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Lst>
  <p:notesMasterIdLst>
    <p:notesMasterId r:id="rId11"/>
  </p:notesMasterIdLst>
  <p:handoutMasterIdLst>
    <p:handoutMasterId r:id="rId42"/>
  </p:handoutMasterIdLst>
  <p:sldIdLst>
    <p:sldId id="835" r:id="rId10"/>
    <p:sldId id="1085" r:id="rId12"/>
    <p:sldId id="1004" r:id="rId13"/>
    <p:sldId id="919" r:id="rId14"/>
    <p:sldId id="699" r:id="rId15"/>
    <p:sldId id="607" r:id="rId16"/>
    <p:sldId id="1007" r:id="rId17"/>
    <p:sldId id="697" r:id="rId18"/>
    <p:sldId id="777" r:id="rId19"/>
    <p:sldId id="1062" r:id="rId20"/>
    <p:sldId id="1067" r:id="rId21"/>
    <p:sldId id="747" r:id="rId22"/>
    <p:sldId id="1070" r:id="rId23"/>
    <p:sldId id="1073" r:id="rId24"/>
    <p:sldId id="695" r:id="rId25"/>
    <p:sldId id="696" r:id="rId26"/>
    <p:sldId id="1077" r:id="rId27"/>
    <p:sldId id="1078" r:id="rId28"/>
    <p:sldId id="1079" r:id="rId29"/>
    <p:sldId id="1080" r:id="rId30"/>
    <p:sldId id="1081" r:id="rId31"/>
    <p:sldId id="978" r:id="rId32"/>
    <p:sldId id="1118" r:id="rId33"/>
    <p:sldId id="979" r:id="rId34"/>
    <p:sldId id="719" r:id="rId35"/>
    <p:sldId id="778" r:id="rId36"/>
    <p:sldId id="733" r:id="rId37"/>
    <p:sldId id="921" r:id="rId38"/>
    <p:sldId id="922" r:id="rId39"/>
    <p:sldId id="1008" r:id="rId40"/>
    <p:sldId id="914" r:id="rId41"/>
  </p:sldIdLst>
  <p:sldSz cx="9144000" cy="5143500"/>
  <p:notesSz cx="6858000" cy="9144000"/>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09" userDrawn="1">
          <p15:clr>
            <a:srgbClr val="A4A3A4"/>
          </p15:clr>
        </p15:guide>
        <p15:guide id="2"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33C8F"/>
    <a:srgbClr val="0066FF"/>
    <a:srgbClr val="122256"/>
    <a:srgbClr val="0461A0"/>
    <a:srgbClr val="0671BA"/>
    <a:srgbClr val="009ED6"/>
    <a:srgbClr val="5DD5FF"/>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73"/>
    <p:restoredTop sz="94660"/>
  </p:normalViewPr>
  <p:slideViewPr>
    <p:cSldViewPr showGuides="1">
      <p:cViewPr varScale="1">
        <p:scale>
          <a:sx n="89" d="100"/>
          <a:sy n="89" d="100"/>
        </p:scale>
        <p:origin x="604" y="52"/>
      </p:cViewPr>
      <p:guideLst>
        <p:guide orient="horz" pos="1609"/>
        <p:guide pos="28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tags" Target="tags/tag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3F5832F2-22A6-4FC7-B787-46DE86EF0B8D}"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763BC3C-9EDC-4EE5-B798-0ABF19E354BB}"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2"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a:ln/>
        </p:spPr>
      </p:sp>
      <p:sp>
        <p:nvSpPr>
          <p:cNvPr id="14338" name="文本占位符 2"/>
          <p:cNvSpPr/>
          <p:nvPr>
            <p:ph type="body"/>
          </p:nvPr>
        </p:nvSpPr>
        <p:spPr>
          <a:ln/>
        </p:spPr>
        <p:txBody>
          <a:bodyPr wrap="square" lIns="91440" tIns="45720" rIns="91440" bIns="45720" anchor="ctr" anchorCtr="0"/>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p:cNvSpPr>
          <p:nvPr>
            <p:ph type="sldImg"/>
          </p:nvPr>
        </p:nvSpPr>
        <p:spPr>
          <a:ln/>
        </p:spPr>
      </p:sp>
      <p:sp>
        <p:nvSpPr>
          <p:cNvPr id="16386" name="文本占位符 2"/>
          <p:cNvSpPr/>
          <p:nvPr>
            <p:ph type="body"/>
          </p:nvPr>
        </p:nvSpPr>
        <p:spPr>
          <a:ln/>
        </p:spPr>
        <p:txBody>
          <a:bodyPr wrap="square" lIns="91440" tIns="45720" rIns="91440" bIns="45720" anchor="ctr" anchorCtr="0"/>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465535"/>
            <a:ext cx="2057400" cy="4150519"/>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8313" y="465535"/>
            <a:ext cx="6019800" cy="415051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68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465535"/>
            <a:ext cx="2057400" cy="4150519"/>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8313" y="465535"/>
            <a:ext cx="6019800" cy="415051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68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465535"/>
            <a:ext cx="2057400" cy="4150519"/>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8313" y="465535"/>
            <a:ext cx="6019800" cy="415051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68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68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465535"/>
            <a:ext cx="2057400" cy="4150519"/>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8313" y="465535"/>
            <a:ext cx="6019800" cy="415051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68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465535"/>
            <a:ext cx="2057400" cy="4150519"/>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8313" y="465535"/>
            <a:ext cx="6019800" cy="415051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68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465535"/>
            <a:ext cx="2057400" cy="4150519"/>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8313" y="465535"/>
            <a:ext cx="6019800" cy="415051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68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465535"/>
            <a:ext cx="2057400" cy="4150519"/>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8313" y="465535"/>
            <a:ext cx="6019800" cy="415051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68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313" y="122158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465535"/>
            <a:ext cx="2057400" cy="4150519"/>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8313" y="465535"/>
            <a:ext cx="6019800" cy="415051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4" Type="http://schemas.openxmlformats.org/officeDocument/2006/relationships/theme" Target="../theme/theme6.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4" Type="http://schemas.openxmlformats.org/officeDocument/2006/relationships/theme" Target="../theme/theme7.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4" Type="http://schemas.openxmlformats.org/officeDocument/2006/relationships/theme" Target="../theme/theme8.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1027" name="标题占位符 1"/>
          <p:cNvSpPr>
            <a:spLocks noGrp="1"/>
          </p:cNvSpPr>
          <p:nvPr>
            <p:ph type="title"/>
          </p:nvPr>
        </p:nvSpPr>
        <p:spPr>
          <a:xfrm>
            <a:off x="468313" y="465138"/>
            <a:ext cx="8229600" cy="581025"/>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8" name="文本占位符 2"/>
          <p:cNvSpPr>
            <a:spLocks noGrp="1"/>
          </p:cNvSpPr>
          <p:nvPr>
            <p:ph type="body"/>
          </p:nvPr>
        </p:nvSpPr>
        <p:spPr>
          <a:xfrm>
            <a:off x="468313" y="1222375"/>
            <a:ext cx="8229600" cy="3394075"/>
          </a:xfrm>
          <a:prstGeom prst="rect">
            <a:avLst/>
          </a:prstGeom>
          <a:noFill/>
          <a:ln w="9525">
            <a:noFill/>
          </a:ln>
        </p:spPr>
        <p:txBody>
          <a:bodyPr anchor="t" anchorCtr="0"/>
          <a:p>
            <a:pPr lvl="0"/>
            <a:endParaRPr lang="zh-CN" altLang="zh-CN" dirty="0"/>
          </a:p>
        </p:txBody>
      </p:sp>
      <p:sp>
        <p:nvSpPr>
          <p:cNvPr id="1029"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1030"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1"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华文细黑" panose="02010600040101010101" pitchFamily="2" charset="-122"/>
              </a:defRPr>
            </a:lvl1pPr>
          </a:lstStyle>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1032" name="Picture 8" descr="LOGO2"/>
          <p:cNvPicPr>
            <a:picLocks noChangeAspect="1"/>
          </p:cNvPicPr>
          <p:nvPr userDrawn="1"/>
        </p:nvPicPr>
        <p:blipFill>
          <a:blip r:embed="rId13"/>
          <a:stretch>
            <a:fillRect/>
          </a:stretch>
        </p:blipFill>
        <p:spPr>
          <a:xfrm>
            <a:off x="252413" y="57150"/>
            <a:ext cx="863600" cy="284163"/>
          </a:xfrm>
          <a:prstGeom prst="rect">
            <a:avLst/>
          </a:prstGeom>
          <a:noFill/>
          <a:ln w="9525">
            <a:noFill/>
          </a:ln>
        </p:spPr>
      </p:pic>
      <p:sp>
        <p:nvSpPr>
          <p:cNvPr id="1033" name="Text Box 9"/>
          <p:cNvSpPr txBox="1">
            <a:spLocks noChangeArrowheads="1"/>
          </p:cNvSpPr>
          <p:nvPr/>
        </p:nvSpPr>
        <p:spPr bwMode="auto">
          <a:xfrm>
            <a:off x="1042988" y="60325"/>
            <a:ext cx="2462213" cy="400050"/>
          </a:xfrm>
          <a:prstGeom prst="rect">
            <a:avLst/>
          </a:prstGeom>
          <a:noFill/>
          <a:ln>
            <a:noFill/>
          </a:ln>
          <a:effectLst>
            <a:prstShdw prst="shdw17" dist="17961" dir="2700000">
              <a:srgbClr val="2F4D71"/>
            </a:prstShdw>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天健会计师事务所</a:t>
            </a: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Pan-China  Certified   Public  Accountants</a:t>
            </a:r>
            <a:endParaRPr kumimoji="0" lang="zh-CN" altLang="en-US"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2pPr>
      <a:lvl3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3pPr>
      <a:lvl4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4pPr>
      <a:lvl5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5pPr>
      <a:lvl6pPr marL="4572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6pPr>
      <a:lvl7pPr marL="9144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7pPr>
      <a:lvl8pPr marL="13716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8pPr>
      <a:lvl9pPr marL="18288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ea"/>
          <a:ea typeface="+mj-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ea"/>
          <a:ea typeface="+mj-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3"/>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2051" name="标题占位符 1"/>
          <p:cNvSpPr>
            <a:spLocks noGrp="1"/>
          </p:cNvSpPr>
          <p:nvPr>
            <p:ph type="title"/>
          </p:nvPr>
        </p:nvSpPr>
        <p:spPr>
          <a:xfrm>
            <a:off x="468313" y="465138"/>
            <a:ext cx="8229600" cy="581025"/>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2052" name="文本占位符 2"/>
          <p:cNvSpPr>
            <a:spLocks noGrp="1"/>
          </p:cNvSpPr>
          <p:nvPr>
            <p:ph type="body"/>
          </p:nvPr>
        </p:nvSpPr>
        <p:spPr>
          <a:xfrm>
            <a:off x="468313" y="1222375"/>
            <a:ext cx="8229600" cy="3394075"/>
          </a:xfrm>
          <a:prstGeom prst="rect">
            <a:avLst/>
          </a:prstGeom>
          <a:noFill/>
          <a:ln w="9525">
            <a:noFill/>
          </a:ln>
        </p:spPr>
        <p:txBody>
          <a:bodyPr anchor="t" anchorCtr="0"/>
          <a:p>
            <a:pPr lvl="0"/>
            <a:endParaRPr lang="zh-CN" altLang="zh-CN" dirty="0"/>
          </a:p>
        </p:txBody>
      </p:sp>
      <p:sp>
        <p:nvSpPr>
          <p:cNvPr id="1029"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1030"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1"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华文细黑" panose="02010600040101010101" pitchFamily="2" charset="-122"/>
              </a:defRPr>
            </a:lvl1pPr>
          </a:lstStyle>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2056" name="Picture 8" descr="LOGO2"/>
          <p:cNvPicPr>
            <a:picLocks noChangeAspect="1"/>
          </p:cNvPicPr>
          <p:nvPr userDrawn="1"/>
        </p:nvPicPr>
        <p:blipFill>
          <a:blip r:embed="rId13"/>
          <a:stretch>
            <a:fillRect/>
          </a:stretch>
        </p:blipFill>
        <p:spPr>
          <a:xfrm>
            <a:off x="252413" y="57150"/>
            <a:ext cx="863600" cy="284163"/>
          </a:xfrm>
          <a:prstGeom prst="rect">
            <a:avLst/>
          </a:prstGeom>
          <a:noFill/>
          <a:ln w="9525">
            <a:noFill/>
          </a:ln>
        </p:spPr>
      </p:pic>
      <p:sp>
        <p:nvSpPr>
          <p:cNvPr id="1033" name="Text Box 9"/>
          <p:cNvSpPr txBox="1">
            <a:spLocks noChangeArrowheads="1"/>
          </p:cNvSpPr>
          <p:nvPr/>
        </p:nvSpPr>
        <p:spPr bwMode="auto">
          <a:xfrm>
            <a:off x="1042988" y="60325"/>
            <a:ext cx="2462213" cy="400050"/>
          </a:xfrm>
          <a:prstGeom prst="rect">
            <a:avLst/>
          </a:prstGeom>
          <a:noFill/>
          <a:ln>
            <a:noFill/>
          </a:ln>
          <a:effectLst>
            <a:prstShdw prst="shdw17" dist="17961" dir="2700000">
              <a:srgbClr val="2F4D71"/>
            </a:prstShdw>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天健会计师事务所</a:t>
            </a: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Pan-China  Certified   Public  Accountants</a:t>
            </a:r>
            <a:endParaRPr kumimoji="0" lang="zh-CN" altLang="en-US"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2pPr>
      <a:lvl3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3pPr>
      <a:lvl4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4pPr>
      <a:lvl5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5pPr>
      <a:lvl6pPr marL="4572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6pPr>
      <a:lvl7pPr marL="9144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7pPr>
      <a:lvl8pPr marL="13716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8pPr>
      <a:lvl9pPr marL="18288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ea"/>
          <a:ea typeface="+mj-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ea"/>
          <a:ea typeface="+mj-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122" name="Picture 3"/>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5123" name="标题占位符 1"/>
          <p:cNvSpPr>
            <a:spLocks noGrp="1"/>
          </p:cNvSpPr>
          <p:nvPr>
            <p:ph type="title"/>
          </p:nvPr>
        </p:nvSpPr>
        <p:spPr>
          <a:xfrm>
            <a:off x="468313" y="465138"/>
            <a:ext cx="8229600" cy="581025"/>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5124" name="文本占位符 2"/>
          <p:cNvSpPr>
            <a:spLocks noGrp="1"/>
          </p:cNvSpPr>
          <p:nvPr>
            <p:ph type="body"/>
          </p:nvPr>
        </p:nvSpPr>
        <p:spPr>
          <a:xfrm>
            <a:off x="468313" y="1222375"/>
            <a:ext cx="8229600" cy="3394075"/>
          </a:xfrm>
          <a:prstGeom prst="rect">
            <a:avLst/>
          </a:prstGeom>
          <a:noFill/>
          <a:ln w="9525">
            <a:noFill/>
          </a:ln>
        </p:spPr>
        <p:txBody>
          <a:bodyPr anchor="t" anchorCtr="0"/>
          <a:p>
            <a:pPr lvl="0"/>
            <a:endParaRPr lang="zh-CN" altLang="zh-CN" dirty="0"/>
          </a:p>
        </p:txBody>
      </p:sp>
      <p:sp>
        <p:nvSpPr>
          <p:cNvPr id="1029"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1030"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1"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华文细黑" panose="02010600040101010101" pitchFamily="2" charset="-122"/>
              </a:defRPr>
            </a:lvl1pPr>
          </a:lstStyle>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5128" name="Picture 8" descr="LOGO2"/>
          <p:cNvPicPr>
            <a:picLocks noChangeAspect="1"/>
          </p:cNvPicPr>
          <p:nvPr userDrawn="1"/>
        </p:nvPicPr>
        <p:blipFill>
          <a:blip r:embed="rId13"/>
          <a:stretch>
            <a:fillRect/>
          </a:stretch>
        </p:blipFill>
        <p:spPr>
          <a:xfrm>
            <a:off x="252413" y="57150"/>
            <a:ext cx="863600" cy="284163"/>
          </a:xfrm>
          <a:prstGeom prst="rect">
            <a:avLst/>
          </a:prstGeom>
          <a:noFill/>
          <a:ln w="9525">
            <a:noFill/>
          </a:ln>
        </p:spPr>
      </p:pic>
      <p:sp>
        <p:nvSpPr>
          <p:cNvPr id="1033" name="Text Box 9"/>
          <p:cNvSpPr txBox="1">
            <a:spLocks noChangeArrowheads="1"/>
          </p:cNvSpPr>
          <p:nvPr/>
        </p:nvSpPr>
        <p:spPr bwMode="auto">
          <a:xfrm>
            <a:off x="1042988" y="60325"/>
            <a:ext cx="2462213" cy="400050"/>
          </a:xfrm>
          <a:prstGeom prst="rect">
            <a:avLst/>
          </a:prstGeom>
          <a:noFill/>
          <a:ln>
            <a:noFill/>
          </a:ln>
          <a:effectLst>
            <a:prstShdw prst="shdw17" dist="17961" dir="2700000">
              <a:srgbClr val="2F4D71"/>
            </a:prstShdw>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天健会计师事务所</a:t>
            </a: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Pan-China  Certified   Public  Accountants</a:t>
            </a:r>
            <a:endParaRPr kumimoji="0" lang="zh-CN" altLang="en-US"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2pPr>
      <a:lvl3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3pPr>
      <a:lvl4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4pPr>
      <a:lvl5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5pPr>
      <a:lvl6pPr marL="4572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6pPr>
      <a:lvl7pPr marL="9144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7pPr>
      <a:lvl8pPr marL="13716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8pPr>
      <a:lvl9pPr marL="18288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ea"/>
          <a:ea typeface="+mj-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ea"/>
          <a:ea typeface="+mj-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6146" name="Picture 3"/>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6147" name="标题占位符 1"/>
          <p:cNvSpPr>
            <a:spLocks noGrp="1"/>
          </p:cNvSpPr>
          <p:nvPr>
            <p:ph type="title"/>
          </p:nvPr>
        </p:nvSpPr>
        <p:spPr>
          <a:xfrm>
            <a:off x="468313" y="465138"/>
            <a:ext cx="8229600" cy="581025"/>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6148" name="文本占位符 2"/>
          <p:cNvSpPr>
            <a:spLocks noGrp="1"/>
          </p:cNvSpPr>
          <p:nvPr>
            <p:ph type="body"/>
          </p:nvPr>
        </p:nvSpPr>
        <p:spPr>
          <a:xfrm>
            <a:off x="468313" y="1222375"/>
            <a:ext cx="8229600" cy="3394075"/>
          </a:xfrm>
          <a:prstGeom prst="rect">
            <a:avLst/>
          </a:prstGeom>
          <a:noFill/>
          <a:ln w="9525">
            <a:noFill/>
          </a:ln>
        </p:spPr>
        <p:txBody>
          <a:bodyPr anchor="t" anchorCtr="0"/>
          <a:p>
            <a:pPr lvl="0"/>
            <a:endParaRPr lang="zh-CN" altLang="zh-CN" dirty="0"/>
          </a:p>
        </p:txBody>
      </p:sp>
      <p:sp>
        <p:nvSpPr>
          <p:cNvPr id="1029"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1030"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1"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华文细黑" panose="02010600040101010101" pitchFamily="2" charset="-122"/>
              </a:defRPr>
            </a:lvl1pPr>
          </a:lstStyle>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6152" name="Picture 8" descr="LOGO2"/>
          <p:cNvPicPr>
            <a:picLocks noChangeAspect="1"/>
          </p:cNvPicPr>
          <p:nvPr userDrawn="1"/>
        </p:nvPicPr>
        <p:blipFill>
          <a:blip r:embed="rId13"/>
          <a:stretch>
            <a:fillRect/>
          </a:stretch>
        </p:blipFill>
        <p:spPr>
          <a:xfrm>
            <a:off x="252413" y="57150"/>
            <a:ext cx="863600" cy="284163"/>
          </a:xfrm>
          <a:prstGeom prst="rect">
            <a:avLst/>
          </a:prstGeom>
          <a:noFill/>
          <a:ln w="9525">
            <a:noFill/>
          </a:ln>
        </p:spPr>
      </p:pic>
      <p:sp>
        <p:nvSpPr>
          <p:cNvPr id="1033" name="Text Box 9"/>
          <p:cNvSpPr txBox="1">
            <a:spLocks noChangeArrowheads="1"/>
          </p:cNvSpPr>
          <p:nvPr/>
        </p:nvSpPr>
        <p:spPr bwMode="auto">
          <a:xfrm>
            <a:off x="1042988" y="60325"/>
            <a:ext cx="2462213" cy="400050"/>
          </a:xfrm>
          <a:prstGeom prst="rect">
            <a:avLst/>
          </a:prstGeom>
          <a:noFill/>
          <a:ln>
            <a:noFill/>
          </a:ln>
          <a:effectLst>
            <a:prstShdw prst="shdw17" dist="17961" dir="2700000">
              <a:srgbClr val="2F4D71"/>
            </a:prstShdw>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天健会计师事务所</a:t>
            </a: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Pan-China  Certified   Public  Accountants</a:t>
            </a:r>
            <a:endParaRPr kumimoji="0" lang="zh-CN" altLang="en-US"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2pPr>
      <a:lvl3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3pPr>
      <a:lvl4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4pPr>
      <a:lvl5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5pPr>
      <a:lvl6pPr marL="4572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6pPr>
      <a:lvl7pPr marL="9144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7pPr>
      <a:lvl8pPr marL="13716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8pPr>
      <a:lvl9pPr marL="18288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ea"/>
          <a:ea typeface="+mj-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ea"/>
          <a:ea typeface="+mj-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7170" name="Picture 3"/>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7171" name="标题占位符 1"/>
          <p:cNvSpPr>
            <a:spLocks noGrp="1"/>
          </p:cNvSpPr>
          <p:nvPr>
            <p:ph type="title"/>
          </p:nvPr>
        </p:nvSpPr>
        <p:spPr>
          <a:xfrm>
            <a:off x="468313" y="465138"/>
            <a:ext cx="8229600" cy="581025"/>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7172" name="文本占位符 2"/>
          <p:cNvSpPr>
            <a:spLocks noGrp="1"/>
          </p:cNvSpPr>
          <p:nvPr>
            <p:ph type="body"/>
          </p:nvPr>
        </p:nvSpPr>
        <p:spPr>
          <a:xfrm>
            <a:off x="468313" y="1222375"/>
            <a:ext cx="8229600" cy="3394075"/>
          </a:xfrm>
          <a:prstGeom prst="rect">
            <a:avLst/>
          </a:prstGeom>
          <a:noFill/>
          <a:ln w="9525">
            <a:noFill/>
          </a:ln>
        </p:spPr>
        <p:txBody>
          <a:bodyPr anchor="t" anchorCtr="0"/>
          <a:p>
            <a:pPr lvl="0"/>
            <a:endParaRPr lang="zh-CN" altLang="zh-CN" dirty="0"/>
          </a:p>
        </p:txBody>
      </p:sp>
      <p:sp>
        <p:nvSpPr>
          <p:cNvPr id="1029"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1030"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1"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华文细黑" panose="02010600040101010101" pitchFamily="2" charset="-122"/>
              </a:defRPr>
            </a:lvl1pPr>
          </a:lstStyle>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7176" name="Picture 8" descr="LOGO2"/>
          <p:cNvPicPr>
            <a:picLocks noChangeAspect="1"/>
          </p:cNvPicPr>
          <p:nvPr userDrawn="1"/>
        </p:nvPicPr>
        <p:blipFill>
          <a:blip r:embed="rId13"/>
          <a:stretch>
            <a:fillRect/>
          </a:stretch>
        </p:blipFill>
        <p:spPr>
          <a:xfrm>
            <a:off x="252413" y="57150"/>
            <a:ext cx="863600" cy="284163"/>
          </a:xfrm>
          <a:prstGeom prst="rect">
            <a:avLst/>
          </a:prstGeom>
          <a:noFill/>
          <a:ln w="9525">
            <a:noFill/>
          </a:ln>
        </p:spPr>
      </p:pic>
      <p:sp>
        <p:nvSpPr>
          <p:cNvPr id="1033" name="Text Box 9"/>
          <p:cNvSpPr txBox="1">
            <a:spLocks noChangeArrowheads="1"/>
          </p:cNvSpPr>
          <p:nvPr/>
        </p:nvSpPr>
        <p:spPr bwMode="auto">
          <a:xfrm>
            <a:off x="1042988" y="60325"/>
            <a:ext cx="2462213" cy="400050"/>
          </a:xfrm>
          <a:prstGeom prst="rect">
            <a:avLst/>
          </a:prstGeom>
          <a:noFill/>
          <a:ln>
            <a:noFill/>
          </a:ln>
          <a:effectLst>
            <a:prstShdw prst="shdw17" dist="17961" dir="2700000">
              <a:srgbClr val="2F4D71"/>
            </a:prstShdw>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天健会计师事务所</a:t>
            </a: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Pan-China  Certified   Public  Accountants</a:t>
            </a:r>
            <a:endParaRPr kumimoji="0" lang="zh-CN" altLang="en-US"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2pPr>
      <a:lvl3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3pPr>
      <a:lvl4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4pPr>
      <a:lvl5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5pPr>
      <a:lvl6pPr marL="4572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6pPr>
      <a:lvl7pPr marL="9144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7pPr>
      <a:lvl8pPr marL="13716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8pPr>
      <a:lvl9pPr marL="18288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ea"/>
          <a:ea typeface="+mj-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ea"/>
          <a:ea typeface="+mj-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8194" name="Picture 3"/>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8195" name="标题占位符 1"/>
          <p:cNvSpPr>
            <a:spLocks noGrp="1"/>
          </p:cNvSpPr>
          <p:nvPr>
            <p:ph type="title"/>
          </p:nvPr>
        </p:nvSpPr>
        <p:spPr>
          <a:xfrm>
            <a:off x="468313" y="465138"/>
            <a:ext cx="8229600" cy="581025"/>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8196" name="文本占位符 2"/>
          <p:cNvSpPr>
            <a:spLocks noGrp="1"/>
          </p:cNvSpPr>
          <p:nvPr>
            <p:ph type="body"/>
          </p:nvPr>
        </p:nvSpPr>
        <p:spPr>
          <a:xfrm>
            <a:off x="468313" y="1222375"/>
            <a:ext cx="8229600" cy="3394075"/>
          </a:xfrm>
          <a:prstGeom prst="rect">
            <a:avLst/>
          </a:prstGeom>
          <a:noFill/>
          <a:ln w="9525">
            <a:noFill/>
          </a:ln>
        </p:spPr>
        <p:txBody>
          <a:bodyPr anchor="t" anchorCtr="0"/>
          <a:p>
            <a:pPr lvl="0"/>
            <a:endParaRPr lang="zh-CN" altLang="zh-CN" dirty="0"/>
          </a:p>
        </p:txBody>
      </p:sp>
      <p:sp>
        <p:nvSpPr>
          <p:cNvPr id="1029"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1030"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1"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华文细黑" panose="02010600040101010101" pitchFamily="2" charset="-122"/>
              </a:defRPr>
            </a:lvl1pPr>
          </a:lstStyle>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200" name="Picture 8" descr="LOGO2"/>
          <p:cNvPicPr>
            <a:picLocks noChangeAspect="1"/>
          </p:cNvPicPr>
          <p:nvPr userDrawn="1"/>
        </p:nvPicPr>
        <p:blipFill>
          <a:blip r:embed="rId13"/>
          <a:stretch>
            <a:fillRect/>
          </a:stretch>
        </p:blipFill>
        <p:spPr>
          <a:xfrm>
            <a:off x="252413" y="57150"/>
            <a:ext cx="863600" cy="284163"/>
          </a:xfrm>
          <a:prstGeom prst="rect">
            <a:avLst/>
          </a:prstGeom>
          <a:noFill/>
          <a:ln w="9525">
            <a:noFill/>
          </a:ln>
        </p:spPr>
      </p:pic>
      <p:sp>
        <p:nvSpPr>
          <p:cNvPr id="1033" name="Text Box 9"/>
          <p:cNvSpPr txBox="1">
            <a:spLocks noChangeArrowheads="1"/>
          </p:cNvSpPr>
          <p:nvPr/>
        </p:nvSpPr>
        <p:spPr bwMode="auto">
          <a:xfrm>
            <a:off x="1042988" y="60325"/>
            <a:ext cx="2462213" cy="400050"/>
          </a:xfrm>
          <a:prstGeom prst="rect">
            <a:avLst/>
          </a:prstGeom>
          <a:noFill/>
          <a:ln>
            <a:noFill/>
          </a:ln>
          <a:effectLst>
            <a:prstShdw prst="shdw17" dist="17961" dir="2700000">
              <a:srgbClr val="2F4D71"/>
            </a:prstShdw>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天健会计师事务所</a:t>
            </a: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Pan-China  Certified   Public  Accountants</a:t>
            </a:r>
            <a:endParaRPr kumimoji="0" lang="zh-CN" altLang="en-US"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2pPr>
      <a:lvl3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3pPr>
      <a:lvl4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4pPr>
      <a:lvl5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5pPr>
      <a:lvl6pPr marL="4572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6pPr>
      <a:lvl7pPr marL="9144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7pPr>
      <a:lvl8pPr marL="13716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8pPr>
      <a:lvl9pPr marL="18288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ea"/>
          <a:ea typeface="+mj-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ea"/>
          <a:ea typeface="+mj-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9218" name="Picture 3"/>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9219" name="标题占位符 1"/>
          <p:cNvSpPr>
            <a:spLocks noGrp="1"/>
          </p:cNvSpPr>
          <p:nvPr>
            <p:ph type="title"/>
          </p:nvPr>
        </p:nvSpPr>
        <p:spPr>
          <a:xfrm>
            <a:off x="468313" y="465138"/>
            <a:ext cx="8229600" cy="581025"/>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9220" name="文本占位符 2"/>
          <p:cNvSpPr>
            <a:spLocks noGrp="1"/>
          </p:cNvSpPr>
          <p:nvPr>
            <p:ph type="body"/>
          </p:nvPr>
        </p:nvSpPr>
        <p:spPr>
          <a:xfrm>
            <a:off x="468313" y="1222375"/>
            <a:ext cx="8229600" cy="3394075"/>
          </a:xfrm>
          <a:prstGeom prst="rect">
            <a:avLst/>
          </a:prstGeom>
          <a:noFill/>
          <a:ln w="9525">
            <a:noFill/>
          </a:ln>
        </p:spPr>
        <p:txBody>
          <a:bodyPr anchor="t" anchorCtr="0"/>
          <a:p>
            <a:pPr lvl="0"/>
            <a:endParaRPr lang="zh-CN" altLang="zh-CN" dirty="0"/>
          </a:p>
        </p:txBody>
      </p:sp>
      <p:sp>
        <p:nvSpPr>
          <p:cNvPr id="1029"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1030"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1"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华文细黑" panose="02010600040101010101" pitchFamily="2" charset="-122"/>
              </a:defRPr>
            </a:lvl1pPr>
          </a:lstStyle>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9224" name="Picture 8" descr="LOGO2"/>
          <p:cNvPicPr>
            <a:picLocks noChangeAspect="1"/>
          </p:cNvPicPr>
          <p:nvPr userDrawn="1"/>
        </p:nvPicPr>
        <p:blipFill>
          <a:blip r:embed="rId13"/>
          <a:stretch>
            <a:fillRect/>
          </a:stretch>
        </p:blipFill>
        <p:spPr>
          <a:xfrm>
            <a:off x="252413" y="57150"/>
            <a:ext cx="863600" cy="284163"/>
          </a:xfrm>
          <a:prstGeom prst="rect">
            <a:avLst/>
          </a:prstGeom>
          <a:noFill/>
          <a:ln w="9525">
            <a:noFill/>
          </a:ln>
        </p:spPr>
      </p:pic>
      <p:sp>
        <p:nvSpPr>
          <p:cNvPr id="1033" name="Text Box 9"/>
          <p:cNvSpPr txBox="1">
            <a:spLocks noChangeArrowheads="1"/>
          </p:cNvSpPr>
          <p:nvPr/>
        </p:nvSpPr>
        <p:spPr bwMode="auto">
          <a:xfrm>
            <a:off x="1042988" y="60325"/>
            <a:ext cx="2462213" cy="400050"/>
          </a:xfrm>
          <a:prstGeom prst="rect">
            <a:avLst/>
          </a:prstGeom>
          <a:noFill/>
          <a:ln>
            <a:noFill/>
          </a:ln>
          <a:effectLst>
            <a:prstShdw prst="shdw17" dist="17961" dir="2700000">
              <a:srgbClr val="2F4D71"/>
            </a:prstShdw>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天健会计师事务所</a:t>
            </a: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Pan-China  Certified   Public  Accountants</a:t>
            </a:r>
            <a:endParaRPr kumimoji="0" lang="zh-CN" altLang="en-US"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2pPr>
      <a:lvl3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3pPr>
      <a:lvl4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4pPr>
      <a:lvl5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5pPr>
      <a:lvl6pPr marL="4572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6pPr>
      <a:lvl7pPr marL="9144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7pPr>
      <a:lvl8pPr marL="13716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8pPr>
      <a:lvl9pPr marL="18288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ea"/>
          <a:ea typeface="+mj-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ea"/>
          <a:ea typeface="+mj-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42" name="Picture 3"/>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10243" name="标题占位符 1"/>
          <p:cNvSpPr>
            <a:spLocks noGrp="1"/>
          </p:cNvSpPr>
          <p:nvPr>
            <p:ph type="title"/>
          </p:nvPr>
        </p:nvSpPr>
        <p:spPr>
          <a:xfrm>
            <a:off x="468313" y="465138"/>
            <a:ext cx="8229600" cy="581025"/>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44" name="文本占位符 2"/>
          <p:cNvSpPr>
            <a:spLocks noGrp="1"/>
          </p:cNvSpPr>
          <p:nvPr>
            <p:ph type="body"/>
          </p:nvPr>
        </p:nvSpPr>
        <p:spPr>
          <a:xfrm>
            <a:off x="468313" y="1222375"/>
            <a:ext cx="8229600" cy="3394075"/>
          </a:xfrm>
          <a:prstGeom prst="rect">
            <a:avLst/>
          </a:prstGeom>
          <a:noFill/>
          <a:ln w="9525">
            <a:noFill/>
          </a:ln>
        </p:spPr>
        <p:txBody>
          <a:bodyPr anchor="t" anchorCtr="0"/>
          <a:p>
            <a:pPr lvl="0"/>
            <a:endParaRPr lang="zh-CN" altLang="zh-CN" dirty="0"/>
          </a:p>
        </p:txBody>
      </p:sp>
      <p:sp>
        <p:nvSpPr>
          <p:cNvPr id="1029"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240FC7-FEDD-4DB2-89BE-4AAAE7140894}" type="datetime1">
              <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ea"/>
              <a:ea typeface="宋体" panose="02010600030101010101" pitchFamily="2" charset="-122"/>
              <a:cs typeface="+mn-cs"/>
            </a:endParaRPr>
          </a:p>
        </p:txBody>
      </p:sp>
      <p:sp>
        <p:nvSpPr>
          <p:cNvPr id="1030"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1"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华文细黑" panose="02010600040101010101" pitchFamily="2" charset="-122"/>
              </a:defRPr>
            </a:lvl1pPr>
          </a:lstStyle>
          <a:p>
            <a:pPr lvl="0" eaLnBrk="1" fontAlgn="base" hangingPunct="1">
              <a:buNone/>
            </a:pPr>
            <a:fld id="{9A0DB2DC-4C9A-4742-B13C-FB6460FD3503}" type="slidenum">
              <a:rPr lang="zh-CN" altLang="en-US" strike="noStrike" noProof="1" dirty="0">
                <a:latin typeface="华文细黑" panose="02010600040101010101" pitchFamily="2" charset="-122"/>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10248" name="Picture 8" descr="LOGO2"/>
          <p:cNvPicPr>
            <a:picLocks noChangeAspect="1"/>
          </p:cNvPicPr>
          <p:nvPr userDrawn="1"/>
        </p:nvPicPr>
        <p:blipFill>
          <a:blip r:embed="rId13"/>
          <a:stretch>
            <a:fillRect/>
          </a:stretch>
        </p:blipFill>
        <p:spPr>
          <a:xfrm>
            <a:off x="252413" y="57150"/>
            <a:ext cx="863600" cy="284163"/>
          </a:xfrm>
          <a:prstGeom prst="rect">
            <a:avLst/>
          </a:prstGeom>
          <a:noFill/>
          <a:ln w="9525">
            <a:noFill/>
          </a:ln>
        </p:spPr>
      </p:pic>
      <p:sp>
        <p:nvSpPr>
          <p:cNvPr id="1033" name="Text Box 9"/>
          <p:cNvSpPr txBox="1">
            <a:spLocks noChangeArrowheads="1"/>
          </p:cNvSpPr>
          <p:nvPr/>
        </p:nvSpPr>
        <p:spPr bwMode="auto">
          <a:xfrm>
            <a:off x="1042988" y="60325"/>
            <a:ext cx="2462213" cy="400050"/>
          </a:xfrm>
          <a:prstGeom prst="rect">
            <a:avLst/>
          </a:prstGeom>
          <a:noFill/>
          <a:ln>
            <a:noFill/>
          </a:ln>
          <a:effectLst>
            <a:prstShdw prst="shdw17" dist="17961" dir="2700000">
              <a:srgbClr val="2F4D71"/>
            </a:prstShdw>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rPr>
              <a:t>天健会计师事务所</a:t>
            </a: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隶书"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Pan-China  Certified   Public  Accountants</a:t>
            </a:r>
            <a:endParaRPr kumimoji="0" lang="zh-CN" altLang="en-US" sz="6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2pPr>
      <a:lvl3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3pPr>
      <a:lvl4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4pPr>
      <a:lvl5pPr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5pPr>
      <a:lvl6pPr marL="4572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6pPr>
      <a:lvl7pPr marL="9144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7pPr>
      <a:lvl8pPr marL="13716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8pPr>
      <a:lvl9pPr marL="1828800" algn="l" rtl="0" eaLnBrk="0" fontAlgn="base" hangingPunct="0">
        <a:spcBef>
          <a:spcPct val="0"/>
        </a:spcBef>
        <a:spcAft>
          <a:spcPct val="0"/>
        </a:spcAft>
        <a:defRPr sz="3200">
          <a:solidFill>
            <a:schemeClr val="tx1"/>
          </a:solidFill>
          <a:latin typeface="宋体" panose="02010600030101010101"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ea"/>
          <a:ea typeface="+mj-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ea"/>
          <a:ea typeface="+mj-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ea"/>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8.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7.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a:xfrm>
            <a:off x="468313" y="1450975"/>
            <a:ext cx="8297862" cy="993775"/>
          </a:xfrm>
          <a:ln/>
        </p:spPr>
        <p:txBody>
          <a:bodyPr vert="horz" wrap="square" lIns="91440" tIns="45720" rIns="91440" bIns="45720" anchor="ctr" anchorCtr="0"/>
          <a:p>
            <a:pPr marL="342900" indent="-342900" algn="ctr" latinLnBrk="0">
              <a:lnSpc>
                <a:spcPct val="100000"/>
              </a:lnSpc>
            </a:pPr>
            <a:r>
              <a:rPr lang="en-US" altLang="zh-CN" b="1" dirty="0">
                <a:latin typeface="黑体" panose="02010609060101010101" pitchFamily="49" charset="-122"/>
                <a:ea typeface="黑体" panose="02010609060101010101" pitchFamily="49" charset="-122"/>
              </a:rPr>
              <a:t>企业上市过程中常见</a:t>
            </a:r>
            <a:br>
              <a:rPr lang="en-US" altLang="zh-CN" b="1" dirty="0">
                <a:latin typeface="黑体" panose="02010609060101010101" pitchFamily="49" charset="-122"/>
                <a:ea typeface="黑体" panose="02010609060101010101" pitchFamily="49" charset="-122"/>
              </a:rPr>
            </a:br>
            <a:r>
              <a:rPr lang="en-US" altLang="zh-CN" b="1" dirty="0">
                <a:latin typeface="黑体" panose="02010609060101010101" pitchFamily="49" charset="-122"/>
                <a:ea typeface="黑体" panose="02010609060101010101" pitchFamily="49" charset="-122"/>
              </a:rPr>
              <a:t>财务问题解读</a:t>
            </a:r>
            <a:endParaRPr lang="en-US" altLang="zh-CN" sz="2000" b="1" dirty="0">
              <a:latin typeface="黑体" panose="02010609060101010101" pitchFamily="49" charset="-122"/>
              <a:ea typeface="黑体" panose="02010609060101010101" pitchFamily="49" charset="-122"/>
            </a:endParaRPr>
          </a:p>
        </p:txBody>
      </p:sp>
      <p:sp>
        <p:nvSpPr>
          <p:cNvPr id="9220" name="Rectangle 3"/>
          <p:cNvSpPr>
            <a:spLocks noGrp="1" noChangeArrowheads="1"/>
          </p:cNvSpPr>
          <p:nvPr>
            <p:ph idx="1"/>
          </p:nvPr>
        </p:nvSpPr>
        <p:spPr>
          <a:xfrm>
            <a:off x="457200" y="3543300"/>
            <a:ext cx="8240713" cy="107315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2400" b="1" i="0" u="none" strike="noStrike" kern="0" cap="none" spc="0" normalizeH="0" baseline="0" noProof="0" dirty="0">
              <a:ln>
                <a:noFill/>
              </a:ln>
              <a:solidFill>
                <a:schemeClr val="tx1"/>
              </a:solidFill>
              <a:effectLst/>
              <a:uLnTx/>
              <a:uFillTx/>
              <a:latin typeface="+mj-ea"/>
              <a:ea typeface="+mj-ea"/>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2800" b="1" i="0" u="none" strike="noStrike" kern="0" cap="none" spc="0" normalizeH="0" baseline="0" noProof="0" dirty="0">
              <a:ln>
                <a:noFill/>
              </a:ln>
              <a:solidFill>
                <a:schemeClr val="tx1"/>
              </a:solidFill>
              <a:effectLst/>
              <a:uLnTx/>
              <a:uFillTx/>
              <a:latin typeface="+mj-ea"/>
              <a:ea typeface="+mj-ea"/>
              <a:cs typeface="+mn-cs"/>
            </a:endParaRPr>
          </a:p>
        </p:txBody>
      </p:sp>
      <p:sp>
        <p:nvSpPr>
          <p:cNvPr id="13315"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pic>
        <p:nvPicPr>
          <p:cNvPr id="13318" name="图片 99"/>
          <p:cNvPicPr/>
          <p:nvPr/>
        </p:nvPicPr>
        <p:blipFill>
          <a:blip r:embed="rId1"/>
          <a:stretch>
            <a:fillRect/>
          </a:stretch>
        </p:blipFill>
        <p:spPr>
          <a:xfrm>
            <a:off x="34925" y="454025"/>
            <a:ext cx="2501900" cy="4275138"/>
          </a:xfrm>
          <a:prstGeom prst="rect">
            <a:avLst/>
          </a:prstGeom>
          <a:noFill/>
          <a:ln w="9525">
            <a:noFill/>
          </a:ln>
        </p:spPr>
      </p:pic>
      <p:pic>
        <p:nvPicPr>
          <p:cNvPr id="13319" name="图片 100"/>
          <p:cNvPicPr/>
          <p:nvPr/>
        </p:nvPicPr>
        <p:blipFill>
          <a:blip r:embed="rId2"/>
          <a:stretch>
            <a:fillRect/>
          </a:stretch>
        </p:blipFill>
        <p:spPr>
          <a:xfrm>
            <a:off x="6918325" y="419100"/>
            <a:ext cx="2211388" cy="4310063"/>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四、经销模式或通过贸易商销售</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经销链条对收入的影响（一、二级、市场及最终消费者）</a:t>
            </a:r>
            <a:endPar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经销商务政策执行情况、价格差波动情况、终端销售实现</a:t>
            </a:r>
            <a:endPar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经销商铺货规模是否适当，铺货金额报告期是否大幅增长</a:t>
            </a:r>
            <a:endPar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a:t>
            </a:r>
            <a:r>
              <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Wingdings" panose="05000000000000000000" pitchFamily="2" charset="2"/>
              </a:rPr>
              <a:t>经销模式与其他商业模式下收入确认时点、财务指标（经销毛利率是否高于直销）、科目余额（应收账款及回款</a:t>
            </a:r>
            <a:r>
              <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Wingdings" panose="05000000000000000000" pitchFamily="2" charset="2"/>
              </a:rPr>
              <a:t>周期）的合理性</a:t>
            </a:r>
            <a:endPar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经销商与发行人及实际控制人等存在资金往来</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2800" b="1" i="0" u="none" strike="noStrike" kern="0" cap="none" spc="0" normalizeH="0" baseline="0" noProof="0" dirty="0">
              <a:ln>
                <a:noFill/>
              </a:ln>
              <a:solidFill>
                <a:schemeClr val="tx1"/>
              </a:solidFill>
              <a:effectLst/>
              <a:uLnTx/>
              <a:uFillTx/>
              <a:latin typeface="+mj-ea"/>
              <a:ea typeface="+mj-ea"/>
              <a:cs typeface="+mn-cs"/>
            </a:endParaRPr>
          </a:p>
        </p:txBody>
      </p:sp>
      <p:sp>
        <p:nvSpPr>
          <p:cNvPr id="24579"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黑体" panose="02010609060101010101" pitchFamily="49" charset="-122"/>
                <a:ea typeface="黑体" panose="02010609060101010101" pitchFamily="49" charset="-122"/>
              </a:rPr>
              <a:t>企业上市过程中常见的财务问题解读</a:t>
            </a:r>
            <a:endParaRPr lang="en-US" altLang="zh-CN" sz="2800" b="1" u="sng" dirty="0">
              <a:latin typeface="黑体" panose="02010609060101010101" pitchFamily="49" charset="-122"/>
              <a:ea typeface="黑体" panose="02010609060101010101" pitchFamily="49" charset="-122"/>
            </a:endParaRPr>
          </a:p>
        </p:txBody>
      </p:sp>
      <p:sp>
        <p:nvSpPr>
          <p:cNvPr id="9220"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五、收入确认政策</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800" b="1" i="0" u="none" strike="noStrike" kern="0" cap="none" spc="0" normalizeH="0" baseline="0" noProof="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对销售业务要进行实质判断，收入确认政策是否符合行业惯例，确认时点或时段是否明确，证据客观</a:t>
            </a:r>
            <a:r>
              <a:rPr kumimoji="0" lang="zh-CN" altLang="en-US" sz="1800" b="1" i="0" u="none" strike="noStrike" kern="0" cap="none" spc="0" normalizeH="0" baseline="0" noProof="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且可验证</a:t>
            </a:r>
            <a:endParaRPr kumimoji="0" lang="zh-CN" altLang="en-US" sz="1800" b="1" i="0" u="none" strike="noStrike" kern="0" cap="none" spc="0" normalizeH="0" baseline="0" noProof="1"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必须提早核定收入确认政策，避免报告期更改政策</a:t>
            </a:r>
            <a:endParaRPr kumimoji="0" lang="en-US" altLang="zh-CN"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确认时点与销售模式的匹配性：如附安装义务的经销</a:t>
            </a:r>
            <a:endParaRPr kumimoji="0" lang="en-US" altLang="zh-CN"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确认政策与同行业上市公司的可比性</a:t>
            </a:r>
            <a:endParaRPr kumimoji="0" lang="en-US" altLang="zh-CN"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时点和时段、签收与验收、初验与终验、确认依据的充分性</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2800" b="1" i="0" u="none" strike="noStrike" kern="0" cap="none" spc="0" normalizeH="0" baseline="0" noProof="0" dirty="0">
              <a:ln>
                <a:noFill/>
              </a:ln>
              <a:solidFill>
                <a:schemeClr val="tx1"/>
              </a:solidFill>
              <a:effectLst/>
              <a:uLnTx/>
              <a:uFillTx/>
              <a:latin typeface="+mj-ea"/>
              <a:ea typeface="+mj-ea"/>
              <a:cs typeface="+mn-cs"/>
            </a:endParaRPr>
          </a:p>
        </p:txBody>
      </p:sp>
      <p:sp>
        <p:nvSpPr>
          <p:cNvPr id="25603"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六、供应商</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供应商为贸易公司，是否符合行业特征及惯例</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供应商与发行人存在竞争关系</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供应商与发行人及控制股东存在资金往来</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价格较高却持续扩大采购量</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2800" b="1" i="0" u="none" strike="noStrike" kern="0" cap="none" spc="0" normalizeH="0" baseline="0" noProof="0" dirty="0">
              <a:ln>
                <a:noFill/>
              </a:ln>
              <a:solidFill>
                <a:schemeClr val="tx1"/>
              </a:solidFill>
              <a:effectLst/>
              <a:uLnTx/>
              <a:uFillTx/>
              <a:latin typeface="+mj-ea"/>
              <a:ea typeface="+mj-ea"/>
              <a:cs typeface="+mn-cs"/>
            </a:endParaRPr>
          </a:p>
        </p:txBody>
      </p:sp>
      <p:sp>
        <p:nvSpPr>
          <p:cNvPr id="26627"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a:spLocks noGrp="1"/>
          </p:cNvSpPr>
          <p:nvPr>
            <p:ph type="title"/>
          </p:nvPr>
        </p:nvSpPr>
        <p:spPr>
          <a:xfrm>
            <a:off x="490538" y="490538"/>
            <a:ext cx="8229600" cy="581025"/>
          </a:xfrm>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a:xfrm>
            <a:off x="539750" y="1222375"/>
            <a:ext cx="8229600" cy="33940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七、存货</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存货及</a:t>
            </a:r>
            <a:r>
              <a:rPr kumimoji="0" lang="zh-CN" altLang="en-US" sz="1400" b="1" i="0" u="none" strike="noStrike" kern="0" cap="none" spc="0" normalizeH="0" baseline="0" noProof="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成本核算的规范性（存货计价原则、成本核算方法、产品与在产品的分配等） </a:t>
            </a:r>
            <a:endParaRPr kumimoji="0" lang="zh-CN" altLang="en-US" sz="1400" b="1" i="0" u="none" strike="noStrike" kern="0" cap="none" spc="0" normalizeH="0" baseline="0" noProof="1"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400" b="1" i="0" u="none" strike="noStrike" kern="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存货结构的合理性</a:t>
            </a:r>
            <a:endParaRPr kumimoji="0" lang="zh-CN" altLang="en-US" sz="1400" b="1" i="0" u="none" strike="noStrike" kern="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400" b="1" i="0" u="none" strike="noStrike" kern="0" cap="none" spc="0" normalizeH="0" baseline="0" noProof="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关注账面存货收发存与实际采购、生产、销售信息的一致性</a:t>
            </a:r>
            <a:endPar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利润规模较小的企业，关注存货特别是在产品真实性</a:t>
            </a:r>
            <a:endPar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存货跌价准备计提充分性，重视库龄分析及亏损业务对应存货减值分析</a:t>
            </a:r>
            <a:endPar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内部交易较多的企业关注内部利润抵销的充分性</a:t>
            </a:r>
            <a:endPar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期末原料与库存商品的单价差是否合理（在加工费模式）</a:t>
            </a:r>
            <a:endPar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特别关注辅助材料（包括辅料、水电汽）的消耗比，收得率（成品率），废料的销售情况</a:t>
            </a:r>
            <a:endPar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7651"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a:xfrm>
            <a:off x="468313" y="465138"/>
            <a:ext cx="8194675" cy="273050"/>
          </a:xfrm>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a:xfrm>
            <a:off x="271463" y="738188"/>
            <a:ext cx="8462963" cy="4062413"/>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八、毛利率</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a:t>
            </a:r>
            <a:r>
              <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与</a:t>
            </a:r>
            <a:r>
              <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同行业上市公司毛利率对比分析，有差异须分析清楚（横向对比）</a:t>
            </a:r>
            <a:r>
              <a:rPr kumimoji="0" lang="zh-CN" altLang="en-US" sz="1800" b="1" i="0" u="none" strike="noStrike" kern="0" cap="none" spc="0" normalizeH="0" baseline="0" noProof="1" dirty="0">
                <a:solidFill>
                  <a:prstClr val="black"/>
                </a:solidFill>
                <a:latin typeface="楷体" panose="02010609060101010101" pitchFamily="49" charset="-122"/>
                <a:ea typeface="楷体" panose="02010609060101010101" pitchFamily="49" charset="-122"/>
                <a:cs typeface="+mn-cs"/>
                <a:sym typeface="+mn-ea"/>
              </a:rPr>
              <a:t> </a:t>
            </a:r>
            <a:endParaRPr kumimoji="0" lang="zh-CN" altLang="en-US" sz="1800" b="1" i="0" u="none" strike="noStrike" kern="0" cap="none" spc="0" normalizeH="0" baseline="0" noProof="1" dirty="0">
              <a:solidFill>
                <a:prstClr val="black"/>
              </a:solidFill>
              <a:latin typeface="楷体" panose="02010609060101010101" pitchFamily="49" charset="-122"/>
              <a:ea typeface="楷体" panose="02010609060101010101" pitchFamily="49" charset="-122"/>
              <a:cs typeface="+mn-cs"/>
              <a:sym typeface="+mn-ea"/>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400" b="1" i="0" u="none" strike="noStrike" kern="0" cap="none" spc="0" normalizeH="0" baseline="0" noProof="1" dirty="0">
                <a:solidFill>
                  <a:srgbClr val="FF0000"/>
                </a:solidFill>
                <a:latin typeface="楷体" panose="02010609060101010101" pitchFamily="49" charset="-122"/>
                <a:ea typeface="楷体" panose="02010609060101010101" pitchFamily="49" charset="-122"/>
                <a:cs typeface="+mn-cs"/>
                <a:sym typeface="+mn-ea"/>
              </a:rPr>
              <a:t>（高于同行业：与技术水平、行业地位、差异化竞争优势的匹配性，低于同行业：对</a:t>
            </a:r>
            <a:r>
              <a:rPr kumimoji="0" lang="zh-CN" altLang="en-US" sz="1400" b="1" i="0" u="none" strike="noStrike" kern="0" cap="none" spc="0" normalizeH="0" baseline="0" noProof="1" dirty="0">
                <a:solidFill>
                  <a:srgbClr val="FF0000"/>
                </a:solidFill>
                <a:latin typeface="楷体" panose="02010609060101010101" pitchFamily="49" charset="-122"/>
                <a:ea typeface="楷体" panose="02010609060101010101" pitchFamily="49" charset="-122"/>
                <a:cs typeface="+mn-cs"/>
                <a:sym typeface="Wingdings" panose="05000000000000000000" pitchFamily="2" charset="2"/>
              </a:rPr>
              <a:t>发展前景及持续经营能力的影响</a:t>
            </a:r>
            <a:r>
              <a:rPr kumimoji="0" lang="zh-CN" altLang="en-US" sz="1400" b="1" i="0" u="none" strike="noStrike" kern="0" cap="none" spc="0" normalizeH="0" baseline="0" noProof="1" dirty="0">
                <a:solidFill>
                  <a:srgbClr val="FF0000"/>
                </a:solidFill>
                <a:latin typeface="楷体" panose="02010609060101010101" pitchFamily="49" charset="-122"/>
                <a:ea typeface="楷体" panose="02010609060101010101" pitchFamily="49" charset="-122"/>
                <a:cs typeface="+mn-cs"/>
                <a:sym typeface="+mn-ea"/>
              </a:rPr>
              <a:t>）</a:t>
            </a:r>
            <a:endParaRPr kumimoji="0" lang="zh-CN" altLang="en-US" sz="1400" b="1" i="0" u="none" strike="noStrike" kern="0" cap="none" spc="0" normalizeH="0" baseline="0" noProof="1" dirty="0">
              <a:solidFill>
                <a:srgbClr val="FF0000"/>
              </a:solidFill>
              <a:latin typeface="楷体" panose="02010609060101010101" pitchFamily="49" charset="-122"/>
              <a:ea typeface="楷体" panose="02010609060101010101" pitchFamily="49" charset="-122"/>
              <a:cs typeface="+mn-cs"/>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※报告期各期毛利率的变动分析（纵向对比）</a:t>
            </a:r>
            <a:endParaRPr kumimoji="0" lang="en-US" altLang="zh-CN" sz="20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400" b="1" i="0" u="none" strike="noStrike" kern="0" cap="none" spc="0" normalizeH="0" baseline="0" noProof="1" dirty="0">
                <a:solidFill>
                  <a:srgbClr val="FF0000"/>
                </a:solidFill>
                <a:latin typeface="楷体" panose="02010609060101010101" pitchFamily="49" charset="-122"/>
                <a:ea typeface="楷体" panose="02010609060101010101" pitchFamily="49" charset="-122"/>
                <a:cs typeface="+mn-cs"/>
                <a:sym typeface="+mn-ea"/>
              </a:rPr>
              <a:t>（与经营模式变化、新老产品变化、市场竞争程度的匹配性）</a:t>
            </a:r>
            <a:endParaRPr kumimoji="0" lang="zh-CN" altLang="en-US" sz="1400" b="1" i="0" u="none" strike="noStrike" kern="0" cap="none" spc="0" normalizeH="0" baseline="0" noProof="1" dirty="0">
              <a:solidFill>
                <a:srgbClr val="FF0000"/>
              </a:solidFill>
              <a:latin typeface="楷体" panose="02010609060101010101" pitchFamily="49" charset="-122"/>
              <a:ea typeface="楷体" panose="02010609060101010101" pitchFamily="49" charset="-122"/>
              <a:cs typeface="+mn-cs"/>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※注意不同维度毛利率的比较逻辑</a:t>
            </a:r>
            <a:endPar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400" b="1" i="0" u="none" strike="noStrike" kern="0" cap="none" spc="0" normalizeH="0" baseline="0" noProof="1" dirty="0">
                <a:solidFill>
                  <a:srgbClr val="FF0000"/>
                </a:solidFill>
                <a:latin typeface="楷体" panose="02010609060101010101" pitchFamily="49" charset="-122"/>
                <a:ea typeface="楷体" panose="02010609060101010101" pitchFamily="49" charset="-122"/>
                <a:cs typeface="+mn-cs"/>
                <a:sym typeface="+mn-ea"/>
              </a:rPr>
              <a:t>（高也不是，低也不是，涨也不是，跌也不是？逻辑自恰是</a:t>
            </a:r>
            <a:r>
              <a:rPr kumimoji="0" lang="zh-CN" altLang="en-US" sz="1400" b="1" i="0" u="none" strike="noStrike" kern="0" cap="none" spc="0" normalizeH="0" baseline="0" noProof="1" dirty="0">
                <a:solidFill>
                  <a:srgbClr val="FF0000"/>
                </a:solidFill>
                <a:latin typeface="楷体" panose="02010609060101010101" pitchFamily="49" charset="-122"/>
                <a:ea typeface="楷体" panose="02010609060101010101" pitchFamily="49" charset="-122"/>
                <a:cs typeface="+mn-cs"/>
                <a:sym typeface="+mn-ea"/>
              </a:rPr>
              <a:t>关键）</a:t>
            </a:r>
            <a:r>
              <a:rPr kumimoji="0" lang="zh-CN" altLang="en-US" sz="1400" b="1" i="0" u="none" strike="noStrike" kern="0" cap="none" spc="0" normalizeH="0" baseline="0" noProof="1" dirty="0">
                <a:solidFill>
                  <a:prstClr val="black"/>
                </a:solidFill>
                <a:latin typeface="楷体" panose="02010609060101010101" pitchFamily="49" charset="-122"/>
                <a:ea typeface="楷体" panose="02010609060101010101" pitchFamily="49" charset="-122"/>
                <a:cs typeface="+mn-cs"/>
                <a:sym typeface="+mn-ea"/>
              </a:rPr>
              <a:t>  自产产品与外购产品的毛利率对比、直销与经销的毛利率对比、内销与外销毛利差异的合理性、经销商与代理商的合理利润空间、同一客户不同年度、同一年度不同客户的毛利率对比</a:t>
            </a:r>
            <a:endParaRPr kumimoji="0" lang="zh-CN" altLang="en-US" sz="1400" b="1" i="0" u="none" strike="noStrike" kern="0" cap="none" spc="0" normalizeH="0" baseline="0" noProof="1" dirty="0">
              <a:solidFill>
                <a:prstClr val="black"/>
              </a:solidFill>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1400" b="1" i="0" u="none" strike="noStrike" kern="0" cap="none" spc="0" normalizeH="0" baseline="0" noProof="0" dirty="0">
              <a:ln>
                <a:noFill/>
              </a:ln>
              <a:solidFill>
                <a:schemeClr val="tx1"/>
              </a:solidFill>
              <a:effectLst/>
              <a:uLnTx/>
              <a:uFillTx/>
              <a:latin typeface="+mj-ea"/>
              <a:ea typeface="+mj-ea"/>
              <a:cs typeface="+mn-cs"/>
            </a:endParaRPr>
          </a:p>
        </p:txBody>
      </p:sp>
      <p:sp>
        <p:nvSpPr>
          <p:cNvPr id="28675"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a:xfrm>
            <a:off x="468313" y="1047750"/>
            <a:ext cx="8229600" cy="375285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九、股份支付</a:t>
            </a:r>
            <a:endPar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股份</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支付是指企业为获取职工和其他方提供服务而授予权益工具或者承担以权益工具为基础确定的负债的交易。股份支付分为以权益结算的股份支付和以现金结算的股份支付。股份立即授予或转让完成且没有明确约定等待期等限制条件的,股份支付费用原则上应一次性计入发生当期,并作为偶发事项计入非经常性损益。设定等待期的股份支付,股份支付费用应采用恰当方法在等待期内分摊,并计入经常性损益。</a:t>
            </a:r>
            <a:endPar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12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需重视模拟计算，按严格口径模拟是否会触发发行条件：（</a:t>
            </a:r>
            <a:r>
              <a:rPr kumimoji="0" lang="zh-CN" altLang="en-US" sz="1200" b="0" i="0" u="none" strike="noStrike" kern="0" cap="none" spc="0" normalizeH="0" baseline="0" noProof="1" dirty="0">
                <a:solidFill>
                  <a:schemeClr val="tx1"/>
                </a:solidFill>
                <a:latin typeface="楷体" panose="02010609060101010101" pitchFamily="49" charset="-122"/>
                <a:ea typeface="楷体" panose="02010609060101010101" pitchFamily="49" charset="-122"/>
                <a:cs typeface="+mn-cs"/>
                <a:sym typeface="+mn-ea"/>
              </a:rPr>
              <a:t>包括对申报</a:t>
            </a:r>
            <a:r>
              <a:rPr kumimoji="0" lang="zh-CN" altLang="en-US" sz="1200" b="0" i="0" u="none" strike="noStrike" kern="0" cap="none" spc="0" normalizeH="0" baseline="0" noProof="1" dirty="0">
                <a:solidFill>
                  <a:schemeClr val="tx1"/>
                </a:solidFill>
                <a:latin typeface="楷体" panose="02010609060101010101" pitchFamily="49" charset="-122"/>
                <a:ea typeface="楷体" panose="02010609060101010101" pitchFamily="49" charset="-122"/>
                <a:cs typeface="+mn-cs"/>
                <a:sym typeface="+mn-ea"/>
              </a:rPr>
              <a:t>基准日未分配利润的影响、报告期净利润盈亏损性质的变化</a:t>
            </a:r>
            <a:r>
              <a:rPr kumimoji="0" lang="zh-CN" altLang="en-US" sz="12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endParaRPr kumimoji="0" lang="en-US" altLang="zh-CN" sz="12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、静态及动态市盈率（</a:t>
            </a:r>
            <a:r>
              <a:rPr kumimoji="0" lang="en-US" altLang="zh-CN"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8-12</a:t>
            </a:r>
            <a:r>
              <a:rPr kumimoji="0" lang="zh-CN" altLang="en-US"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倍），考虑</a:t>
            </a:r>
            <a:r>
              <a:rPr kumimoji="0" lang="zh-CN" altLang="en-US" sz="1200" b="1" i="0" u="none" strike="noStrike" kern="0" cap="none" spc="0" normalizeH="0" baseline="0" noProof="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业绩变动，外部环境变化</a:t>
            </a:r>
            <a:r>
              <a:rPr kumimoji="0" lang="zh-CN" altLang="en-US"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因素</a:t>
            </a:r>
            <a:endParaRPr kumimoji="0" lang="en-US" altLang="zh-CN"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、近期的战略投资者价格</a:t>
            </a:r>
            <a:endParaRPr kumimoji="0" lang="en-US" altLang="zh-CN"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、不考虑服务期摊销</a:t>
            </a:r>
            <a:endParaRPr kumimoji="0" lang="en-US" altLang="zh-CN"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12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9699"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p:cNvSpPr>
          <p:nvPr>
            <p:ph type="title"/>
          </p:nvPr>
        </p:nvSpPr>
        <p:spPr>
          <a:xfrm>
            <a:off x="468313" y="423863"/>
            <a:ext cx="8250237" cy="361950"/>
          </a:xfrm>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a:xfrm>
            <a:off x="468313" y="728663"/>
            <a:ext cx="8189913" cy="377825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九、股份支付</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股份支付的几个关注点</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、实际控制人担任职务增持股份且入股价格低于</a:t>
            </a:r>
            <a:r>
              <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市场价的，应适用股份支付</a:t>
            </a:r>
            <a:endPar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、实际控制人为团队的，尽量考虑单一股东的持股比例</a:t>
            </a:r>
            <a:endPar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、实际控制人配偶未担任职务，是否应适用股份支付</a:t>
            </a:r>
            <a:endPar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600" b="1" i="0" u="none" strike="noStrike" kern="0" cap="none" spc="0" normalizeH="0" baseline="0" noProof="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除公司员工外，还需关注控股股东的员工、客户、</a:t>
            </a:r>
            <a:r>
              <a:rPr kumimoji="0" lang="zh-CN" altLang="en-US" sz="16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供应商等入股价格的公允性，以及公司与客户、供应商交易价格的公允性</a:t>
            </a:r>
            <a:endPar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公允价值：合理确定及恰当披露，</a:t>
            </a:r>
            <a:r>
              <a:rPr kumimoji="0" lang="zh-CN" altLang="en-US" sz="1600" b="0" i="0" u="none" strike="noStrike" kern="0" cap="none" spc="0" normalizeH="0" baseline="0" noProof="1" dirty="0">
                <a:solidFill>
                  <a:prstClr val="black"/>
                </a:solidFill>
                <a:latin typeface="楷体" panose="02010609060101010101" pitchFamily="49" charset="-122"/>
                <a:ea typeface="楷体" panose="02010609060101010101" pitchFamily="49" charset="-122"/>
                <a:cs typeface="+mn-cs"/>
                <a:sym typeface="+mn-ea"/>
              </a:rPr>
              <a:t>优先选择最近外部</a:t>
            </a:r>
            <a:r>
              <a:rPr kumimoji="0" lang="zh-CN" altLang="en-US" sz="1600" b="0" i="0" u="none" strike="noStrike" kern="0" cap="none" spc="0" normalizeH="0" baseline="0" noProof="1" dirty="0">
                <a:solidFill>
                  <a:prstClr val="black"/>
                </a:solidFill>
                <a:latin typeface="楷体" panose="02010609060101010101" pitchFamily="49" charset="-122"/>
                <a:ea typeface="楷体" panose="02010609060101010101" pitchFamily="49" charset="-122"/>
                <a:cs typeface="+mn-cs"/>
                <a:sym typeface="+mn-ea"/>
              </a:rPr>
              <a:t>投资人入股价。</a:t>
            </a:r>
            <a:r>
              <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避免采取有争议的估值技术，</a:t>
            </a:r>
            <a:r>
              <a:rPr kumimoji="0" lang="zh-CN" altLang="en-US"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如有些股权转让虽然有资产评估，但按照成本法评估</a:t>
            </a:r>
            <a:endParaRPr kumimoji="0" lang="en-US" altLang="zh-CN" sz="16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30723"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r>
              <a:rPr lang="zh-CN" altLang="en-US" sz="1200" dirty="0">
                <a:solidFill>
                  <a:srgbClr val="898989"/>
                </a:solidFill>
                <a:latin typeface="华文细黑" panose="02010600040101010101" pitchFamily="2" charset="-122"/>
              </a:rPr>
              <a:t>。</a:t>
            </a: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31746"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graphicFrame>
        <p:nvGraphicFramePr>
          <p:cNvPr id="7" name="object 7"/>
          <p:cNvGraphicFramePr>
            <a:graphicFrameLocks noGrp="1"/>
          </p:cNvGraphicFramePr>
          <p:nvPr/>
        </p:nvGraphicFramePr>
        <p:xfrm>
          <a:off x="468313" y="2074863"/>
          <a:ext cx="8231188" cy="2490788"/>
        </p:xfrm>
        <a:graphic>
          <a:graphicData uri="http://schemas.openxmlformats.org/drawingml/2006/table">
            <a:tbl>
              <a:tblPr firstRow="1" bandRow="1">
                <a:tableStyleId>{2D5ABB26-0587-4C30-8999-92F81FD0307C}</a:tableStyleId>
              </a:tblPr>
              <a:tblGrid>
                <a:gridCol w="1819275"/>
                <a:gridCol w="6411595"/>
              </a:tblGrid>
              <a:tr h="274320">
                <a:tc rowSpan="4">
                  <a:txBody>
                    <a:bodyPr/>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spcBef>
                          <a:spcPts val="805"/>
                        </a:spcBef>
                      </a:pPr>
                      <a:r>
                        <a:rPr lang="zh-CN" sz="1000" spc="5" dirty="0">
                          <a:latin typeface="宋体" panose="02010600030101010101" pitchFamily="2" charset="-122"/>
                          <a:cs typeface="宋体" panose="02010600030101010101" pitchFamily="2" charset="-122"/>
                        </a:rPr>
                        <a:t>科创板</a:t>
                      </a:r>
                      <a:r>
                        <a:rPr lang="en-US" altLang="zh-CN" sz="1000" spc="5" dirty="0">
                          <a:latin typeface="宋体" panose="02010600030101010101" pitchFamily="2" charset="-122"/>
                          <a:cs typeface="宋体" panose="02010600030101010101" pitchFamily="2" charset="-122"/>
                        </a:rPr>
                        <a:t>-</a:t>
                      </a:r>
                      <a:r>
                        <a:rPr sz="1000" spc="5" dirty="0">
                          <a:latin typeface="宋体" panose="02010600030101010101" pitchFamily="2" charset="-122"/>
                          <a:cs typeface="宋体" panose="02010600030101010101" pitchFamily="2" charset="-122"/>
                        </a:rPr>
                        <a:t>科</a:t>
                      </a:r>
                      <a:r>
                        <a:rPr sz="1000" spc="-5" dirty="0">
                          <a:latin typeface="宋体" panose="02010600030101010101" pitchFamily="2" charset="-122"/>
                          <a:cs typeface="宋体" panose="02010600030101010101" pitchFamily="2" charset="-122"/>
                        </a:rPr>
                        <a:t>创属</a:t>
                      </a:r>
                      <a:r>
                        <a:rPr sz="1000" spc="5" dirty="0">
                          <a:latin typeface="宋体" panose="02010600030101010101" pitchFamily="2" charset="-122"/>
                          <a:cs typeface="宋体" panose="02010600030101010101" pitchFamily="2" charset="-122"/>
                        </a:rPr>
                        <a:t>性</a:t>
                      </a:r>
                      <a:r>
                        <a:rPr sz="1000" spc="-5" dirty="0">
                          <a:latin typeface="宋体" panose="02010600030101010101" pitchFamily="2" charset="-122"/>
                          <a:cs typeface="宋体" panose="02010600030101010101" pitchFamily="2" charset="-122"/>
                        </a:rPr>
                        <a:t>要求</a:t>
                      </a:r>
                      <a:endParaRPr sz="1000">
                        <a:latin typeface="宋体" panose="02010600030101010101" pitchFamily="2" charset="-122"/>
                        <a:cs typeface="宋体" panose="02010600030101010101" pitchFamily="2" charset="-122"/>
                      </a:endParaRPr>
                    </a:p>
                  </a:txBody>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p>
                      <a:pPr marR="29845">
                        <a:lnSpc>
                          <a:spcPct val="100000"/>
                        </a:lnSpc>
                        <a:spcBef>
                          <a:spcPts val="380"/>
                        </a:spcBef>
                      </a:pPr>
                      <a:r>
                        <a:rPr sz="1000" spc="10" dirty="0">
                          <a:latin typeface="宋体" panose="02010600030101010101" pitchFamily="2" charset="-122"/>
                          <a:cs typeface="宋体" panose="02010600030101010101" pitchFamily="2" charset="-122"/>
                        </a:rPr>
                        <a:t>最近三年研</a:t>
                      </a:r>
                      <a:r>
                        <a:rPr sz="1000" dirty="0">
                          <a:latin typeface="宋体" panose="02010600030101010101" pitchFamily="2" charset="-122"/>
                          <a:cs typeface="宋体" panose="02010600030101010101" pitchFamily="2" charset="-122"/>
                        </a:rPr>
                        <a:t>发投</a:t>
                      </a:r>
                      <a:r>
                        <a:rPr sz="1000" spc="10" dirty="0">
                          <a:latin typeface="宋体" panose="02010600030101010101" pitchFamily="2" charset="-122"/>
                          <a:cs typeface="宋体" panose="02010600030101010101" pitchFamily="2" charset="-122"/>
                        </a:rPr>
                        <a:t>入</a:t>
                      </a:r>
                      <a:r>
                        <a:rPr sz="1000" dirty="0">
                          <a:latin typeface="宋体" panose="02010600030101010101" pitchFamily="2" charset="-122"/>
                          <a:cs typeface="宋体" panose="02010600030101010101" pitchFamily="2" charset="-122"/>
                        </a:rPr>
                        <a:t>占营</a:t>
                      </a:r>
                      <a:r>
                        <a:rPr sz="1000" spc="10" dirty="0">
                          <a:latin typeface="宋体" panose="02010600030101010101" pitchFamily="2" charset="-122"/>
                          <a:cs typeface="宋体" panose="02010600030101010101" pitchFamily="2" charset="-122"/>
                        </a:rPr>
                        <a:t>业</a:t>
                      </a:r>
                      <a:r>
                        <a:rPr sz="1000" dirty="0">
                          <a:latin typeface="宋体" panose="02010600030101010101" pitchFamily="2" charset="-122"/>
                          <a:cs typeface="宋体" panose="02010600030101010101" pitchFamily="2" charset="-122"/>
                        </a:rPr>
                        <a:t>收入</a:t>
                      </a:r>
                      <a:r>
                        <a:rPr sz="1000" spc="10" dirty="0">
                          <a:latin typeface="宋体" panose="02010600030101010101" pitchFamily="2" charset="-122"/>
                          <a:cs typeface="宋体" panose="02010600030101010101" pitchFamily="2" charset="-122"/>
                        </a:rPr>
                        <a:t>比例</a:t>
                      </a:r>
                      <a:r>
                        <a:rPr sz="1000" spc="-5" dirty="0">
                          <a:latin typeface="Arial" panose="020B0604020202020204"/>
                          <a:cs typeface="Arial" panose="020B0604020202020204"/>
                        </a:rPr>
                        <a:t>5</a:t>
                      </a:r>
                      <a:r>
                        <a:rPr sz="1000" dirty="0">
                          <a:latin typeface="Arial" panose="020B0604020202020204"/>
                          <a:cs typeface="Arial" panose="020B0604020202020204"/>
                        </a:rPr>
                        <a:t>%</a:t>
                      </a:r>
                      <a:r>
                        <a:rPr sz="1000" dirty="0">
                          <a:latin typeface="宋体" panose="02010600030101010101" pitchFamily="2" charset="-122"/>
                          <a:cs typeface="宋体" panose="02010600030101010101" pitchFamily="2" charset="-122"/>
                        </a:rPr>
                        <a:t>以上</a:t>
                      </a:r>
                      <a:r>
                        <a:rPr sz="1000" spc="10" dirty="0">
                          <a:latin typeface="宋体" panose="02010600030101010101" pitchFamily="2" charset="-122"/>
                          <a:cs typeface="宋体" panose="02010600030101010101" pitchFamily="2" charset="-122"/>
                        </a:rPr>
                        <a:t>，</a:t>
                      </a:r>
                      <a:r>
                        <a:rPr sz="1000" dirty="0">
                          <a:latin typeface="宋体" panose="02010600030101010101" pitchFamily="2" charset="-122"/>
                          <a:cs typeface="宋体" panose="02010600030101010101" pitchFamily="2" charset="-122"/>
                        </a:rPr>
                        <a:t>或最</a:t>
                      </a:r>
                      <a:r>
                        <a:rPr sz="1000" spc="10" dirty="0">
                          <a:latin typeface="宋体" panose="02010600030101010101" pitchFamily="2" charset="-122"/>
                          <a:cs typeface="宋体" panose="02010600030101010101" pitchFamily="2" charset="-122"/>
                        </a:rPr>
                        <a:t>近</a:t>
                      </a:r>
                      <a:r>
                        <a:rPr sz="1000" dirty="0">
                          <a:latin typeface="宋体" panose="02010600030101010101" pitchFamily="2" charset="-122"/>
                          <a:cs typeface="宋体" panose="02010600030101010101" pitchFamily="2" charset="-122"/>
                        </a:rPr>
                        <a:t>三年研 </a:t>
                      </a:r>
                      <a:r>
                        <a:rPr sz="1000" spc="5" dirty="0">
                          <a:latin typeface="宋体" panose="02010600030101010101" pitchFamily="2" charset="-122"/>
                          <a:cs typeface="宋体" panose="02010600030101010101" pitchFamily="2" charset="-122"/>
                        </a:rPr>
                        <a:t>发投入金额</a:t>
                      </a:r>
                      <a:r>
                        <a:rPr sz="1000" spc="-5" dirty="0">
                          <a:latin typeface="宋体" panose="02010600030101010101" pitchFamily="2" charset="-122"/>
                          <a:cs typeface="宋体" panose="02010600030101010101" pitchFamily="2" charset="-122"/>
                        </a:rPr>
                        <a:t>累计</a:t>
                      </a:r>
                      <a:r>
                        <a:rPr sz="1000" spc="10" dirty="0">
                          <a:latin typeface="宋体" panose="02010600030101010101" pitchFamily="2" charset="-122"/>
                          <a:cs typeface="宋体" panose="02010600030101010101" pitchFamily="2" charset="-122"/>
                        </a:rPr>
                        <a:t>在</a:t>
                      </a:r>
                      <a:r>
                        <a:rPr sz="1000" spc="-10" dirty="0">
                          <a:latin typeface="Arial" panose="020B0604020202020204"/>
                          <a:cs typeface="Arial" panose="020B0604020202020204"/>
                        </a:rPr>
                        <a:t>6,000</a:t>
                      </a:r>
                      <a:r>
                        <a:rPr sz="1000" spc="-5" dirty="0">
                          <a:latin typeface="宋体" panose="02010600030101010101" pitchFamily="2" charset="-122"/>
                          <a:cs typeface="宋体" panose="02010600030101010101" pitchFamily="2" charset="-122"/>
                        </a:rPr>
                        <a:t>万</a:t>
                      </a:r>
                      <a:r>
                        <a:rPr sz="1000" spc="5" dirty="0">
                          <a:latin typeface="宋体" panose="02010600030101010101" pitchFamily="2" charset="-122"/>
                          <a:cs typeface="宋体" panose="02010600030101010101" pitchFamily="2" charset="-122"/>
                        </a:rPr>
                        <a:t>元</a:t>
                      </a:r>
                      <a:r>
                        <a:rPr sz="1000" spc="-5" dirty="0">
                          <a:latin typeface="宋体" panose="02010600030101010101" pitchFamily="2" charset="-122"/>
                          <a:cs typeface="宋体" panose="02010600030101010101" pitchFamily="2" charset="-122"/>
                        </a:rPr>
                        <a:t>以上</a:t>
                      </a:r>
                      <a:endParaRPr sz="1000">
                        <a:latin typeface="宋体" panose="02010600030101010101" pitchFamily="2" charset="-122"/>
                        <a:cs typeface="宋体" panose="02010600030101010101" pitchFamily="2" charset="-122"/>
                      </a:endParaRPr>
                    </a:p>
                  </a:txBody>
                  <a:tcPr marL="0" marR="0" marT="48260" marB="0">
                    <a:lnL w="12700">
                      <a:solidFill>
                        <a:srgbClr val="DDDDDD"/>
                      </a:solidFill>
                      <a:prstDash val="solid"/>
                    </a:lnL>
                    <a:lnR w="12700">
                      <a:solidFill>
                        <a:srgbClr val="DDDDDD"/>
                      </a:solidFill>
                      <a:prstDash val="solid"/>
                    </a:lnR>
                    <a:lnT w="12700">
                      <a:solidFill>
                        <a:srgbClr val="DDDDDD"/>
                      </a:solidFill>
                      <a:prstDash val="solid"/>
                    </a:lnT>
                  </a:tcPr>
                </a:tc>
              </a:tr>
              <a:tr h="216535">
                <a:tc vMerge="1">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p>
                      <a:pPr>
                        <a:lnSpc>
                          <a:spcPct val="100000"/>
                        </a:lnSpc>
                        <a:spcBef>
                          <a:spcPts val="505"/>
                        </a:spcBef>
                      </a:pPr>
                      <a:r>
                        <a:rPr sz="1000" spc="5" dirty="0">
                          <a:latin typeface="宋体" panose="02010600030101010101" pitchFamily="2" charset="-122"/>
                          <a:cs typeface="宋体" panose="02010600030101010101" pitchFamily="2" charset="-122"/>
                        </a:rPr>
                        <a:t>研发人员占</a:t>
                      </a:r>
                      <a:r>
                        <a:rPr sz="1000" spc="-5" dirty="0">
                          <a:latin typeface="宋体" panose="02010600030101010101" pitchFamily="2" charset="-122"/>
                          <a:cs typeface="宋体" panose="02010600030101010101" pitchFamily="2" charset="-122"/>
                        </a:rPr>
                        <a:t>当年</a:t>
                      </a:r>
                      <a:r>
                        <a:rPr sz="1000" spc="5" dirty="0">
                          <a:latin typeface="宋体" panose="02010600030101010101" pitchFamily="2" charset="-122"/>
                          <a:cs typeface="宋体" panose="02010600030101010101" pitchFamily="2" charset="-122"/>
                        </a:rPr>
                        <a:t>员</a:t>
                      </a:r>
                      <a:r>
                        <a:rPr sz="1000" spc="-5" dirty="0">
                          <a:latin typeface="宋体" panose="02010600030101010101" pitchFamily="2" charset="-122"/>
                          <a:cs typeface="宋体" panose="02010600030101010101" pitchFamily="2" charset="-122"/>
                        </a:rPr>
                        <a:t>工总</a:t>
                      </a:r>
                      <a:r>
                        <a:rPr sz="1000" spc="5" dirty="0">
                          <a:latin typeface="宋体" panose="02010600030101010101" pitchFamily="2" charset="-122"/>
                          <a:cs typeface="宋体" panose="02010600030101010101" pitchFamily="2" charset="-122"/>
                        </a:rPr>
                        <a:t>数</a:t>
                      </a:r>
                      <a:r>
                        <a:rPr sz="1000" spc="-5" dirty="0">
                          <a:latin typeface="宋体" panose="02010600030101010101" pitchFamily="2" charset="-122"/>
                          <a:cs typeface="宋体" panose="02010600030101010101" pitchFamily="2" charset="-122"/>
                        </a:rPr>
                        <a:t>的比</a:t>
                      </a:r>
                      <a:r>
                        <a:rPr sz="1000" spc="5" dirty="0">
                          <a:latin typeface="宋体" panose="02010600030101010101" pitchFamily="2" charset="-122"/>
                          <a:cs typeface="宋体" panose="02010600030101010101" pitchFamily="2" charset="-122"/>
                        </a:rPr>
                        <a:t>例</a:t>
                      </a:r>
                      <a:r>
                        <a:rPr sz="1000" spc="-5" dirty="0">
                          <a:latin typeface="宋体" panose="02010600030101010101" pitchFamily="2" charset="-122"/>
                          <a:cs typeface="宋体" panose="02010600030101010101" pitchFamily="2" charset="-122"/>
                        </a:rPr>
                        <a:t>不低</a:t>
                      </a:r>
                      <a:r>
                        <a:rPr sz="1000" spc="15" dirty="0">
                          <a:latin typeface="宋体" panose="02010600030101010101" pitchFamily="2" charset="-122"/>
                          <a:cs typeface="宋体" panose="02010600030101010101" pitchFamily="2" charset="-122"/>
                        </a:rPr>
                        <a:t>于</a:t>
                      </a:r>
                      <a:r>
                        <a:rPr sz="1000" spc="-10" dirty="0">
                          <a:latin typeface="Arial" panose="020B0604020202020204"/>
                          <a:cs typeface="Arial" panose="020B0604020202020204"/>
                        </a:rPr>
                        <a:t>10%</a:t>
                      </a:r>
                      <a:endParaRPr sz="1000">
                        <a:latin typeface="Arial" panose="020B0604020202020204"/>
                        <a:cs typeface="Arial" panose="020B0604020202020204"/>
                      </a:endParaRPr>
                    </a:p>
                  </a:txBody>
                  <a:tcPr marL="0" marR="0" marT="64135" marB="0">
                    <a:lnL w="12700">
                      <a:solidFill>
                        <a:srgbClr val="DDDDDD"/>
                      </a:solidFill>
                      <a:prstDash val="solid"/>
                    </a:lnL>
                    <a:lnR w="12700">
                      <a:solidFill>
                        <a:srgbClr val="DDDDDD"/>
                      </a:solidFill>
                      <a:prstDash val="solid"/>
                    </a:lnR>
                    <a:lnB w="12700">
                      <a:solidFill>
                        <a:srgbClr val="DDDDDD"/>
                      </a:solidFill>
                      <a:prstDash val="solid"/>
                    </a:lnB>
                    <a:solidFill>
                      <a:srgbClr val="E2E2E2"/>
                    </a:solidFill>
                  </a:tcPr>
                </a:tc>
              </a:tr>
              <a:tr h="209550">
                <a:tc vMerge="1">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p>
                      <a:pPr>
                        <a:lnSpc>
                          <a:spcPct val="100000"/>
                        </a:lnSpc>
                        <a:spcBef>
                          <a:spcPts val="450"/>
                        </a:spcBef>
                      </a:pPr>
                      <a:r>
                        <a:rPr sz="1000" dirty="0">
                          <a:latin typeface="宋体" panose="02010600030101010101" pitchFamily="2" charset="-122"/>
                          <a:cs typeface="宋体" panose="02010600030101010101" pitchFamily="2" charset="-122"/>
                        </a:rPr>
                        <a:t>应用于公司</a:t>
                      </a:r>
                      <a:r>
                        <a:rPr sz="1000" spc="-5" dirty="0">
                          <a:latin typeface="宋体" panose="02010600030101010101" pitchFamily="2" charset="-122"/>
                          <a:cs typeface="宋体" panose="02010600030101010101" pitchFamily="2" charset="-122"/>
                        </a:rPr>
                        <a:t>主</a:t>
                      </a:r>
                      <a:r>
                        <a:rPr sz="1000" spc="-10" dirty="0">
                          <a:latin typeface="宋体" panose="02010600030101010101" pitchFamily="2" charset="-122"/>
                          <a:cs typeface="宋体" panose="02010600030101010101" pitchFamily="2" charset="-122"/>
                        </a:rPr>
                        <a:t>营</a:t>
                      </a:r>
                      <a:r>
                        <a:rPr sz="1000" dirty="0">
                          <a:latin typeface="宋体" panose="02010600030101010101" pitchFamily="2" charset="-122"/>
                          <a:cs typeface="宋体" panose="02010600030101010101" pitchFamily="2" charset="-122"/>
                        </a:rPr>
                        <a:t>业</a:t>
                      </a:r>
                      <a:r>
                        <a:rPr sz="1000" spc="-5" dirty="0">
                          <a:latin typeface="宋体" panose="02010600030101010101" pitchFamily="2" charset="-122"/>
                          <a:cs typeface="宋体" panose="02010600030101010101" pitchFamily="2" charset="-122"/>
                        </a:rPr>
                        <a:t>务</a:t>
                      </a:r>
                      <a:r>
                        <a:rPr sz="1000" spc="-10" dirty="0">
                          <a:latin typeface="宋体" panose="02010600030101010101" pitchFamily="2" charset="-122"/>
                          <a:cs typeface="宋体" panose="02010600030101010101" pitchFamily="2" charset="-122"/>
                        </a:rPr>
                        <a:t>的</a:t>
                      </a:r>
                      <a:r>
                        <a:rPr sz="1000" dirty="0">
                          <a:latin typeface="宋体" panose="02010600030101010101" pitchFamily="2" charset="-122"/>
                          <a:cs typeface="宋体" panose="02010600030101010101" pitchFamily="2" charset="-122"/>
                        </a:rPr>
                        <a:t>发</a:t>
                      </a:r>
                      <a:r>
                        <a:rPr sz="1000" spc="-5" dirty="0">
                          <a:latin typeface="宋体" panose="02010600030101010101" pitchFamily="2" charset="-122"/>
                          <a:cs typeface="宋体" panose="02010600030101010101" pitchFamily="2" charset="-122"/>
                        </a:rPr>
                        <a:t>明</a:t>
                      </a:r>
                      <a:r>
                        <a:rPr sz="1000" spc="-10" dirty="0">
                          <a:latin typeface="宋体" panose="02010600030101010101" pitchFamily="2" charset="-122"/>
                          <a:cs typeface="宋体" panose="02010600030101010101" pitchFamily="2" charset="-122"/>
                        </a:rPr>
                        <a:t>专</a:t>
                      </a:r>
                      <a:r>
                        <a:rPr sz="1000" spc="10" dirty="0">
                          <a:latin typeface="宋体" panose="02010600030101010101" pitchFamily="2" charset="-122"/>
                          <a:cs typeface="宋体" panose="02010600030101010101" pitchFamily="2" charset="-122"/>
                        </a:rPr>
                        <a:t>利</a:t>
                      </a:r>
                      <a:r>
                        <a:rPr sz="1000" spc="-10" dirty="0">
                          <a:latin typeface="Arial" panose="020B0604020202020204"/>
                          <a:cs typeface="Arial" panose="020B0604020202020204"/>
                        </a:rPr>
                        <a:t>5</a:t>
                      </a:r>
                      <a:r>
                        <a:rPr sz="1000" spc="-10" dirty="0">
                          <a:latin typeface="宋体" panose="02010600030101010101" pitchFamily="2" charset="-122"/>
                          <a:cs typeface="宋体" panose="02010600030101010101" pitchFamily="2" charset="-122"/>
                        </a:rPr>
                        <a:t>项以上</a:t>
                      </a:r>
                      <a:endParaRPr sz="1000">
                        <a:latin typeface="宋体" panose="02010600030101010101" pitchFamily="2" charset="-122"/>
                        <a:cs typeface="宋体" panose="02010600030101010101" pitchFamily="2" charset="-122"/>
                      </a:endParaRPr>
                    </a:p>
                  </a:txBody>
                  <a:tcPr marL="0" marR="0" marT="5715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r>
              <a:tr h="254635">
                <a:tc vMerge="1">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p>
                      <a:pPr marR="212725">
                        <a:lnSpc>
                          <a:spcPct val="100000"/>
                        </a:lnSpc>
                        <a:spcBef>
                          <a:spcPts val="180"/>
                        </a:spcBef>
                      </a:pPr>
                      <a:r>
                        <a:rPr sz="1000" spc="10" dirty="0">
                          <a:latin typeface="宋体" panose="02010600030101010101" pitchFamily="2" charset="-122"/>
                          <a:cs typeface="宋体" panose="02010600030101010101" pitchFamily="2" charset="-122"/>
                        </a:rPr>
                        <a:t>最近三年营</a:t>
                      </a:r>
                      <a:r>
                        <a:rPr sz="1000" dirty="0">
                          <a:latin typeface="宋体" panose="02010600030101010101" pitchFamily="2" charset="-122"/>
                          <a:cs typeface="宋体" panose="02010600030101010101" pitchFamily="2" charset="-122"/>
                        </a:rPr>
                        <a:t>业收</a:t>
                      </a:r>
                      <a:r>
                        <a:rPr sz="1000" spc="10" dirty="0">
                          <a:latin typeface="宋体" panose="02010600030101010101" pitchFamily="2" charset="-122"/>
                          <a:cs typeface="宋体" panose="02010600030101010101" pitchFamily="2" charset="-122"/>
                        </a:rPr>
                        <a:t>入</a:t>
                      </a:r>
                      <a:r>
                        <a:rPr sz="1000" dirty="0">
                          <a:latin typeface="宋体" panose="02010600030101010101" pitchFamily="2" charset="-122"/>
                          <a:cs typeface="宋体" panose="02010600030101010101" pitchFamily="2" charset="-122"/>
                        </a:rPr>
                        <a:t>复合</a:t>
                      </a:r>
                      <a:r>
                        <a:rPr sz="1000" spc="10" dirty="0">
                          <a:latin typeface="宋体" panose="02010600030101010101" pitchFamily="2" charset="-122"/>
                          <a:cs typeface="宋体" panose="02010600030101010101" pitchFamily="2" charset="-122"/>
                        </a:rPr>
                        <a:t>增</a:t>
                      </a:r>
                      <a:r>
                        <a:rPr sz="1000" dirty="0">
                          <a:latin typeface="宋体" panose="02010600030101010101" pitchFamily="2" charset="-122"/>
                          <a:cs typeface="宋体" panose="02010600030101010101" pitchFamily="2" charset="-122"/>
                        </a:rPr>
                        <a:t>长率</a:t>
                      </a:r>
                      <a:r>
                        <a:rPr sz="1000" spc="10" dirty="0">
                          <a:latin typeface="宋体" panose="02010600030101010101" pitchFamily="2" charset="-122"/>
                          <a:cs typeface="宋体" panose="02010600030101010101" pitchFamily="2" charset="-122"/>
                        </a:rPr>
                        <a:t>达到</a:t>
                      </a:r>
                      <a:r>
                        <a:rPr sz="1000" spc="-5" dirty="0">
                          <a:latin typeface="Arial" panose="020B0604020202020204"/>
                          <a:cs typeface="Arial" panose="020B0604020202020204"/>
                        </a:rPr>
                        <a:t>20</a:t>
                      </a:r>
                      <a:r>
                        <a:rPr sz="1000" dirty="0">
                          <a:latin typeface="Arial" panose="020B0604020202020204"/>
                          <a:cs typeface="Arial" panose="020B0604020202020204"/>
                        </a:rPr>
                        <a:t>%</a:t>
                      </a:r>
                      <a:r>
                        <a:rPr sz="1000" dirty="0">
                          <a:latin typeface="宋体" panose="02010600030101010101" pitchFamily="2" charset="-122"/>
                          <a:cs typeface="宋体" panose="02010600030101010101" pitchFamily="2" charset="-122"/>
                        </a:rPr>
                        <a:t>，或</a:t>
                      </a:r>
                      <a:r>
                        <a:rPr sz="1000" spc="10" dirty="0">
                          <a:latin typeface="宋体" panose="02010600030101010101" pitchFamily="2" charset="-122"/>
                          <a:cs typeface="宋体" panose="02010600030101010101" pitchFamily="2" charset="-122"/>
                        </a:rPr>
                        <a:t>最</a:t>
                      </a:r>
                      <a:r>
                        <a:rPr sz="1000" dirty="0">
                          <a:latin typeface="宋体" panose="02010600030101010101" pitchFamily="2" charset="-122"/>
                          <a:cs typeface="宋体" panose="02010600030101010101" pitchFamily="2" charset="-122"/>
                        </a:rPr>
                        <a:t>近一</a:t>
                      </a:r>
                      <a:r>
                        <a:rPr sz="1000" spc="10" dirty="0">
                          <a:latin typeface="宋体" panose="02010600030101010101" pitchFamily="2" charset="-122"/>
                          <a:cs typeface="宋体" panose="02010600030101010101" pitchFamily="2" charset="-122"/>
                        </a:rPr>
                        <a:t>年</a:t>
                      </a:r>
                      <a:r>
                        <a:rPr sz="1000" dirty="0">
                          <a:latin typeface="宋体" panose="02010600030101010101" pitchFamily="2" charset="-122"/>
                          <a:cs typeface="宋体" panose="02010600030101010101" pitchFamily="2" charset="-122"/>
                        </a:rPr>
                        <a:t>营 </a:t>
                      </a:r>
                      <a:r>
                        <a:rPr sz="1000" spc="5" dirty="0">
                          <a:latin typeface="宋体" panose="02010600030101010101" pitchFamily="2" charset="-122"/>
                          <a:cs typeface="宋体" panose="02010600030101010101" pitchFamily="2" charset="-122"/>
                        </a:rPr>
                        <a:t>业收入金额</a:t>
                      </a:r>
                      <a:r>
                        <a:rPr sz="1000" spc="-5" dirty="0">
                          <a:latin typeface="宋体" panose="02010600030101010101" pitchFamily="2" charset="-122"/>
                          <a:cs typeface="宋体" panose="02010600030101010101" pitchFamily="2" charset="-122"/>
                        </a:rPr>
                        <a:t>达</a:t>
                      </a:r>
                      <a:r>
                        <a:rPr sz="1000" dirty="0">
                          <a:latin typeface="宋体" panose="02010600030101010101" pitchFamily="2" charset="-122"/>
                          <a:cs typeface="宋体" panose="02010600030101010101" pitchFamily="2" charset="-122"/>
                        </a:rPr>
                        <a:t>到</a:t>
                      </a:r>
                      <a:r>
                        <a:rPr sz="1000" spc="-10" dirty="0">
                          <a:latin typeface="Arial" panose="020B0604020202020204"/>
                          <a:cs typeface="Arial" panose="020B0604020202020204"/>
                        </a:rPr>
                        <a:t>3</a:t>
                      </a:r>
                      <a:r>
                        <a:rPr sz="1000" spc="-5" dirty="0">
                          <a:latin typeface="宋体" panose="02010600030101010101" pitchFamily="2" charset="-122"/>
                          <a:cs typeface="宋体" panose="02010600030101010101" pitchFamily="2" charset="-122"/>
                        </a:rPr>
                        <a:t>亿元</a:t>
                      </a:r>
                      <a:endParaRPr sz="1000">
                        <a:latin typeface="宋体" panose="02010600030101010101" pitchFamily="2" charset="-122"/>
                        <a:cs typeface="宋体" panose="02010600030101010101" pitchFamily="2" charset="-122"/>
                      </a:endParaRPr>
                    </a:p>
                  </a:txBody>
                  <a:tcPr marL="0" marR="0" marT="2286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solidFill>
                      <a:srgbClr val="E2E2E2"/>
                    </a:solidFill>
                  </a:tcPr>
                </a:tc>
              </a:tr>
              <a:tr h="1535430">
                <a:tc>
                  <a:txBody>
                    <a:bodyPr/>
                    <a:p>
                      <a:pPr>
                        <a:lnSpc>
                          <a:spcPct val="100000"/>
                        </a:lnSpc>
                        <a:spcBef>
                          <a:spcPts val="20"/>
                        </a:spcBef>
                      </a:pPr>
                      <a:endParaRPr sz="800">
                        <a:latin typeface="Times New Roman" panose="02020603050405020304"/>
                        <a:cs typeface="Times New Roman" panose="02020603050405020304"/>
                      </a:endParaRPr>
                    </a:p>
                    <a:p>
                      <a:pPr marR="158115">
                        <a:lnSpc>
                          <a:spcPts val="1150"/>
                        </a:lnSpc>
                      </a:pPr>
                      <a:endParaRPr lang="zh-CN" sz="1000" spc="10" dirty="0">
                        <a:latin typeface="宋体" panose="02010600030101010101" pitchFamily="2" charset="-122"/>
                        <a:cs typeface="宋体" panose="02010600030101010101" pitchFamily="2" charset="-122"/>
                      </a:endParaRPr>
                    </a:p>
                    <a:p>
                      <a:pPr marR="158115">
                        <a:lnSpc>
                          <a:spcPts val="1150"/>
                        </a:lnSpc>
                      </a:pPr>
                      <a:endParaRPr lang="zh-CN" sz="1000" spc="10" dirty="0">
                        <a:latin typeface="宋体" panose="02010600030101010101" pitchFamily="2" charset="-122"/>
                        <a:cs typeface="宋体" panose="02010600030101010101" pitchFamily="2" charset="-122"/>
                      </a:endParaRPr>
                    </a:p>
                    <a:p>
                      <a:pPr marR="158115">
                        <a:lnSpc>
                          <a:spcPts val="1150"/>
                        </a:lnSpc>
                      </a:pPr>
                      <a:endParaRPr lang="zh-CN" sz="1000" spc="10" dirty="0">
                        <a:latin typeface="宋体" panose="02010600030101010101" pitchFamily="2" charset="-122"/>
                        <a:cs typeface="宋体" panose="02010600030101010101" pitchFamily="2" charset="-122"/>
                      </a:endParaRPr>
                    </a:p>
                    <a:p>
                      <a:pPr marR="158115">
                        <a:lnSpc>
                          <a:spcPts val="1150"/>
                        </a:lnSpc>
                      </a:pPr>
                      <a:r>
                        <a:rPr lang="zh-CN" sz="1000" spc="10" dirty="0">
                          <a:latin typeface="宋体" panose="02010600030101010101" pitchFamily="2" charset="-122"/>
                          <a:cs typeface="宋体" panose="02010600030101010101" pitchFamily="2" charset="-122"/>
                        </a:rPr>
                        <a:t>创业板</a:t>
                      </a:r>
                      <a:r>
                        <a:rPr lang="en-US" altLang="zh-CN" sz="1000" spc="10" dirty="0">
                          <a:latin typeface="宋体" panose="02010600030101010101" pitchFamily="2" charset="-122"/>
                          <a:cs typeface="宋体" panose="02010600030101010101" pitchFamily="2" charset="-122"/>
                        </a:rPr>
                        <a:t>-</a:t>
                      </a:r>
                      <a:r>
                        <a:rPr sz="1000" spc="10" dirty="0">
                          <a:latin typeface="宋体" panose="02010600030101010101" pitchFamily="2" charset="-122"/>
                          <a:cs typeface="宋体" panose="02010600030101010101" pitchFamily="2" charset="-122"/>
                        </a:rPr>
                        <a:t>成</a:t>
                      </a:r>
                      <a:r>
                        <a:rPr sz="1000" dirty="0">
                          <a:latin typeface="宋体" panose="02010600030101010101" pitchFamily="2" charset="-122"/>
                          <a:cs typeface="宋体" panose="02010600030101010101" pitchFamily="2" charset="-122"/>
                        </a:rPr>
                        <a:t>长型</a:t>
                      </a:r>
                      <a:r>
                        <a:rPr sz="1000" spc="10" dirty="0">
                          <a:latin typeface="宋体" panose="02010600030101010101" pitchFamily="2" charset="-122"/>
                          <a:cs typeface="宋体" panose="02010600030101010101" pitchFamily="2" charset="-122"/>
                        </a:rPr>
                        <a:t>创</a:t>
                      </a:r>
                      <a:r>
                        <a:rPr sz="1000" dirty="0">
                          <a:latin typeface="宋体" panose="02010600030101010101" pitchFamily="2" charset="-122"/>
                          <a:cs typeface="宋体" panose="02010600030101010101" pitchFamily="2" charset="-122"/>
                        </a:rPr>
                        <a:t>新型</a:t>
                      </a:r>
                      <a:r>
                        <a:rPr sz="1000" spc="5" dirty="0">
                          <a:latin typeface="宋体" panose="02010600030101010101" pitchFamily="2" charset="-122"/>
                          <a:cs typeface="宋体" panose="02010600030101010101" pitchFamily="2" charset="-122"/>
                        </a:rPr>
                        <a:t>定</a:t>
                      </a:r>
                      <a:r>
                        <a:rPr sz="1000" spc="-5" dirty="0">
                          <a:latin typeface="宋体" panose="02010600030101010101" pitchFamily="2" charset="-122"/>
                          <a:cs typeface="宋体" panose="02010600030101010101" pitchFamily="2" charset="-122"/>
                        </a:rPr>
                        <a:t>位要求</a:t>
                      </a:r>
                      <a:r>
                        <a:rPr lang="zh-CN" sz="1000" spc="-5" dirty="0">
                          <a:latin typeface="宋体" panose="02010600030101010101" pitchFamily="2" charset="-122"/>
                          <a:cs typeface="宋体" panose="02010600030101010101" pitchFamily="2" charset="-122"/>
                        </a:rPr>
                        <a:t>（</a:t>
                      </a:r>
                      <a:r>
                        <a:rPr lang="zh-CN" sz="1000" spc="-5" dirty="0">
                          <a:latin typeface="宋体" panose="02010600030101010101" pitchFamily="2" charset="-122"/>
                          <a:cs typeface="宋体" panose="02010600030101010101" pitchFamily="2" charset="-122"/>
                        </a:rPr>
                        <a:t>三选一）</a:t>
                      </a:r>
                      <a:endParaRPr lang="zh-CN" sz="1000" spc="-5" dirty="0">
                        <a:latin typeface="宋体" panose="02010600030101010101" pitchFamily="2" charset="-122"/>
                        <a:cs typeface="宋体" panose="02010600030101010101" pitchFamily="2" charset="-122"/>
                      </a:endParaRPr>
                    </a:p>
                  </a:txBody>
                  <a:tcPr marL="0" marR="0" marT="2540" marB="0">
                    <a:solidFill>
                      <a:srgbClr val="DDDDDD"/>
                    </a:solidFill>
                  </a:tcPr>
                </a:tc>
                <a:tc>
                  <a:txBody>
                    <a:bodyPr/>
                    <a:p>
                      <a:pPr marL="184785" marR="8255" indent="-172720">
                        <a:lnSpc>
                          <a:spcPct val="150000"/>
                        </a:lnSpc>
                        <a:spcBef>
                          <a:spcPts val="300"/>
                        </a:spcBef>
                        <a:buClr>
                          <a:srgbClr val="C00000"/>
                        </a:buClr>
                        <a:buSzPct val="79000"/>
                        <a:buFont typeface="Wingdings" panose="05000000000000000000"/>
                        <a:buChar char=""/>
                        <a:tabLst>
                          <a:tab pos="185420" algn="l"/>
                        </a:tabLst>
                      </a:pPr>
                      <a:r>
                        <a:rPr sz="1000" spc="10" dirty="0">
                          <a:solidFill>
                            <a:srgbClr val="1C1C1B"/>
                          </a:solidFill>
                          <a:latin typeface="宋体" panose="02010600030101010101" pitchFamily="2" charset="-122"/>
                          <a:cs typeface="宋体" panose="02010600030101010101" pitchFamily="2" charset="-122"/>
                          <a:sym typeface="+mn-ea"/>
                        </a:rPr>
                        <a:t>（</a:t>
                      </a:r>
                      <a:r>
                        <a:rPr sz="1000" spc="10" dirty="0">
                          <a:solidFill>
                            <a:srgbClr val="1C1C1B"/>
                          </a:solidFill>
                          <a:latin typeface="Arial" panose="020B0604020202020204"/>
                          <a:cs typeface="Arial" panose="020B0604020202020204"/>
                          <a:sym typeface="+mn-ea"/>
                        </a:rPr>
                        <a:t>1</a:t>
                      </a:r>
                      <a:r>
                        <a:rPr sz="1000" spc="10" dirty="0">
                          <a:solidFill>
                            <a:srgbClr val="1C1C1B"/>
                          </a:solidFill>
                          <a:latin typeface="宋体" panose="02010600030101010101" pitchFamily="2" charset="-122"/>
                          <a:cs typeface="宋体" panose="02010600030101010101" pitchFamily="2" charset="-122"/>
                          <a:sym typeface="+mn-ea"/>
                        </a:rPr>
                        <a:t>）最近三年研</a:t>
                      </a:r>
                      <a:r>
                        <a:rPr sz="1000" spc="20" dirty="0">
                          <a:solidFill>
                            <a:srgbClr val="1C1C1B"/>
                          </a:solidFill>
                          <a:latin typeface="宋体" panose="02010600030101010101" pitchFamily="2" charset="-122"/>
                          <a:cs typeface="宋体" panose="02010600030101010101" pitchFamily="2" charset="-122"/>
                          <a:sym typeface="+mn-ea"/>
                        </a:rPr>
                        <a:t>发投</a:t>
                      </a:r>
                      <a:r>
                        <a:rPr sz="1000" spc="10" dirty="0">
                          <a:solidFill>
                            <a:srgbClr val="1C1C1B"/>
                          </a:solidFill>
                          <a:latin typeface="宋体" panose="02010600030101010101" pitchFamily="2" charset="-122"/>
                          <a:cs typeface="宋体" panose="02010600030101010101" pitchFamily="2" charset="-122"/>
                          <a:sym typeface="+mn-ea"/>
                        </a:rPr>
                        <a:t>入复合</a:t>
                      </a:r>
                      <a:r>
                        <a:rPr sz="1000" spc="20" dirty="0">
                          <a:solidFill>
                            <a:srgbClr val="1C1C1B"/>
                          </a:solidFill>
                          <a:latin typeface="宋体" panose="02010600030101010101" pitchFamily="2" charset="-122"/>
                          <a:cs typeface="宋体" panose="02010600030101010101" pitchFamily="2" charset="-122"/>
                          <a:sym typeface="+mn-ea"/>
                        </a:rPr>
                        <a:t>增</a:t>
                      </a:r>
                      <a:r>
                        <a:rPr sz="1000" spc="10" dirty="0">
                          <a:solidFill>
                            <a:srgbClr val="1C1C1B"/>
                          </a:solidFill>
                          <a:latin typeface="宋体" panose="02010600030101010101" pitchFamily="2" charset="-122"/>
                          <a:cs typeface="宋体" panose="02010600030101010101" pitchFamily="2" charset="-122"/>
                          <a:sym typeface="+mn-ea"/>
                        </a:rPr>
                        <a:t>长</a:t>
                      </a:r>
                      <a:r>
                        <a:rPr sz="1000" spc="20" dirty="0">
                          <a:solidFill>
                            <a:srgbClr val="1C1C1B"/>
                          </a:solidFill>
                          <a:latin typeface="宋体" panose="02010600030101010101" pitchFamily="2" charset="-122"/>
                          <a:cs typeface="宋体" panose="02010600030101010101" pitchFamily="2" charset="-122"/>
                          <a:sym typeface="+mn-ea"/>
                        </a:rPr>
                        <a:t>率</a:t>
                      </a:r>
                      <a:r>
                        <a:rPr sz="1000" spc="10" dirty="0">
                          <a:solidFill>
                            <a:srgbClr val="1C1C1B"/>
                          </a:solidFill>
                          <a:latin typeface="宋体" panose="02010600030101010101" pitchFamily="2" charset="-122"/>
                          <a:cs typeface="宋体" panose="02010600030101010101" pitchFamily="2" charset="-122"/>
                          <a:sym typeface="+mn-ea"/>
                        </a:rPr>
                        <a:t>不低</a:t>
                      </a:r>
                      <a:r>
                        <a:rPr sz="1000" spc="30" dirty="0">
                          <a:solidFill>
                            <a:srgbClr val="1C1C1B"/>
                          </a:solidFill>
                          <a:latin typeface="宋体" panose="02010600030101010101" pitchFamily="2" charset="-122"/>
                          <a:cs typeface="宋体" panose="02010600030101010101" pitchFamily="2" charset="-122"/>
                          <a:sym typeface="+mn-ea"/>
                        </a:rPr>
                        <a:t>于</a:t>
                      </a:r>
                      <a:r>
                        <a:rPr sz="1000" spc="-5" dirty="0">
                          <a:solidFill>
                            <a:srgbClr val="1C1C1B"/>
                          </a:solidFill>
                          <a:latin typeface="Arial" panose="020B0604020202020204"/>
                          <a:cs typeface="Arial" panose="020B0604020202020204"/>
                          <a:sym typeface="+mn-ea"/>
                        </a:rPr>
                        <a:t>15</a:t>
                      </a:r>
                      <a:r>
                        <a:rPr sz="1000" spc="10" dirty="0">
                          <a:solidFill>
                            <a:srgbClr val="1C1C1B"/>
                          </a:solidFill>
                          <a:latin typeface="Arial" panose="020B0604020202020204"/>
                          <a:cs typeface="Arial" panose="020B0604020202020204"/>
                          <a:sym typeface="+mn-ea"/>
                        </a:rPr>
                        <a:t>%</a:t>
                      </a:r>
                      <a:r>
                        <a:rPr sz="1000" spc="10" dirty="0">
                          <a:solidFill>
                            <a:srgbClr val="1C1C1B"/>
                          </a:solidFill>
                          <a:latin typeface="宋体" panose="02010600030101010101" pitchFamily="2" charset="-122"/>
                          <a:cs typeface="宋体" panose="02010600030101010101" pitchFamily="2" charset="-122"/>
                          <a:sym typeface="+mn-ea"/>
                        </a:rPr>
                        <a:t>，最近</a:t>
                      </a:r>
                      <a:r>
                        <a:rPr sz="1000" spc="20" dirty="0">
                          <a:solidFill>
                            <a:srgbClr val="1C1C1B"/>
                          </a:solidFill>
                          <a:latin typeface="宋体" panose="02010600030101010101" pitchFamily="2" charset="-122"/>
                          <a:cs typeface="宋体" panose="02010600030101010101" pitchFamily="2" charset="-122"/>
                          <a:sym typeface="+mn-ea"/>
                        </a:rPr>
                        <a:t>一</a:t>
                      </a:r>
                      <a:r>
                        <a:rPr sz="1000" spc="10" dirty="0">
                          <a:solidFill>
                            <a:srgbClr val="1C1C1B"/>
                          </a:solidFill>
                          <a:latin typeface="宋体" panose="02010600030101010101" pitchFamily="2" charset="-122"/>
                          <a:cs typeface="宋体" panose="02010600030101010101" pitchFamily="2" charset="-122"/>
                          <a:sym typeface="+mn-ea"/>
                        </a:rPr>
                        <a:t>年研</a:t>
                      </a:r>
                      <a:r>
                        <a:rPr sz="1000" spc="20" dirty="0">
                          <a:solidFill>
                            <a:srgbClr val="1C1C1B"/>
                          </a:solidFill>
                          <a:latin typeface="宋体" panose="02010600030101010101" pitchFamily="2" charset="-122"/>
                          <a:cs typeface="宋体" panose="02010600030101010101" pitchFamily="2" charset="-122"/>
                          <a:sym typeface="+mn-ea"/>
                        </a:rPr>
                        <a:t>发</a:t>
                      </a:r>
                      <a:r>
                        <a:rPr sz="1000" spc="10" dirty="0">
                          <a:solidFill>
                            <a:srgbClr val="1C1C1B"/>
                          </a:solidFill>
                          <a:latin typeface="宋体" panose="02010600030101010101" pitchFamily="2" charset="-122"/>
                          <a:cs typeface="宋体" panose="02010600030101010101" pitchFamily="2" charset="-122"/>
                          <a:sym typeface="+mn-ea"/>
                        </a:rPr>
                        <a:t>投</a:t>
                      </a:r>
                      <a:r>
                        <a:rPr sz="1000" spc="20" dirty="0">
                          <a:solidFill>
                            <a:srgbClr val="1C1C1B"/>
                          </a:solidFill>
                          <a:latin typeface="宋体" panose="02010600030101010101" pitchFamily="2" charset="-122"/>
                          <a:cs typeface="宋体" panose="02010600030101010101" pitchFamily="2" charset="-122"/>
                          <a:sym typeface="+mn-ea"/>
                        </a:rPr>
                        <a:t>入</a:t>
                      </a:r>
                      <a:r>
                        <a:rPr sz="1000" spc="10" dirty="0">
                          <a:solidFill>
                            <a:srgbClr val="1C1C1B"/>
                          </a:solidFill>
                          <a:latin typeface="宋体" panose="02010600030101010101" pitchFamily="2" charset="-122"/>
                          <a:cs typeface="宋体" panose="02010600030101010101" pitchFamily="2" charset="-122"/>
                          <a:sym typeface="+mn-ea"/>
                        </a:rPr>
                        <a:t>金额不</a:t>
                      </a:r>
                      <a:r>
                        <a:rPr sz="1000" spc="20" dirty="0">
                          <a:solidFill>
                            <a:srgbClr val="1C1C1B"/>
                          </a:solidFill>
                          <a:latin typeface="宋体" panose="02010600030101010101" pitchFamily="2" charset="-122"/>
                          <a:cs typeface="宋体" panose="02010600030101010101" pitchFamily="2" charset="-122"/>
                          <a:sym typeface="+mn-ea"/>
                        </a:rPr>
                        <a:t>低</a:t>
                      </a:r>
                      <a:r>
                        <a:rPr sz="1000" spc="25" dirty="0">
                          <a:solidFill>
                            <a:srgbClr val="1C1C1B"/>
                          </a:solidFill>
                          <a:latin typeface="宋体" panose="02010600030101010101" pitchFamily="2" charset="-122"/>
                          <a:cs typeface="宋体" panose="02010600030101010101" pitchFamily="2" charset="-122"/>
                          <a:sym typeface="+mn-ea"/>
                        </a:rPr>
                        <a:t>于</a:t>
                      </a:r>
                      <a:r>
                        <a:rPr sz="1000" spc="-5" dirty="0">
                          <a:solidFill>
                            <a:srgbClr val="1C1C1B"/>
                          </a:solidFill>
                          <a:latin typeface="Arial" panose="020B0604020202020204"/>
                          <a:cs typeface="Arial" panose="020B0604020202020204"/>
                          <a:sym typeface="+mn-ea"/>
                        </a:rPr>
                        <a:t>1</a:t>
                      </a:r>
                      <a:r>
                        <a:rPr sz="1000" dirty="0">
                          <a:solidFill>
                            <a:srgbClr val="1C1C1B"/>
                          </a:solidFill>
                          <a:latin typeface="Arial" panose="020B0604020202020204"/>
                          <a:cs typeface="Arial" panose="020B0604020202020204"/>
                          <a:sym typeface="+mn-ea"/>
                        </a:rPr>
                        <a:t>,</a:t>
                      </a:r>
                      <a:r>
                        <a:rPr sz="1000" spc="-15" dirty="0">
                          <a:solidFill>
                            <a:srgbClr val="1C1C1B"/>
                          </a:solidFill>
                          <a:latin typeface="Arial" panose="020B0604020202020204"/>
                          <a:cs typeface="Arial" panose="020B0604020202020204"/>
                          <a:sym typeface="+mn-ea"/>
                        </a:rPr>
                        <a:t>0</a:t>
                      </a:r>
                      <a:r>
                        <a:rPr sz="1000" spc="-5" dirty="0">
                          <a:solidFill>
                            <a:srgbClr val="1C1C1B"/>
                          </a:solidFill>
                          <a:latin typeface="Arial" panose="020B0604020202020204"/>
                          <a:cs typeface="Arial" panose="020B0604020202020204"/>
                          <a:sym typeface="+mn-ea"/>
                        </a:rPr>
                        <a:t>0</a:t>
                      </a:r>
                      <a:r>
                        <a:rPr sz="1000" spc="10" dirty="0">
                          <a:solidFill>
                            <a:srgbClr val="1C1C1B"/>
                          </a:solidFill>
                          <a:latin typeface="Arial" panose="020B0604020202020204"/>
                          <a:cs typeface="Arial" panose="020B0604020202020204"/>
                          <a:sym typeface="+mn-ea"/>
                        </a:rPr>
                        <a:t>0</a:t>
                      </a:r>
                      <a:r>
                        <a:rPr sz="1000" spc="10" dirty="0">
                          <a:solidFill>
                            <a:srgbClr val="1C1C1B"/>
                          </a:solidFill>
                          <a:latin typeface="宋体" panose="02010600030101010101" pitchFamily="2" charset="-122"/>
                          <a:cs typeface="宋体" panose="02010600030101010101" pitchFamily="2" charset="-122"/>
                          <a:sym typeface="+mn-ea"/>
                        </a:rPr>
                        <a:t>万元，且最</a:t>
                      </a:r>
                      <a:r>
                        <a:rPr sz="1000" spc="20" dirty="0">
                          <a:solidFill>
                            <a:srgbClr val="1C1C1B"/>
                          </a:solidFill>
                          <a:latin typeface="宋体" panose="02010600030101010101" pitchFamily="2" charset="-122"/>
                          <a:cs typeface="宋体" panose="02010600030101010101" pitchFamily="2" charset="-122"/>
                          <a:sym typeface="+mn-ea"/>
                        </a:rPr>
                        <a:t>近</a:t>
                      </a:r>
                      <a:r>
                        <a:rPr sz="1000" spc="10" dirty="0">
                          <a:solidFill>
                            <a:srgbClr val="1C1C1B"/>
                          </a:solidFill>
                          <a:latin typeface="宋体" panose="02010600030101010101" pitchFamily="2" charset="-122"/>
                          <a:cs typeface="宋体" panose="02010600030101010101" pitchFamily="2" charset="-122"/>
                          <a:sym typeface="+mn-ea"/>
                        </a:rPr>
                        <a:t>三年</a:t>
                      </a:r>
                      <a:r>
                        <a:rPr sz="1000" spc="20" dirty="0">
                          <a:solidFill>
                            <a:srgbClr val="1C1C1B"/>
                          </a:solidFill>
                          <a:latin typeface="宋体" panose="02010600030101010101" pitchFamily="2" charset="-122"/>
                          <a:cs typeface="宋体" panose="02010600030101010101" pitchFamily="2" charset="-122"/>
                          <a:sym typeface="+mn-ea"/>
                        </a:rPr>
                        <a:t>营</a:t>
                      </a:r>
                      <a:r>
                        <a:rPr sz="1000" spc="10" dirty="0">
                          <a:solidFill>
                            <a:srgbClr val="1C1C1B"/>
                          </a:solidFill>
                          <a:latin typeface="宋体" panose="02010600030101010101" pitchFamily="2" charset="-122"/>
                          <a:cs typeface="宋体" panose="02010600030101010101" pitchFamily="2" charset="-122"/>
                          <a:sym typeface="+mn-ea"/>
                        </a:rPr>
                        <a:t>业收</a:t>
                      </a:r>
                      <a:r>
                        <a:rPr sz="1000" spc="20" dirty="0">
                          <a:solidFill>
                            <a:srgbClr val="1C1C1B"/>
                          </a:solidFill>
                          <a:latin typeface="宋体" panose="02010600030101010101" pitchFamily="2" charset="-122"/>
                          <a:cs typeface="宋体" panose="02010600030101010101" pitchFamily="2" charset="-122"/>
                          <a:sym typeface="+mn-ea"/>
                        </a:rPr>
                        <a:t>入</a:t>
                      </a:r>
                      <a:r>
                        <a:rPr sz="1000" spc="10" dirty="0">
                          <a:solidFill>
                            <a:srgbClr val="1C1C1B"/>
                          </a:solidFill>
                          <a:latin typeface="宋体" panose="02010600030101010101" pitchFamily="2" charset="-122"/>
                          <a:cs typeface="宋体" panose="02010600030101010101" pitchFamily="2" charset="-122"/>
                          <a:sym typeface="+mn-ea"/>
                        </a:rPr>
                        <a:t>复合增长</a:t>
                      </a:r>
                      <a:r>
                        <a:rPr sz="1000" dirty="0">
                          <a:solidFill>
                            <a:srgbClr val="1C1C1B"/>
                          </a:solidFill>
                          <a:latin typeface="宋体" panose="02010600030101010101" pitchFamily="2" charset="-122"/>
                          <a:cs typeface="宋体" panose="02010600030101010101" pitchFamily="2" charset="-122"/>
                          <a:sym typeface="+mn-ea"/>
                        </a:rPr>
                        <a:t>率 不低于</a:t>
                      </a:r>
                      <a:r>
                        <a:rPr sz="1000" spc="-5" dirty="0">
                          <a:solidFill>
                            <a:srgbClr val="1C1C1B"/>
                          </a:solidFill>
                          <a:latin typeface="Arial" panose="020B0604020202020204"/>
                          <a:cs typeface="Arial" panose="020B0604020202020204"/>
                          <a:sym typeface="+mn-ea"/>
                        </a:rPr>
                        <a:t>20%</a:t>
                      </a:r>
                      <a:r>
                        <a:rPr sz="1000" spc="-5" dirty="0">
                          <a:solidFill>
                            <a:srgbClr val="1C1C1B"/>
                          </a:solidFill>
                          <a:latin typeface="宋体" panose="02010600030101010101" pitchFamily="2" charset="-122"/>
                          <a:cs typeface="宋体" panose="02010600030101010101" pitchFamily="2" charset="-122"/>
                          <a:sym typeface="+mn-ea"/>
                        </a:rPr>
                        <a:t>；</a:t>
                      </a:r>
                      <a:endParaRPr sz="1000">
                        <a:latin typeface="宋体" panose="02010600030101010101" pitchFamily="2" charset="-122"/>
                        <a:cs typeface="宋体" panose="02010600030101010101" pitchFamily="2" charset="-122"/>
                      </a:endParaRPr>
                    </a:p>
                    <a:p>
                      <a:pPr marL="184785" indent="-172720">
                        <a:lnSpc>
                          <a:spcPct val="100000"/>
                        </a:lnSpc>
                        <a:spcBef>
                          <a:spcPts val="1020"/>
                        </a:spcBef>
                        <a:buClr>
                          <a:srgbClr val="C00000"/>
                        </a:buClr>
                        <a:buSzPct val="79000"/>
                        <a:buFont typeface="Wingdings" panose="05000000000000000000"/>
                        <a:buChar char=""/>
                        <a:tabLst>
                          <a:tab pos="185420" algn="l"/>
                        </a:tabLst>
                      </a:pPr>
                      <a:r>
                        <a:rPr sz="1000" spc="-5" dirty="0">
                          <a:solidFill>
                            <a:srgbClr val="1C1C1B"/>
                          </a:solidFill>
                          <a:latin typeface="宋体" panose="02010600030101010101" pitchFamily="2" charset="-122"/>
                          <a:cs typeface="宋体" panose="02010600030101010101" pitchFamily="2" charset="-122"/>
                          <a:sym typeface="+mn-ea"/>
                        </a:rPr>
                        <a:t>（</a:t>
                      </a:r>
                      <a:r>
                        <a:rPr sz="1000" spc="-5" dirty="0">
                          <a:solidFill>
                            <a:srgbClr val="1C1C1B"/>
                          </a:solidFill>
                          <a:latin typeface="Arial" panose="020B0604020202020204"/>
                          <a:cs typeface="Arial" panose="020B0604020202020204"/>
                          <a:sym typeface="+mn-ea"/>
                        </a:rPr>
                        <a:t>2</a:t>
                      </a:r>
                      <a:r>
                        <a:rPr sz="1000" spc="-5" dirty="0">
                          <a:solidFill>
                            <a:srgbClr val="1C1C1B"/>
                          </a:solidFill>
                          <a:latin typeface="宋体" panose="02010600030101010101" pitchFamily="2" charset="-122"/>
                          <a:cs typeface="宋体" panose="02010600030101010101" pitchFamily="2" charset="-122"/>
                          <a:sym typeface="+mn-ea"/>
                        </a:rPr>
                        <a:t>）</a:t>
                      </a:r>
                      <a:r>
                        <a:rPr sz="1000" dirty="0">
                          <a:solidFill>
                            <a:srgbClr val="1C1C1B"/>
                          </a:solidFill>
                          <a:latin typeface="宋体" panose="02010600030101010101" pitchFamily="2" charset="-122"/>
                          <a:cs typeface="宋体" panose="02010600030101010101" pitchFamily="2" charset="-122"/>
                          <a:sym typeface="+mn-ea"/>
                        </a:rPr>
                        <a:t>最近三年累计研发投入金额不低于</a:t>
                      </a:r>
                      <a:r>
                        <a:rPr sz="1000" spc="-5" dirty="0">
                          <a:solidFill>
                            <a:srgbClr val="1C1C1B"/>
                          </a:solidFill>
                          <a:latin typeface="Arial" panose="020B0604020202020204"/>
                          <a:cs typeface="Arial" panose="020B0604020202020204"/>
                          <a:sym typeface="+mn-ea"/>
                        </a:rPr>
                        <a:t>5,000</a:t>
                      </a:r>
                      <a:r>
                        <a:rPr sz="1000" dirty="0">
                          <a:solidFill>
                            <a:srgbClr val="1C1C1B"/>
                          </a:solidFill>
                          <a:latin typeface="宋体" panose="02010600030101010101" pitchFamily="2" charset="-122"/>
                          <a:cs typeface="宋体" panose="02010600030101010101" pitchFamily="2" charset="-122"/>
                          <a:sym typeface="+mn-ea"/>
                        </a:rPr>
                        <a:t>万元，且最近三年营业收入复合增长率不低于</a:t>
                      </a:r>
                      <a:r>
                        <a:rPr sz="1000" spc="-10" dirty="0">
                          <a:solidFill>
                            <a:srgbClr val="1C1C1B"/>
                          </a:solidFill>
                          <a:latin typeface="Arial" panose="020B0604020202020204"/>
                          <a:cs typeface="Arial" panose="020B0604020202020204"/>
                          <a:sym typeface="+mn-ea"/>
                        </a:rPr>
                        <a:t>20%</a:t>
                      </a:r>
                      <a:r>
                        <a:rPr sz="1000" spc="-10" dirty="0">
                          <a:solidFill>
                            <a:srgbClr val="1C1C1B"/>
                          </a:solidFill>
                          <a:latin typeface="宋体" panose="02010600030101010101" pitchFamily="2" charset="-122"/>
                          <a:cs typeface="宋体" panose="02010600030101010101" pitchFamily="2" charset="-122"/>
                          <a:sym typeface="+mn-ea"/>
                        </a:rPr>
                        <a:t>；</a:t>
                      </a:r>
                      <a:endParaRPr sz="1000">
                        <a:latin typeface="宋体" panose="02010600030101010101" pitchFamily="2" charset="-122"/>
                        <a:cs typeface="宋体" panose="02010600030101010101" pitchFamily="2" charset="-122"/>
                      </a:endParaRPr>
                    </a:p>
                    <a:p>
                      <a:pPr marL="184785" indent="-172720">
                        <a:lnSpc>
                          <a:spcPct val="100000"/>
                        </a:lnSpc>
                        <a:spcBef>
                          <a:spcPts val="1020"/>
                        </a:spcBef>
                        <a:buClr>
                          <a:srgbClr val="C00000"/>
                        </a:buClr>
                        <a:buSzPct val="79000"/>
                        <a:buFont typeface="Wingdings" panose="05000000000000000000"/>
                        <a:buChar char=""/>
                        <a:tabLst>
                          <a:tab pos="185420" algn="l"/>
                        </a:tabLst>
                      </a:pPr>
                      <a:r>
                        <a:rPr sz="1000" spc="20" dirty="0">
                          <a:solidFill>
                            <a:srgbClr val="1C1C1B"/>
                          </a:solidFill>
                          <a:latin typeface="宋体" panose="02010600030101010101" pitchFamily="2" charset="-122"/>
                          <a:cs typeface="宋体" panose="02010600030101010101" pitchFamily="2" charset="-122"/>
                          <a:sym typeface="+mn-ea"/>
                        </a:rPr>
                        <a:t>（</a:t>
                      </a:r>
                      <a:r>
                        <a:rPr sz="1000" spc="20" dirty="0">
                          <a:solidFill>
                            <a:srgbClr val="1C1C1B"/>
                          </a:solidFill>
                          <a:latin typeface="Arial" panose="020B0604020202020204"/>
                          <a:cs typeface="Arial" panose="020B0604020202020204"/>
                          <a:sym typeface="+mn-ea"/>
                        </a:rPr>
                        <a:t>3</a:t>
                      </a:r>
                      <a:r>
                        <a:rPr sz="1000" spc="20" dirty="0">
                          <a:solidFill>
                            <a:srgbClr val="1C1C1B"/>
                          </a:solidFill>
                          <a:latin typeface="宋体" panose="02010600030101010101" pitchFamily="2" charset="-122"/>
                          <a:cs typeface="宋体" panose="02010600030101010101" pitchFamily="2" charset="-122"/>
                          <a:sym typeface="+mn-ea"/>
                        </a:rPr>
                        <a:t>）属于制造业优</a:t>
                      </a:r>
                      <a:r>
                        <a:rPr sz="1000" spc="30" dirty="0">
                          <a:solidFill>
                            <a:srgbClr val="1C1C1B"/>
                          </a:solidFill>
                          <a:latin typeface="宋体" panose="02010600030101010101" pitchFamily="2" charset="-122"/>
                          <a:cs typeface="宋体" panose="02010600030101010101" pitchFamily="2" charset="-122"/>
                          <a:sym typeface="+mn-ea"/>
                        </a:rPr>
                        <a:t>化</a:t>
                      </a:r>
                      <a:r>
                        <a:rPr sz="1000" spc="20" dirty="0">
                          <a:solidFill>
                            <a:srgbClr val="1C1C1B"/>
                          </a:solidFill>
                          <a:latin typeface="宋体" panose="02010600030101010101" pitchFamily="2" charset="-122"/>
                          <a:cs typeface="宋体" panose="02010600030101010101" pitchFamily="2" charset="-122"/>
                          <a:sym typeface="+mn-ea"/>
                        </a:rPr>
                        <a:t>升</a:t>
                      </a:r>
                      <a:r>
                        <a:rPr sz="1000" spc="35" dirty="0">
                          <a:solidFill>
                            <a:srgbClr val="1C1C1B"/>
                          </a:solidFill>
                          <a:latin typeface="宋体" panose="02010600030101010101" pitchFamily="2" charset="-122"/>
                          <a:cs typeface="宋体" panose="02010600030101010101" pitchFamily="2" charset="-122"/>
                          <a:sym typeface="+mn-ea"/>
                        </a:rPr>
                        <a:t>级</a:t>
                      </a:r>
                      <a:r>
                        <a:rPr sz="1000" spc="20" dirty="0">
                          <a:solidFill>
                            <a:srgbClr val="1C1C1B"/>
                          </a:solidFill>
                          <a:latin typeface="宋体" panose="02010600030101010101" pitchFamily="2" charset="-122"/>
                          <a:cs typeface="宋体" panose="02010600030101010101" pitchFamily="2" charset="-122"/>
                          <a:sym typeface="+mn-ea"/>
                        </a:rPr>
                        <a:t>、现</a:t>
                      </a:r>
                      <a:r>
                        <a:rPr sz="1000" spc="30" dirty="0">
                          <a:solidFill>
                            <a:srgbClr val="1C1C1B"/>
                          </a:solidFill>
                          <a:latin typeface="宋体" panose="02010600030101010101" pitchFamily="2" charset="-122"/>
                          <a:cs typeface="宋体" panose="02010600030101010101" pitchFamily="2" charset="-122"/>
                          <a:sym typeface="+mn-ea"/>
                        </a:rPr>
                        <a:t>代</a:t>
                      </a:r>
                      <a:r>
                        <a:rPr sz="1000" spc="20" dirty="0">
                          <a:solidFill>
                            <a:srgbClr val="1C1C1B"/>
                          </a:solidFill>
                          <a:latin typeface="宋体" panose="02010600030101010101" pitchFamily="2" charset="-122"/>
                          <a:cs typeface="宋体" panose="02010600030101010101" pitchFamily="2" charset="-122"/>
                          <a:sym typeface="+mn-ea"/>
                        </a:rPr>
                        <a:t>服务</a:t>
                      </a:r>
                      <a:r>
                        <a:rPr sz="1000" spc="30" dirty="0">
                          <a:solidFill>
                            <a:srgbClr val="1C1C1B"/>
                          </a:solidFill>
                          <a:latin typeface="宋体" panose="02010600030101010101" pitchFamily="2" charset="-122"/>
                          <a:cs typeface="宋体" panose="02010600030101010101" pitchFamily="2" charset="-122"/>
                          <a:sym typeface="+mn-ea"/>
                        </a:rPr>
                        <a:t>业</a:t>
                      </a:r>
                      <a:r>
                        <a:rPr sz="1000" spc="20" dirty="0">
                          <a:solidFill>
                            <a:srgbClr val="1C1C1B"/>
                          </a:solidFill>
                          <a:latin typeface="宋体" panose="02010600030101010101" pitchFamily="2" charset="-122"/>
                          <a:cs typeface="宋体" panose="02010600030101010101" pitchFamily="2" charset="-122"/>
                          <a:sym typeface="+mn-ea"/>
                        </a:rPr>
                        <a:t>或</a:t>
                      </a:r>
                      <a:r>
                        <a:rPr sz="1000" spc="30" dirty="0">
                          <a:solidFill>
                            <a:srgbClr val="1C1C1B"/>
                          </a:solidFill>
                          <a:latin typeface="宋体" panose="02010600030101010101" pitchFamily="2" charset="-122"/>
                          <a:cs typeface="宋体" panose="02010600030101010101" pitchFamily="2" charset="-122"/>
                          <a:sym typeface="+mn-ea"/>
                        </a:rPr>
                        <a:t>者</a:t>
                      </a:r>
                      <a:r>
                        <a:rPr sz="1000" spc="20" dirty="0">
                          <a:solidFill>
                            <a:srgbClr val="1C1C1B"/>
                          </a:solidFill>
                          <a:latin typeface="宋体" panose="02010600030101010101" pitchFamily="2" charset="-122"/>
                          <a:cs typeface="宋体" panose="02010600030101010101" pitchFamily="2" charset="-122"/>
                          <a:sym typeface="+mn-ea"/>
                        </a:rPr>
                        <a:t>数字经济等</a:t>
                      </a:r>
                      <a:r>
                        <a:rPr sz="1000" spc="30" dirty="0">
                          <a:solidFill>
                            <a:srgbClr val="1C1C1B"/>
                          </a:solidFill>
                          <a:latin typeface="宋体" panose="02010600030101010101" pitchFamily="2" charset="-122"/>
                          <a:cs typeface="宋体" panose="02010600030101010101" pitchFamily="2" charset="-122"/>
                          <a:sym typeface="+mn-ea"/>
                        </a:rPr>
                        <a:t>现</a:t>
                      </a:r>
                      <a:r>
                        <a:rPr sz="1000" spc="20" dirty="0">
                          <a:solidFill>
                            <a:srgbClr val="1C1C1B"/>
                          </a:solidFill>
                          <a:latin typeface="宋体" panose="02010600030101010101" pitchFamily="2" charset="-122"/>
                          <a:cs typeface="宋体" panose="02010600030101010101" pitchFamily="2" charset="-122"/>
                          <a:sym typeface="+mn-ea"/>
                        </a:rPr>
                        <a:t>代产业</a:t>
                      </a:r>
                      <a:r>
                        <a:rPr sz="1000" spc="30" dirty="0">
                          <a:solidFill>
                            <a:srgbClr val="1C1C1B"/>
                          </a:solidFill>
                          <a:latin typeface="宋体" panose="02010600030101010101" pitchFamily="2" charset="-122"/>
                          <a:cs typeface="宋体" panose="02010600030101010101" pitchFamily="2" charset="-122"/>
                          <a:sym typeface="+mn-ea"/>
                        </a:rPr>
                        <a:t>体</a:t>
                      </a:r>
                      <a:r>
                        <a:rPr sz="1000" spc="20" dirty="0">
                          <a:solidFill>
                            <a:srgbClr val="1C1C1B"/>
                          </a:solidFill>
                          <a:latin typeface="宋体" panose="02010600030101010101" pitchFamily="2" charset="-122"/>
                          <a:cs typeface="宋体" panose="02010600030101010101" pitchFamily="2" charset="-122"/>
                          <a:sym typeface="+mn-ea"/>
                        </a:rPr>
                        <a:t>系领</a:t>
                      </a:r>
                      <a:r>
                        <a:rPr sz="1000" spc="45" dirty="0">
                          <a:solidFill>
                            <a:srgbClr val="1C1C1B"/>
                          </a:solidFill>
                          <a:latin typeface="宋体" panose="02010600030101010101" pitchFamily="2" charset="-122"/>
                          <a:cs typeface="宋体" panose="02010600030101010101" pitchFamily="2" charset="-122"/>
                          <a:sym typeface="+mn-ea"/>
                        </a:rPr>
                        <a:t>域</a:t>
                      </a:r>
                      <a:r>
                        <a:rPr sz="1000" spc="25" dirty="0">
                          <a:solidFill>
                            <a:srgbClr val="1C1C1B"/>
                          </a:solidFill>
                          <a:latin typeface="宋体" panose="02010600030101010101" pitchFamily="2" charset="-122"/>
                          <a:cs typeface="宋体" panose="02010600030101010101" pitchFamily="2" charset="-122"/>
                          <a:sym typeface="+mn-ea"/>
                        </a:rPr>
                        <a:t>，</a:t>
                      </a:r>
                      <a:r>
                        <a:rPr sz="1000" spc="20" dirty="0">
                          <a:solidFill>
                            <a:srgbClr val="1C1C1B"/>
                          </a:solidFill>
                          <a:latin typeface="宋体" panose="02010600030101010101" pitchFamily="2" charset="-122"/>
                          <a:cs typeface="宋体" panose="02010600030101010101" pitchFamily="2" charset="-122"/>
                          <a:sym typeface="+mn-ea"/>
                        </a:rPr>
                        <a:t>且</a:t>
                      </a:r>
                      <a:r>
                        <a:rPr sz="1000" spc="30" dirty="0">
                          <a:solidFill>
                            <a:srgbClr val="1C1C1B"/>
                          </a:solidFill>
                          <a:latin typeface="宋体" panose="02010600030101010101" pitchFamily="2" charset="-122"/>
                          <a:cs typeface="宋体" panose="02010600030101010101" pitchFamily="2" charset="-122"/>
                          <a:sym typeface="+mn-ea"/>
                        </a:rPr>
                        <a:t>最</a:t>
                      </a:r>
                      <a:r>
                        <a:rPr sz="1000" spc="20" dirty="0">
                          <a:solidFill>
                            <a:srgbClr val="1C1C1B"/>
                          </a:solidFill>
                          <a:latin typeface="宋体" panose="02010600030101010101" pitchFamily="2" charset="-122"/>
                          <a:cs typeface="宋体" panose="02010600030101010101" pitchFamily="2" charset="-122"/>
                          <a:sym typeface="+mn-ea"/>
                        </a:rPr>
                        <a:t>近三年</a:t>
                      </a:r>
                      <a:r>
                        <a:rPr sz="1000" spc="30" dirty="0">
                          <a:solidFill>
                            <a:srgbClr val="1C1C1B"/>
                          </a:solidFill>
                          <a:latin typeface="宋体" panose="02010600030101010101" pitchFamily="2" charset="-122"/>
                          <a:cs typeface="宋体" panose="02010600030101010101" pitchFamily="2" charset="-122"/>
                          <a:sym typeface="+mn-ea"/>
                        </a:rPr>
                        <a:t>营</a:t>
                      </a:r>
                      <a:r>
                        <a:rPr sz="1000" spc="20" dirty="0">
                          <a:solidFill>
                            <a:srgbClr val="1C1C1B"/>
                          </a:solidFill>
                          <a:latin typeface="宋体" panose="02010600030101010101" pitchFamily="2" charset="-122"/>
                          <a:cs typeface="宋体" panose="02010600030101010101" pitchFamily="2" charset="-122"/>
                          <a:sym typeface="+mn-ea"/>
                        </a:rPr>
                        <a:t>业收入复合</a:t>
                      </a:r>
                      <a:r>
                        <a:rPr sz="1000" spc="30" dirty="0">
                          <a:solidFill>
                            <a:srgbClr val="1C1C1B"/>
                          </a:solidFill>
                          <a:latin typeface="宋体" panose="02010600030101010101" pitchFamily="2" charset="-122"/>
                          <a:cs typeface="宋体" panose="02010600030101010101" pitchFamily="2" charset="-122"/>
                          <a:sym typeface="+mn-ea"/>
                        </a:rPr>
                        <a:t>增</a:t>
                      </a:r>
                      <a:r>
                        <a:rPr sz="1000" spc="20" dirty="0">
                          <a:solidFill>
                            <a:srgbClr val="1C1C1B"/>
                          </a:solidFill>
                          <a:latin typeface="宋体" panose="02010600030101010101" pitchFamily="2" charset="-122"/>
                          <a:cs typeface="宋体" panose="02010600030101010101" pitchFamily="2" charset="-122"/>
                          <a:sym typeface="+mn-ea"/>
                        </a:rPr>
                        <a:t>长率不</a:t>
                      </a:r>
                      <a:r>
                        <a:rPr sz="1000" spc="30" dirty="0">
                          <a:solidFill>
                            <a:srgbClr val="1C1C1B"/>
                          </a:solidFill>
                          <a:latin typeface="宋体" panose="02010600030101010101" pitchFamily="2" charset="-122"/>
                          <a:cs typeface="宋体" panose="02010600030101010101" pitchFamily="2" charset="-122"/>
                          <a:sym typeface="+mn-ea"/>
                        </a:rPr>
                        <a:t>低</a:t>
                      </a:r>
                      <a:r>
                        <a:rPr sz="1000" spc="45" dirty="0">
                          <a:solidFill>
                            <a:srgbClr val="1C1C1B"/>
                          </a:solidFill>
                          <a:latin typeface="宋体" panose="02010600030101010101" pitchFamily="2" charset="-122"/>
                          <a:cs typeface="宋体" panose="02010600030101010101" pitchFamily="2" charset="-122"/>
                          <a:sym typeface="+mn-ea"/>
                        </a:rPr>
                        <a:t>于</a:t>
                      </a:r>
                      <a:r>
                        <a:rPr sz="1000" spc="5" dirty="0">
                          <a:solidFill>
                            <a:srgbClr val="1C1C1B"/>
                          </a:solidFill>
                          <a:latin typeface="Arial" panose="020B0604020202020204"/>
                          <a:cs typeface="Arial" panose="020B0604020202020204"/>
                          <a:sym typeface="+mn-ea"/>
                        </a:rPr>
                        <a:t>30%</a:t>
                      </a:r>
                      <a:r>
                        <a:rPr sz="1000" spc="5" dirty="0">
                          <a:solidFill>
                            <a:srgbClr val="1C1C1B"/>
                          </a:solidFill>
                          <a:latin typeface="宋体" panose="02010600030101010101" pitchFamily="2" charset="-122"/>
                          <a:cs typeface="宋体" panose="02010600030101010101" pitchFamily="2" charset="-122"/>
                          <a:sym typeface="+mn-ea"/>
                        </a:rPr>
                        <a:t>；</a:t>
                      </a:r>
                      <a:endParaRPr sz="1000">
                        <a:latin typeface="宋体" panose="02010600030101010101" pitchFamily="2" charset="-122"/>
                        <a:cs typeface="宋体" panose="02010600030101010101" pitchFamily="2" charset="-122"/>
                      </a:endParaRPr>
                    </a:p>
                    <a:p>
                      <a:pPr marL="12700">
                        <a:lnSpc>
                          <a:spcPct val="100000"/>
                        </a:lnSpc>
                        <a:spcBef>
                          <a:spcPts val="1020"/>
                        </a:spcBef>
                      </a:pPr>
                      <a:r>
                        <a:rPr sz="1000" dirty="0">
                          <a:solidFill>
                            <a:srgbClr val="1C1C1B"/>
                          </a:solidFill>
                          <a:latin typeface="宋体" panose="02010600030101010101" pitchFamily="2" charset="-122"/>
                          <a:cs typeface="宋体" panose="02010600030101010101" pitchFamily="2" charset="-122"/>
                          <a:sym typeface="+mn-ea"/>
                        </a:rPr>
                        <a:t>最近一年营业收入金额达到</a:t>
                      </a:r>
                      <a:r>
                        <a:rPr sz="1000" spc="-5" dirty="0">
                          <a:solidFill>
                            <a:srgbClr val="1C1C1B"/>
                          </a:solidFill>
                          <a:latin typeface="Arial" panose="020B0604020202020204"/>
                          <a:cs typeface="Arial" panose="020B0604020202020204"/>
                          <a:sym typeface="+mn-ea"/>
                        </a:rPr>
                        <a:t>3</a:t>
                      </a:r>
                      <a:r>
                        <a:rPr sz="1000" dirty="0">
                          <a:solidFill>
                            <a:srgbClr val="1C1C1B"/>
                          </a:solidFill>
                          <a:latin typeface="宋体" panose="02010600030101010101" pitchFamily="2" charset="-122"/>
                          <a:cs typeface="宋体" panose="02010600030101010101" pitchFamily="2" charset="-122"/>
                          <a:sym typeface="+mn-ea"/>
                        </a:rPr>
                        <a:t>亿元的企业或者已境外上市红筹企业，不适用前款规定的营业收入复合增长率要求</a:t>
                      </a:r>
                      <a:endParaRPr sz="1000">
                        <a:latin typeface="宋体" panose="02010600030101010101" pitchFamily="2" charset="-122"/>
                        <a:cs typeface="宋体" panose="02010600030101010101" pitchFamily="2" charset="-122"/>
                      </a:endParaRPr>
                    </a:p>
                  </a:txBody>
                  <a:tcPr marL="0" marR="0" marT="8001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r>
            </a:tbl>
          </a:graphicData>
        </a:graphic>
      </p:graphicFrame>
      <p:sp>
        <p:nvSpPr>
          <p:cNvPr id="31767" name="内容占位符 1"/>
          <p:cNvSpPr>
            <a:spLocks noGrp="1"/>
          </p:cNvSpPr>
          <p:nvPr>
            <p:ph idx="1"/>
          </p:nvPr>
        </p:nvSpPr>
        <p:spPr>
          <a:xfrm>
            <a:off x="466725" y="1246188"/>
            <a:ext cx="7945438" cy="301625"/>
          </a:xfrm>
          <a:ln/>
        </p:spPr>
        <p:txBody>
          <a:bodyPr anchor="t" anchorCtr="0"/>
          <a:p>
            <a:r>
              <a:rPr lang="zh-CN" altLang="en-US" b="1"/>
              <a:t>十、研发费用</a:t>
            </a:r>
            <a:endParaRPr lang="zh-CN" altLang="en-US" b="1"/>
          </a:p>
        </p:txBody>
      </p:sp>
      <p:sp>
        <p:nvSpPr>
          <p:cNvPr id="31768" name="文本框 2"/>
          <p:cNvSpPr txBox="1"/>
          <p:nvPr/>
        </p:nvSpPr>
        <p:spPr>
          <a:xfrm>
            <a:off x="546100" y="1560513"/>
            <a:ext cx="6308725" cy="334962"/>
          </a:xfrm>
          <a:prstGeom prst="rect">
            <a:avLst/>
          </a:prstGeom>
          <a:noFill/>
          <a:ln w="9525">
            <a:noFill/>
          </a:ln>
        </p:spPr>
        <p:txBody>
          <a:bodyPr wrap="square" anchor="t" anchorCtr="0"/>
          <a:p>
            <a:pPr marL="271780" indent="-179705">
              <a:lnSpc>
                <a:spcPct val="120000"/>
              </a:lnSpc>
              <a:spcBef>
                <a:spcPts val="165"/>
              </a:spcBef>
            </a:pPr>
            <a:r>
              <a:rPr lang="en-US" altLang="zh-CN" sz="2400" b="1" dirty="0">
                <a:latin typeface="方正姚体" panose="02010601030101010101" pitchFamily="2" charset="-122"/>
                <a:ea typeface="方正姚体" panose="02010601030101010101" pitchFamily="2" charset="-122"/>
                <a:sym typeface="华文细黑" panose="02010600040101010101" pitchFamily="2" charset="-122"/>
              </a:rPr>
              <a:t>※ </a:t>
            </a:r>
            <a:r>
              <a:rPr lang="zh-CN" altLang="en-US" sz="2400" b="1" dirty="0">
                <a:latin typeface="方正姚体" panose="02010601030101010101" pitchFamily="2" charset="-122"/>
                <a:ea typeface="方正姚体" panose="02010601030101010101" pitchFamily="2" charset="-122"/>
                <a:sym typeface="华文细黑" panose="02010600040101010101" pitchFamily="2" charset="-122"/>
              </a:rPr>
              <a:t>科创板及创业板对研发投入的具体要求</a:t>
            </a:r>
            <a:endParaRPr lang="zh-CN" altLang="en-US" sz="2400" b="1" dirty="0">
              <a:latin typeface="方正姚体" panose="02010601030101010101" pitchFamily="2" charset="-122"/>
              <a:ea typeface="方正姚体" panose="02010601030101010101" pitchFamily="2" charset="-122"/>
              <a:sym typeface="华文细黑" panose="020106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32770"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
        <p:nvSpPr>
          <p:cNvPr id="32771" name="内容占位符 1"/>
          <p:cNvSpPr>
            <a:spLocks noGrp="1"/>
          </p:cNvSpPr>
          <p:nvPr>
            <p:ph idx="1"/>
          </p:nvPr>
        </p:nvSpPr>
        <p:spPr>
          <a:xfrm>
            <a:off x="469900" y="1141413"/>
            <a:ext cx="7942263" cy="406400"/>
          </a:xfrm>
          <a:ln/>
        </p:spPr>
        <p:txBody>
          <a:bodyPr anchor="t" anchorCtr="0"/>
          <a:p>
            <a:r>
              <a:rPr lang="zh-CN" altLang="en-US" b="1"/>
              <a:t>十、研发费用</a:t>
            </a:r>
            <a:endParaRPr lang="zh-CN" altLang="en-US" b="1"/>
          </a:p>
        </p:txBody>
      </p:sp>
      <p:sp>
        <p:nvSpPr>
          <p:cNvPr id="32772" name="object 6"/>
          <p:cNvSpPr txBox="1"/>
          <p:nvPr/>
        </p:nvSpPr>
        <p:spPr>
          <a:xfrm>
            <a:off x="466725" y="1595438"/>
            <a:ext cx="8955088" cy="277812"/>
          </a:xfrm>
          <a:prstGeom prst="rect">
            <a:avLst/>
          </a:prstGeom>
          <a:solidFill>
            <a:srgbClr val="F1F1F1"/>
          </a:solidFill>
          <a:ln w="9525">
            <a:noFill/>
          </a:ln>
        </p:spPr>
        <p:txBody>
          <a:bodyPr wrap="square" lIns="0" tIns="20955" rIns="0" bIns="0" anchor="t" anchorCtr="0"/>
          <a:p>
            <a:pPr marL="271780" indent="-179705">
              <a:lnSpc>
                <a:spcPct val="120000"/>
              </a:lnSpc>
              <a:spcBef>
                <a:spcPts val="165"/>
              </a:spcBef>
            </a:pPr>
            <a:r>
              <a:rPr lang="en-US" altLang="zh-CN" sz="2400" b="1" dirty="0">
                <a:latin typeface="方正姚体" panose="02010601030101010101" pitchFamily="2" charset="-122"/>
                <a:ea typeface="方正姚体" panose="02010601030101010101" pitchFamily="2" charset="-122"/>
                <a:sym typeface="华文细黑" panose="02010600040101010101" pitchFamily="2" charset="-122"/>
              </a:rPr>
              <a:t>※</a:t>
            </a:r>
            <a:r>
              <a:rPr lang="en-US" altLang="zh-CN" sz="2400" b="1" dirty="0">
                <a:latin typeface="方正姚体" panose="02010601030101010101" pitchFamily="2" charset="-122"/>
                <a:ea typeface="方正姚体" panose="02010601030101010101" pitchFamily="2" charset="-122"/>
              </a:rPr>
              <a:t> IPO审核过程对研发费用的关注重点</a:t>
            </a:r>
            <a:endParaRPr lang="en-US" altLang="zh-CN" sz="2400" b="1" dirty="0">
              <a:latin typeface="方正姚体" panose="02010601030101010101" pitchFamily="2" charset="-122"/>
              <a:ea typeface="方正姚体" panose="02010601030101010101" pitchFamily="2" charset="-122"/>
            </a:endParaRPr>
          </a:p>
        </p:txBody>
      </p:sp>
      <p:sp>
        <p:nvSpPr>
          <p:cNvPr id="9" name="object 9"/>
          <p:cNvSpPr txBox="1"/>
          <p:nvPr/>
        </p:nvSpPr>
        <p:spPr>
          <a:xfrm>
            <a:off x="539750" y="2066925"/>
            <a:ext cx="3290888" cy="330200"/>
          </a:xfrm>
          <a:prstGeom prst="rect">
            <a:avLst/>
          </a:prstGeom>
          <a:ln w="12700">
            <a:solidFill>
              <a:srgbClr val="D2090F"/>
            </a:solidFill>
          </a:ln>
        </p:spPr>
        <p:txBody>
          <a:bodyPr vert="horz" wrap="square" lIns="0" tIns="52069" rIns="0" bIns="0" rtlCol="0">
            <a:noAutofit/>
          </a:bodyPr>
          <a:p>
            <a:pPr marL="60325">
              <a:spcBef>
                <a:spcPts val="410"/>
              </a:spcBef>
            </a:pPr>
            <a:r>
              <a:rPr sz="1200" b="1" spc="-5" noProof="1" dirty="0">
                <a:latin typeface="Arial" panose="020B0604020202020204"/>
                <a:ea typeface="宋体" panose="02010600030101010101" pitchFamily="2" charset="-122"/>
                <a:cs typeface="Arial" panose="020B0604020202020204"/>
              </a:rPr>
              <a:t>01</a:t>
            </a:r>
            <a:r>
              <a:rPr sz="1200" b="1" spc="-10" noProof="1" dirty="0">
                <a:latin typeface="Arial" panose="020B0604020202020204"/>
                <a:ea typeface="宋体" panose="02010600030101010101" pitchFamily="2" charset="-122"/>
                <a:cs typeface="Arial" panose="020B0604020202020204"/>
              </a:rPr>
              <a:t> </a:t>
            </a:r>
            <a:r>
              <a:rPr sz="1200" noProof="1" dirty="0">
                <a:latin typeface="宋体" panose="02010600030101010101" pitchFamily="2" charset="-122"/>
                <a:ea typeface="宋体" panose="02010600030101010101" pitchFamily="2" charset="-122"/>
                <a:cs typeface="宋体" panose="02010600030101010101" pitchFamily="2" charset="-122"/>
              </a:rPr>
              <a:t>研发费用归集、核算是否合法合规</a:t>
            </a:r>
            <a:endParaRPr sz="1200" noProof="1">
              <a:latin typeface="宋体" panose="02010600030101010101" pitchFamily="2" charset="-122"/>
              <a:cs typeface="宋体" panose="02010600030101010101" pitchFamily="2" charset="-122"/>
            </a:endParaRPr>
          </a:p>
        </p:txBody>
      </p:sp>
      <p:sp>
        <p:nvSpPr>
          <p:cNvPr id="10" name="object 10"/>
          <p:cNvSpPr txBox="1"/>
          <p:nvPr/>
        </p:nvSpPr>
        <p:spPr>
          <a:xfrm>
            <a:off x="539750" y="2376488"/>
            <a:ext cx="4300538" cy="315913"/>
          </a:xfrm>
          <a:prstGeom prst="rect">
            <a:avLst/>
          </a:prstGeom>
          <a:ln w="12700">
            <a:solidFill>
              <a:srgbClr val="D2090F"/>
            </a:solidFill>
          </a:ln>
        </p:spPr>
        <p:txBody>
          <a:bodyPr vert="horz" wrap="square" lIns="0" tIns="52069" rIns="0" bIns="0" rtlCol="0">
            <a:noAutofit/>
          </a:bodyPr>
          <a:p>
            <a:pPr marL="60960">
              <a:spcBef>
                <a:spcPts val="410"/>
              </a:spcBef>
            </a:pPr>
            <a:r>
              <a:rPr sz="1200" b="1" spc="-5" noProof="1" dirty="0">
                <a:latin typeface="Arial" panose="020B0604020202020204"/>
                <a:ea typeface="宋体" panose="02010600030101010101" pitchFamily="2" charset="-122"/>
                <a:cs typeface="Arial" panose="020B0604020202020204"/>
              </a:rPr>
              <a:t>02</a:t>
            </a:r>
            <a:r>
              <a:rPr sz="1200" b="1" spc="-10" noProof="1" dirty="0">
                <a:latin typeface="Arial" panose="020B0604020202020204"/>
                <a:ea typeface="宋体" panose="02010600030101010101" pitchFamily="2" charset="-122"/>
                <a:cs typeface="Arial" panose="020B0604020202020204"/>
              </a:rPr>
              <a:t> </a:t>
            </a:r>
            <a:r>
              <a:rPr sz="1200" noProof="1" dirty="0">
                <a:latin typeface="宋体" panose="02010600030101010101" pitchFamily="2" charset="-122"/>
                <a:ea typeface="宋体" panose="02010600030101010101" pitchFamily="2" charset="-122"/>
                <a:cs typeface="宋体" panose="02010600030101010101" pitchFamily="2" charset="-122"/>
              </a:rPr>
              <a:t>研发费用占收入比例波动原因，与同行业可比公司相比情况</a:t>
            </a:r>
            <a:endParaRPr sz="1200" noProof="1">
              <a:latin typeface="宋体" panose="02010600030101010101" pitchFamily="2" charset="-122"/>
              <a:cs typeface="宋体" panose="02010600030101010101" pitchFamily="2" charset="-122"/>
            </a:endParaRPr>
          </a:p>
        </p:txBody>
      </p:sp>
      <p:sp>
        <p:nvSpPr>
          <p:cNvPr id="11" name="object 11"/>
          <p:cNvSpPr txBox="1"/>
          <p:nvPr/>
        </p:nvSpPr>
        <p:spPr>
          <a:xfrm>
            <a:off x="539750" y="2740025"/>
            <a:ext cx="4638675" cy="301625"/>
          </a:xfrm>
          <a:prstGeom prst="rect">
            <a:avLst/>
          </a:prstGeom>
          <a:ln w="12700">
            <a:solidFill>
              <a:srgbClr val="D2090F"/>
            </a:solidFill>
          </a:ln>
        </p:spPr>
        <p:txBody>
          <a:bodyPr vert="horz" wrap="square" lIns="0" tIns="50800" rIns="0" bIns="0" rtlCol="0">
            <a:noAutofit/>
          </a:bodyPr>
          <a:p>
            <a:pPr marL="60325">
              <a:spcBef>
                <a:spcPts val="400"/>
              </a:spcBef>
            </a:pPr>
            <a:r>
              <a:rPr sz="1200" b="1" spc="-5" noProof="1" dirty="0">
                <a:latin typeface="Arial" panose="020B0604020202020204"/>
                <a:ea typeface="宋体" panose="02010600030101010101" pitchFamily="2" charset="-122"/>
                <a:cs typeface="Arial" panose="020B0604020202020204"/>
              </a:rPr>
              <a:t>03</a:t>
            </a:r>
            <a:r>
              <a:rPr sz="1200" b="1" spc="-15" noProof="1" dirty="0">
                <a:latin typeface="Arial" panose="020B0604020202020204"/>
                <a:ea typeface="宋体" panose="02010600030101010101" pitchFamily="2" charset="-122"/>
                <a:cs typeface="Arial" panose="020B0604020202020204"/>
              </a:rPr>
              <a:t> </a:t>
            </a:r>
            <a:r>
              <a:rPr sz="1200" noProof="1" dirty="0">
                <a:latin typeface="宋体" panose="02010600030101010101" pitchFamily="2" charset="-122"/>
                <a:ea typeface="宋体" panose="02010600030101010101" pitchFamily="2" charset="-122"/>
                <a:cs typeface="宋体" panose="02010600030101010101" pitchFamily="2" charset="-122"/>
              </a:rPr>
              <a:t>研发费用对应的研发项目及研发进度</a:t>
            </a:r>
            <a:r>
              <a:rPr lang="zh-CN" sz="1200" noProof="1" dirty="0">
                <a:latin typeface="宋体" panose="02010600030101010101" pitchFamily="2" charset="-122"/>
                <a:ea typeface="宋体" panose="02010600030101010101" pitchFamily="2" charset="-122"/>
                <a:cs typeface="宋体" panose="02010600030101010101" pitchFamily="2" charset="-122"/>
              </a:rPr>
              <a:t>，</a:t>
            </a:r>
            <a:r>
              <a:rPr sz="1200" noProof="1" dirty="0">
                <a:latin typeface="宋体" panose="02010600030101010101" pitchFamily="2" charset="-122"/>
                <a:ea typeface="宋体" panose="02010600030101010101" pitchFamily="2" charset="-122"/>
                <a:cs typeface="宋体" panose="02010600030101010101" pitchFamily="2" charset="-122"/>
              </a:rPr>
              <a:t>是否具有</a:t>
            </a:r>
            <a:r>
              <a:rPr sz="1200" noProof="1" dirty="0">
                <a:latin typeface="宋体" panose="02010600030101010101" pitchFamily="2" charset="-122"/>
                <a:ea typeface="宋体" panose="02010600030101010101" pitchFamily="2" charset="-122"/>
                <a:cs typeface="宋体" panose="02010600030101010101" pitchFamily="2" charset="-122"/>
                <a:sym typeface="+mn-ea"/>
              </a:rPr>
              <a:t>专利、研究成果</a:t>
            </a:r>
            <a:r>
              <a:rPr lang="zh-CN" altLang="en-US" sz="1200" noProof="1" dirty="0">
                <a:latin typeface="楷体" panose="02010609060101010101" pitchFamily="49" charset="-122"/>
                <a:ea typeface="楷体" panose="02010609060101010101" pitchFamily="49" charset="-122"/>
                <a:cs typeface="+mn-cs"/>
                <a:sym typeface="+mn-ea"/>
              </a:rPr>
              <a:t>产生</a:t>
            </a:r>
            <a:endParaRPr lang="zh-CN" sz="1200" noProof="1" dirty="0">
              <a:latin typeface="宋体" panose="02010600030101010101" pitchFamily="2" charset="-122"/>
              <a:ea typeface="宋体" panose="02010600030101010101" pitchFamily="2" charset="-122"/>
              <a:cs typeface="宋体" panose="02010600030101010101" pitchFamily="2" charset="-122"/>
            </a:endParaRPr>
          </a:p>
        </p:txBody>
      </p:sp>
      <p:sp>
        <p:nvSpPr>
          <p:cNvPr id="12" name="object 12"/>
          <p:cNvSpPr txBox="1"/>
          <p:nvPr/>
        </p:nvSpPr>
        <p:spPr>
          <a:xfrm>
            <a:off x="539750" y="3038475"/>
            <a:ext cx="7915275" cy="271463"/>
          </a:xfrm>
          <a:prstGeom prst="rect">
            <a:avLst/>
          </a:prstGeom>
          <a:ln w="12700">
            <a:solidFill>
              <a:srgbClr val="D2090F"/>
            </a:solidFill>
          </a:ln>
        </p:spPr>
        <p:txBody>
          <a:bodyPr vert="horz" wrap="square" lIns="0" tIns="50800" rIns="0" bIns="0" rtlCol="0">
            <a:noAutofit/>
          </a:bodyPr>
          <a:p>
            <a:pPr marL="60325">
              <a:spcBef>
                <a:spcPts val="400"/>
              </a:spcBef>
            </a:pPr>
            <a:r>
              <a:rPr sz="1200" b="1" spc="-5" noProof="1" dirty="0">
                <a:latin typeface="Arial" panose="020B0604020202020204"/>
                <a:ea typeface="宋体" panose="02010600030101010101" pitchFamily="2" charset="-122"/>
                <a:cs typeface="Arial" panose="020B0604020202020204"/>
              </a:rPr>
              <a:t>04</a:t>
            </a:r>
            <a:r>
              <a:rPr sz="1200" b="1" spc="-15" noProof="1" dirty="0">
                <a:latin typeface="Arial" panose="020B0604020202020204"/>
                <a:ea typeface="宋体" panose="02010600030101010101" pitchFamily="2" charset="-122"/>
                <a:cs typeface="Arial" panose="020B0604020202020204"/>
              </a:rPr>
              <a:t> </a:t>
            </a:r>
            <a:r>
              <a:rPr sz="1200" noProof="1" dirty="0">
                <a:latin typeface="宋体" panose="02010600030101010101" pitchFamily="2" charset="-122"/>
                <a:ea typeface="宋体" panose="02010600030101010101" pitchFamily="2" charset="-122"/>
                <a:cs typeface="宋体" panose="02010600030101010101" pitchFamily="2" charset="-122"/>
              </a:rPr>
              <a:t>研发费用加计扣除税收优惠申报金额与</a:t>
            </a:r>
            <a:r>
              <a:rPr lang="zh-CN" sz="1200" noProof="1" dirty="0">
                <a:latin typeface="宋体" panose="02010600030101010101" pitchFamily="2" charset="-122"/>
                <a:ea typeface="宋体" panose="02010600030101010101" pitchFamily="2" charset="-122"/>
                <a:cs typeface="宋体" panose="02010600030101010101" pitchFamily="2" charset="-122"/>
              </a:rPr>
              <a:t>高新技术企业申报研发费用、</a:t>
            </a:r>
            <a:r>
              <a:rPr sz="1200" noProof="1" dirty="0">
                <a:latin typeface="宋体" panose="02010600030101010101" pitchFamily="2" charset="-122"/>
                <a:ea typeface="宋体" panose="02010600030101010101" pitchFamily="2" charset="-122"/>
                <a:cs typeface="宋体" panose="02010600030101010101" pitchFamily="2" charset="-122"/>
              </a:rPr>
              <a:t>账面研发费用金额是否</a:t>
            </a:r>
            <a:r>
              <a:rPr lang="zh-CN" sz="1200" noProof="1" dirty="0">
                <a:latin typeface="宋体" panose="02010600030101010101" pitchFamily="2" charset="-122"/>
                <a:ea typeface="宋体" panose="02010600030101010101" pitchFamily="2" charset="-122"/>
                <a:cs typeface="宋体" panose="02010600030101010101" pitchFamily="2" charset="-122"/>
              </a:rPr>
              <a:t>存在差异及原因</a:t>
            </a:r>
            <a:endParaRPr lang="zh-CN" sz="1200" noProof="1" dirty="0">
              <a:latin typeface="宋体" panose="02010600030101010101" pitchFamily="2" charset="-122"/>
              <a:ea typeface="宋体" panose="02010600030101010101" pitchFamily="2" charset="-122"/>
              <a:cs typeface="宋体" panose="02010600030101010101" pitchFamily="2" charset="-122"/>
            </a:endParaRPr>
          </a:p>
        </p:txBody>
      </p:sp>
      <p:sp>
        <p:nvSpPr>
          <p:cNvPr id="13" name="object 13"/>
          <p:cNvSpPr txBox="1"/>
          <p:nvPr/>
        </p:nvSpPr>
        <p:spPr>
          <a:xfrm>
            <a:off x="549275" y="3363913"/>
            <a:ext cx="1831975" cy="269875"/>
          </a:xfrm>
          <a:prstGeom prst="rect">
            <a:avLst/>
          </a:prstGeom>
          <a:ln w="12700">
            <a:solidFill>
              <a:srgbClr val="D2090F"/>
            </a:solidFill>
          </a:ln>
        </p:spPr>
        <p:txBody>
          <a:bodyPr vert="horz" wrap="square" lIns="0" tIns="50800" rIns="0" bIns="0" rtlCol="0">
            <a:noAutofit/>
          </a:bodyPr>
          <a:p>
            <a:pPr marL="60325">
              <a:spcBef>
                <a:spcPts val="400"/>
              </a:spcBef>
            </a:pPr>
            <a:r>
              <a:rPr sz="1200" b="1" spc="-5" noProof="1" dirty="0">
                <a:latin typeface="Arial" panose="020B0604020202020204"/>
                <a:ea typeface="宋体" panose="02010600030101010101" pitchFamily="2" charset="-122"/>
                <a:cs typeface="Arial" panose="020B0604020202020204"/>
              </a:rPr>
              <a:t>05</a:t>
            </a:r>
            <a:r>
              <a:rPr sz="1200" b="1" spc="-10" noProof="1" dirty="0">
                <a:latin typeface="Arial" panose="020B0604020202020204"/>
                <a:ea typeface="宋体" panose="02010600030101010101" pitchFamily="2" charset="-122"/>
                <a:cs typeface="Arial" panose="020B0604020202020204"/>
              </a:rPr>
              <a:t> </a:t>
            </a:r>
            <a:r>
              <a:rPr sz="1200" noProof="1" dirty="0">
                <a:latin typeface="宋体" panose="02010600030101010101" pitchFamily="2" charset="-122"/>
                <a:ea typeface="宋体" panose="02010600030101010101" pitchFamily="2" charset="-122"/>
                <a:cs typeface="宋体" panose="02010600030101010101" pitchFamily="2" charset="-122"/>
              </a:rPr>
              <a:t>研发费用资本化情况</a:t>
            </a:r>
            <a:endParaRPr sz="1200" noProof="1">
              <a:latin typeface="宋体" panose="02010600030101010101" pitchFamily="2" charset="-122"/>
              <a:cs typeface="宋体" panose="02010600030101010101" pitchFamily="2" charset="-122"/>
            </a:endParaRPr>
          </a:p>
        </p:txBody>
      </p:sp>
      <p:sp>
        <p:nvSpPr>
          <p:cNvPr id="14" name="object 14"/>
          <p:cNvSpPr txBox="1"/>
          <p:nvPr/>
        </p:nvSpPr>
        <p:spPr>
          <a:xfrm>
            <a:off x="549275" y="3681413"/>
            <a:ext cx="4913313" cy="319088"/>
          </a:xfrm>
          <a:prstGeom prst="rect">
            <a:avLst/>
          </a:prstGeom>
          <a:ln w="12700">
            <a:solidFill>
              <a:srgbClr val="D2090F"/>
            </a:solidFill>
          </a:ln>
        </p:spPr>
        <p:txBody>
          <a:bodyPr vert="horz" wrap="square" lIns="0" tIns="50800" rIns="0" bIns="0" rtlCol="0">
            <a:noAutofit/>
          </a:bodyPr>
          <a:p>
            <a:pPr marL="60325">
              <a:spcBef>
                <a:spcPts val="400"/>
              </a:spcBef>
            </a:pPr>
            <a:r>
              <a:rPr sz="1200" b="1" spc="-5" noProof="1" dirty="0">
                <a:latin typeface="Arial" panose="020B0604020202020204"/>
                <a:ea typeface="宋体" panose="02010600030101010101" pitchFamily="2" charset="-122"/>
                <a:cs typeface="Arial" panose="020B0604020202020204"/>
              </a:rPr>
              <a:t>06</a:t>
            </a:r>
            <a:r>
              <a:rPr sz="1200" b="1" spc="-15" noProof="1" dirty="0">
                <a:latin typeface="Arial" panose="020B0604020202020204"/>
                <a:ea typeface="宋体" panose="02010600030101010101" pitchFamily="2" charset="-122"/>
                <a:cs typeface="Arial" panose="020B0604020202020204"/>
              </a:rPr>
              <a:t> </a:t>
            </a:r>
            <a:r>
              <a:rPr sz="1200" noProof="1" dirty="0">
                <a:latin typeface="宋体" panose="02010600030101010101" pitchFamily="2" charset="-122"/>
                <a:ea typeface="宋体" panose="02010600030101010101" pitchFamily="2" charset="-122"/>
                <a:cs typeface="宋体" panose="02010600030101010101" pitchFamily="2" charset="-122"/>
                <a:sym typeface="+mn-ea"/>
              </a:rPr>
              <a:t>研发人员的划分及合理性</a:t>
            </a:r>
            <a:endParaRPr sz="1200" noProof="1" dirty="0">
              <a:latin typeface="宋体" panose="02010600030101010101" pitchFamily="2" charset="-122"/>
              <a:cs typeface="宋体" panose="02010600030101010101" pitchFamily="2" charset="-122"/>
            </a:endParaRPr>
          </a:p>
        </p:txBody>
      </p:sp>
      <p:sp>
        <p:nvSpPr>
          <p:cNvPr id="15" name="object 15"/>
          <p:cNvSpPr txBox="1"/>
          <p:nvPr/>
        </p:nvSpPr>
        <p:spPr>
          <a:xfrm>
            <a:off x="549275" y="4051300"/>
            <a:ext cx="5861050" cy="285750"/>
          </a:xfrm>
          <a:prstGeom prst="rect">
            <a:avLst/>
          </a:prstGeom>
          <a:ln w="12700">
            <a:solidFill>
              <a:srgbClr val="D2090F"/>
            </a:solidFill>
          </a:ln>
        </p:spPr>
        <p:txBody>
          <a:bodyPr vert="horz" wrap="square" lIns="0" tIns="50800" rIns="0" bIns="0" rtlCol="0">
            <a:noAutofit/>
          </a:bodyPr>
          <a:p>
            <a:pPr marL="60325">
              <a:spcBef>
                <a:spcPts val="400"/>
              </a:spcBef>
            </a:pPr>
            <a:r>
              <a:rPr sz="1200" b="1" noProof="1" dirty="0">
                <a:latin typeface="Arial" panose="020B0604020202020204"/>
                <a:ea typeface="宋体" panose="02010600030101010101" pitchFamily="2" charset="-122"/>
                <a:cs typeface="Arial" panose="020B0604020202020204"/>
              </a:rPr>
              <a:t>07</a:t>
            </a:r>
            <a:r>
              <a:rPr sz="1200" b="1" spc="-15" noProof="1" dirty="0">
                <a:latin typeface="Arial" panose="020B0604020202020204"/>
                <a:ea typeface="宋体" panose="02010600030101010101" pitchFamily="2" charset="-122"/>
                <a:cs typeface="Arial" panose="020B0604020202020204"/>
              </a:rPr>
              <a:t> </a:t>
            </a:r>
            <a:r>
              <a:rPr sz="1200" noProof="1" dirty="0">
                <a:latin typeface="Arial" panose="020B0604020202020204" pitchFamily="34" charset="0"/>
                <a:ea typeface="宋体" panose="02010600030101010101" pitchFamily="2" charset="-122"/>
                <a:cs typeface="+mn-cs"/>
                <a:sym typeface="+mn-ea"/>
              </a:rPr>
              <a:t>研发活动与生产活动领</a:t>
            </a:r>
            <a:r>
              <a:rPr sz="1200" spc="-15" noProof="1" dirty="0">
                <a:latin typeface="Arial" panose="020B0604020202020204" pitchFamily="34" charset="0"/>
                <a:ea typeface="宋体" panose="02010600030101010101" pitchFamily="2" charset="-122"/>
                <a:cs typeface="+mn-cs"/>
                <a:sym typeface="+mn-ea"/>
              </a:rPr>
              <a:t>用</a:t>
            </a:r>
            <a:r>
              <a:rPr sz="1200" noProof="1" dirty="0">
                <a:latin typeface="Arial" panose="020B0604020202020204" pitchFamily="34" charset="0"/>
                <a:ea typeface="宋体" panose="02010600030101010101" pitchFamily="2" charset="-122"/>
                <a:cs typeface="+mn-cs"/>
                <a:sym typeface="+mn-ea"/>
              </a:rPr>
              <a:t>材料</a:t>
            </a:r>
            <a:r>
              <a:rPr sz="1200" spc="-15" noProof="1" dirty="0">
                <a:latin typeface="Arial" panose="020B0604020202020204" pitchFamily="34" charset="0"/>
                <a:ea typeface="宋体" panose="02010600030101010101" pitchFamily="2" charset="-122"/>
                <a:cs typeface="+mn-cs"/>
                <a:sym typeface="+mn-ea"/>
              </a:rPr>
              <a:t>如</a:t>
            </a:r>
            <a:r>
              <a:rPr sz="1200" noProof="1" dirty="0">
                <a:latin typeface="Arial" panose="020B0604020202020204" pitchFamily="34" charset="0"/>
                <a:ea typeface="宋体" panose="02010600030101010101" pitchFamily="2" charset="-122"/>
                <a:cs typeface="+mn-cs"/>
                <a:sym typeface="+mn-ea"/>
              </a:rPr>
              <a:t>何区</a:t>
            </a:r>
            <a:r>
              <a:rPr sz="1200" spc="-15" noProof="1" dirty="0">
                <a:latin typeface="Arial" panose="020B0604020202020204" pitchFamily="34" charset="0"/>
                <a:ea typeface="宋体" panose="02010600030101010101" pitchFamily="2" charset="-122"/>
                <a:cs typeface="+mn-cs"/>
                <a:sym typeface="+mn-ea"/>
              </a:rPr>
              <a:t>分</a:t>
            </a:r>
            <a:r>
              <a:rPr sz="1200" noProof="1" dirty="0">
                <a:latin typeface="Arial" panose="020B0604020202020204" pitchFamily="34" charset="0"/>
                <a:ea typeface="宋体" panose="02010600030101010101" pitchFamily="2" charset="-122"/>
                <a:cs typeface="+mn-cs"/>
                <a:sym typeface="+mn-ea"/>
              </a:rPr>
              <a:t>，是</a:t>
            </a:r>
            <a:r>
              <a:rPr sz="1200" spc="-15" noProof="1" dirty="0">
                <a:latin typeface="Arial" panose="020B0604020202020204" pitchFamily="34" charset="0"/>
                <a:ea typeface="宋体" panose="02010600030101010101" pitchFamily="2" charset="-122"/>
                <a:cs typeface="+mn-cs"/>
                <a:sym typeface="+mn-ea"/>
              </a:rPr>
              <a:t>否</a:t>
            </a:r>
            <a:r>
              <a:rPr sz="1200" noProof="1" dirty="0">
                <a:latin typeface="Arial" panose="020B0604020202020204" pitchFamily="34" charset="0"/>
                <a:ea typeface="宋体" panose="02010600030101010101" pitchFamily="2" charset="-122"/>
                <a:cs typeface="+mn-cs"/>
                <a:sym typeface="+mn-ea"/>
              </a:rPr>
              <a:t>存在</a:t>
            </a:r>
            <a:r>
              <a:rPr sz="1200" spc="-15" noProof="1" dirty="0">
                <a:latin typeface="Arial" panose="020B0604020202020204" pitchFamily="34" charset="0"/>
                <a:ea typeface="宋体" panose="02010600030101010101" pitchFamily="2" charset="-122"/>
                <a:cs typeface="+mn-cs"/>
                <a:sym typeface="+mn-ea"/>
              </a:rPr>
              <a:t>将</a:t>
            </a:r>
            <a:r>
              <a:rPr sz="1200" noProof="1" dirty="0">
                <a:latin typeface="Arial" panose="020B0604020202020204" pitchFamily="34" charset="0"/>
                <a:ea typeface="宋体" panose="02010600030101010101" pitchFamily="2" charset="-122"/>
                <a:cs typeface="+mn-cs"/>
                <a:sym typeface="+mn-ea"/>
              </a:rPr>
              <a:t>生产</a:t>
            </a:r>
            <a:r>
              <a:rPr sz="1200" spc="-15" noProof="1" dirty="0">
                <a:latin typeface="Arial" panose="020B0604020202020204" pitchFamily="34" charset="0"/>
                <a:ea typeface="宋体" panose="02010600030101010101" pitchFamily="2" charset="-122"/>
                <a:cs typeface="+mn-cs"/>
                <a:sym typeface="+mn-ea"/>
              </a:rPr>
              <a:t>成</a:t>
            </a:r>
            <a:r>
              <a:rPr sz="1200" noProof="1" dirty="0">
                <a:latin typeface="Arial" panose="020B0604020202020204" pitchFamily="34" charset="0"/>
                <a:ea typeface="宋体" panose="02010600030101010101" pitchFamily="2" charset="-122"/>
                <a:cs typeface="+mn-cs"/>
                <a:sym typeface="+mn-ea"/>
              </a:rPr>
              <a:t>本计</a:t>
            </a:r>
            <a:r>
              <a:rPr sz="1200" spc="-15" noProof="1" dirty="0">
                <a:latin typeface="Arial" panose="020B0604020202020204" pitchFamily="34" charset="0"/>
                <a:ea typeface="宋体" panose="02010600030101010101" pitchFamily="2" charset="-122"/>
                <a:cs typeface="+mn-cs"/>
                <a:sym typeface="+mn-ea"/>
              </a:rPr>
              <a:t>入</a:t>
            </a:r>
            <a:r>
              <a:rPr sz="1200" noProof="1" dirty="0">
                <a:latin typeface="Arial" panose="020B0604020202020204" pitchFamily="34" charset="0"/>
                <a:ea typeface="宋体" panose="02010600030101010101" pitchFamily="2" charset="-122"/>
                <a:cs typeface="+mn-cs"/>
                <a:sym typeface="+mn-ea"/>
              </a:rPr>
              <a:t>研发</a:t>
            </a:r>
            <a:r>
              <a:rPr sz="1200" spc="-15" noProof="1" dirty="0">
                <a:latin typeface="Arial" panose="020B0604020202020204" pitchFamily="34" charset="0"/>
                <a:ea typeface="宋体" panose="02010600030101010101" pitchFamily="2" charset="-122"/>
                <a:cs typeface="+mn-cs"/>
                <a:sym typeface="+mn-ea"/>
              </a:rPr>
              <a:t>费</a:t>
            </a:r>
            <a:r>
              <a:rPr sz="1200" noProof="1" dirty="0">
                <a:latin typeface="Arial" panose="020B0604020202020204" pitchFamily="34" charset="0"/>
                <a:ea typeface="宋体" panose="02010600030101010101" pitchFamily="2" charset="-122"/>
                <a:cs typeface="+mn-cs"/>
                <a:sym typeface="+mn-ea"/>
              </a:rPr>
              <a:t>用的</a:t>
            </a:r>
            <a:r>
              <a:rPr sz="1200" spc="-15" noProof="1" dirty="0">
                <a:latin typeface="Arial" panose="020B0604020202020204" pitchFamily="34" charset="0"/>
                <a:ea typeface="宋体" panose="02010600030101010101" pitchFamily="2" charset="-122"/>
                <a:cs typeface="+mn-cs"/>
                <a:sym typeface="+mn-ea"/>
              </a:rPr>
              <a:t>情</a:t>
            </a:r>
            <a:r>
              <a:rPr sz="1200" noProof="1" dirty="0">
                <a:latin typeface="Arial" panose="020B0604020202020204" pitchFamily="34" charset="0"/>
                <a:ea typeface="宋体" panose="02010600030101010101" pitchFamily="2" charset="-122"/>
                <a:cs typeface="+mn-cs"/>
                <a:sym typeface="+mn-ea"/>
              </a:rPr>
              <a:t>况</a:t>
            </a:r>
            <a:endParaRPr sz="1200" noProof="1">
              <a:latin typeface="宋体" panose="02010600030101010101" pitchFamily="2" charset="-122"/>
              <a:cs typeface="宋体" panose="02010600030101010101" pitchFamily="2" charset="-122"/>
            </a:endParaRPr>
          </a:p>
        </p:txBody>
      </p:sp>
      <p:sp>
        <p:nvSpPr>
          <p:cNvPr id="5" name="object 15"/>
          <p:cNvSpPr txBox="1"/>
          <p:nvPr/>
        </p:nvSpPr>
        <p:spPr>
          <a:xfrm>
            <a:off x="549275" y="4443413"/>
            <a:ext cx="6726238" cy="311150"/>
          </a:xfrm>
          <a:prstGeom prst="rect">
            <a:avLst/>
          </a:prstGeom>
          <a:ln w="12700">
            <a:solidFill>
              <a:srgbClr val="D2090F"/>
            </a:solidFill>
          </a:ln>
        </p:spPr>
        <p:txBody>
          <a:bodyPr vert="horz" wrap="square" lIns="0" tIns="50800" rIns="0" bIns="0" rtlCol="0">
            <a:noAutofit/>
          </a:bodyPr>
          <a:p>
            <a:pPr marL="60325">
              <a:spcBef>
                <a:spcPts val="400"/>
              </a:spcBef>
            </a:pPr>
            <a:r>
              <a:rPr sz="1200" b="1" noProof="1" dirty="0">
                <a:latin typeface="Arial" panose="020B0604020202020204"/>
                <a:ea typeface="宋体" panose="02010600030101010101" pitchFamily="2" charset="-122"/>
                <a:cs typeface="Arial" panose="020B0604020202020204"/>
              </a:rPr>
              <a:t>0</a:t>
            </a:r>
            <a:r>
              <a:rPr lang="en-US" sz="1200" b="1" noProof="1" dirty="0">
                <a:latin typeface="Arial" panose="020B0604020202020204"/>
                <a:ea typeface="宋体" panose="02010600030101010101" pitchFamily="2" charset="-122"/>
                <a:cs typeface="Arial" panose="020B0604020202020204"/>
              </a:rPr>
              <a:t>8</a:t>
            </a:r>
            <a:r>
              <a:rPr sz="1200" b="1" spc="-15" noProof="1" dirty="0">
                <a:latin typeface="Arial" panose="020B0604020202020204"/>
                <a:ea typeface="宋体" panose="02010600030101010101" pitchFamily="2" charset="-122"/>
                <a:cs typeface="Arial" panose="020B0604020202020204"/>
              </a:rPr>
              <a:t> </a:t>
            </a:r>
            <a:r>
              <a:rPr sz="1200" noProof="1" dirty="0">
                <a:latin typeface="Arial" panose="020B0604020202020204" pitchFamily="34" charset="0"/>
                <a:ea typeface="宋体" panose="02010600030101010101" pitchFamily="2" charset="-122"/>
                <a:cs typeface="+mn-cs"/>
                <a:sym typeface="+mn-ea"/>
              </a:rPr>
              <a:t>研发过程中产出的产品或副产品对外销售</a:t>
            </a:r>
            <a:r>
              <a:rPr lang="zh-CN" sz="1200" noProof="1" dirty="0">
                <a:latin typeface="Arial" panose="020B0604020202020204" pitchFamily="34" charset="0"/>
                <a:ea typeface="宋体" panose="02010600030101010101" pitchFamily="2" charset="-122"/>
                <a:cs typeface="+mn-cs"/>
                <a:sym typeface="+mn-ea"/>
              </a:rPr>
              <a:t>的会计处理是否合规（《企业会计准则解释第15号》）</a:t>
            </a:r>
            <a:endParaRPr lang="zh-CN" sz="1200" noProof="1" dirty="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type="title"/>
          </p:nvPr>
        </p:nvSpPr>
        <p:spPr>
          <a:xfrm>
            <a:off x="468313" y="465138"/>
            <a:ext cx="8229600" cy="360362"/>
          </a:xfrm>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a:xfrm>
            <a:off x="307975" y="927100"/>
            <a:ext cx="8389938" cy="368935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十一、同业竞争与关联交易</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同业竞争相关</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规定</a:t>
            </a:r>
            <a:endPar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sz="1200" b="1" i="0" u="none" strike="noStrike" kern="0" cap="none" spc="0" normalizeH="0" baseline="0" noProof="0" dirty="0">
                <a:ln>
                  <a:noFill/>
                </a:ln>
                <a:solidFill>
                  <a:schemeClr val="tx1"/>
                </a:solidFill>
                <a:effectLst/>
                <a:uLnTx/>
                <a:uFillTx/>
                <a:latin typeface="+mj-ea"/>
                <a:ea typeface="+mj-ea"/>
                <a:cs typeface="+mn-cs"/>
              </a:rPr>
              <a:t>《首发注册管理办法》第十二条规定：发行人业务完整，具有直接面向市场独立持续经营的能力：“（一）资产完整，业务及人员、财务、机构独立，与控股股东、实际控制人及其控制的其他企业间不存在对发行人构成重大不利影响的同业竞争，不存在严重影响独立性或者显失公平的关联交易”</a:t>
            </a:r>
            <a:endParaRPr kumimoji="0" sz="1200" b="1" i="0" u="none" strike="noStrike" kern="0" cap="none" spc="0" normalizeH="0" baseline="0" noProof="0" dirty="0">
              <a:ln>
                <a:noFill/>
              </a:ln>
              <a:solidFill>
                <a:schemeClr val="tx1"/>
              </a:solidFill>
              <a:effectLst/>
              <a:uLnTx/>
              <a:uFillTx/>
              <a:latin typeface="+mj-ea"/>
              <a:ea typeface="+mj-ea"/>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chemeClr val="tx1"/>
                </a:solidFill>
                <a:effectLst/>
                <a:uLnTx/>
                <a:uFillTx/>
                <a:latin typeface="+mj-ea"/>
                <a:ea typeface="+mj-ea"/>
                <a:cs typeface="+mn-cs"/>
              </a:rPr>
              <a:t>《证券期货法律适用意见第</a:t>
            </a:r>
            <a:r>
              <a:rPr kumimoji="0" lang="en-US" altLang="zh-CN" sz="1200" b="1" i="0" u="none" strike="noStrike" kern="0" cap="none" spc="0" normalizeH="0" baseline="0" noProof="0" dirty="0">
                <a:ln>
                  <a:noFill/>
                </a:ln>
                <a:solidFill>
                  <a:schemeClr val="tx1"/>
                </a:solidFill>
                <a:effectLst/>
                <a:uLnTx/>
                <a:uFillTx/>
                <a:latin typeface="+mj-ea"/>
                <a:ea typeface="+mj-ea"/>
                <a:cs typeface="+mn-cs"/>
              </a:rPr>
              <a:t>17</a:t>
            </a:r>
            <a:r>
              <a:rPr kumimoji="0" lang="zh-CN" altLang="en-US" sz="1200" b="1" i="0" u="none" strike="noStrike" kern="0" cap="none" spc="0" normalizeH="0" baseline="0" noProof="0" dirty="0">
                <a:ln>
                  <a:noFill/>
                </a:ln>
                <a:solidFill>
                  <a:schemeClr val="tx1"/>
                </a:solidFill>
                <a:effectLst/>
                <a:uLnTx/>
                <a:uFillTx/>
                <a:latin typeface="+mj-ea"/>
                <a:ea typeface="+mj-ea"/>
                <a:cs typeface="+mn-cs"/>
              </a:rPr>
              <a:t>号》同业竞争的“同业”是指竞争方从事与发行人主营业务相同或者相似的业务。核查认定该相同或者相似的业务是否与发行人构成“竞争”时，应当按照实质重于形式的原则，结合相关企业历史沿革、资产、人员、主营业务（包括但不限于产品服务的具体特点、技术、商标商号、客户、供应商等）等方面与发行人的关系，以及业务是否有替代性、竞争性、是否有利益冲突、是否在同一市场范围内销售等，论证是否与发行人构成竞争；不能简单以产品销售地域不同、产品的档次不同等认定不构成同业竞争。竞争方的同类收入或者毛利占发行人主营业务收入或者毛利的比例达百分之三十以上的，如无充分相反证据，原则上应当认定为构成重大不利影响的同业竞争。</a:t>
            </a:r>
            <a:endParaRPr kumimoji="0" lang="zh-CN" altLang="en-US" sz="1200" b="1" i="0" u="none" strike="noStrike" kern="0" cap="none" spc="0" normalizeH="0" baseline="0" noProof="0" dirty="0">
              <a:ln>
                <a:noFill/>
              </a:ln>
              <a:solidFill>
                <a:schemeClr val="tx1"/>
              </a:solidFill>
              <a:effectLst/>
              <a:uLnTx/>
              <a:uFillTx/>
              <a:latin typeface="+mj-ea"/>
              <a:ea typeface="+mj-ea"/>
              <a:cs typeface="+mn-cs"/>
            </a:endParaRPr>
          </a:p>
        </p:txBody>
      </p:sp>
      <p:sp>
        <p:nvSpPr>
          <p:cNvPr id="33795"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0" name="Rectangle 3"/>
          <p:cNvSpPr>
            <a:spLocks noGrp="1" noChangeArrowheads="1"/>
          </p:cNvSpPr>
          <p:nvPr>
            <p:ph idx="1"/>
          </p:nvPr>
        </p:nvSpPr>
        <p:spPr>
          <a:xfrm>
            <a:off x="457200" y="3543300"/>
            <a:ext cx="8240713" cy="107315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2400" b="1" i="0" u="none" strike="noStrike" kern="0" cap="none" spc="0" normalizeH="0" baseline="0" noProof="0" dirty="0">
              <a:ln>
                <a:noFill/>
              </a:ln>
              <a:solidFill>
                <a:schemeClr val="tx1"/>
              </a:solidFill>
              <a:effectLst/>
              <a:uLnTx/>
              <a:uFillTx/>
              <a:latin typeface="+mj-ea"/>
              <a:ea typeface="+mj-ea"/>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2800" b="1" i="0" u="none" strike="noStrike" kern="0" cap="none" spc="0" normalizeH="0" baseline="0" noProof="0" dirty="0">
              <a:ln>
                <a:noFill/>
              </a:ln>
              <a:solidFill>
                <a:schemeClr val="tx1"/>
              </a:solidFill>
              <a:effectLst/>
              <a:uLnTx/>
              <a:uFillTx/>
              <a:latin typeface="+mj-ea"/>
              <a:ea typeface="+mj-ea"/>
              <a:cs typeface="+mn-cs"/>
            </a:endParaRPr>
          </a:p>
        </p:txBody>
      </p:sp>
      <p:sp>
        <p:nvSpPr>
          <p:cNvPr id="15362"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
        <p:nvSpPr>
          <p:cNvPr id="15363" name="标题 1"/>
          <p:cNvSpPr>
            <a:spLocks noGrp="1"/>
          </p:cNvSpPr>
          <p:nvPr>
            <p:ph type="title"/>
          </p:nvPr>
        </p:nvSpPr>
        <p:spPr>
          <a:ln/>
        </p:spPr>
        <p:txBody>
          <a:bodyPr anchor="ctr" anchorCtr="0"/>
          <a:p>
            <a:pPr algn="ctr"/>
            <a:r>
              <a:rPr lang="en-US" altLang="zh-CN" b="1"/>
              <a:t>    </a:t>
            </a:r>
            <a:r>
              <a:rPr lang="zh-CN" altLang="en-US" b="1"/>
              <a:t>目录</a:t>
            </a:r>
            <a:endParaRPr lang="zh-CN" altLang="en-US" b="1"/>
          </a:p>
        </p:txBody>
      </p:sp>
      <p:sp>
        <p:nvSpPr>
          <p:cNvPr id="15364" name="文本框 2"/>
          <p:cNvSpPr txBox="1"/>
          <p:nvPr/>
        </p:nvSpPr>
        <p:spPr>
          <a:xfrm>
            <a:off x="2708275" y="987425"/>
            <a:ext cx="5383213" cy="3690938"/>
          </a:xfrm>
          <a:prstGeom prst="rect">
            <a:avLst/>
          </a:prstGeom>
          <a:noFill/>
          <a:ln w="9525">
            <a:noFill/>
          </a:ln>
        </p:spPr>
        <p:txBody>
          <a:bodyPr wrap="square" anchor="t" anchorCtr="0"/>
          <a:p>
            <a:r>
              <a:rPr lang="zh-CN" altLang="en-US" b="1" dirty="0">
                <a:latin typeface="华文中宋" panose="02010600040101010101" charset="-122"/>
                <a:ea typeface="华文中宋" panose="02010600040101010101" charset="-122"/>
                <a:sym typeface="华文细黑" panose="02010600040101010101" pitchFamily="2" charset="-122"/>
              </a:rPr>
              <a:t>一、企业改制上市的主要工作和基本流程</a:t>
            </a:r>
            <a:endParaRPr lang="zh-CN" altLang="en-US" b="1" dirty="0">
              <a:latin typeface="华文中宋" panose="02010600040101010101" charset="-122"/>
              <a:ea typeface="华文中宋" panose="02010600040101010101"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二、报告期盈利能力</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三、业务与客户</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四、经销模式或通过贸易商销售</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五、收入确认政策</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六、供应商</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七、存货</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八、毛利率</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九、股份支付</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a:latin typeface="华文中宋" panose="02010600040101010101" charset="-122"/>
                <a:ea typeface="华文中宋" panose="02010600040101010101" charset="-122"/>
                <a:sym typeface="华文细黑" panose="02010600040101010101" pitchFamily="2" charset="-122"/>
              </a:rPr>
              <a:t>十、研发费用</a:t>
            </a:r>
            <a:endParaRPr lang="zh-CN" altLang="en-US" b="1">
              <a:latin typeface="华文中宋" panose="02010600040101010101" charset="-122"/>
              <a:ea typeface="华文中宋" panose="02010600040101010101" charset="-122"/>
              <a:sym typeface="华文细黑" panose="02010600040101010101" pitchFamily="2"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十一、同业竞争与关联交易</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dirty="0">
                <a:latin typeface="华文中宋" panose="02010600040101010101" charset="-122"/>
                <a:ea typeface="华文中宋" panose="02010600040101010101" charset="-122"/>
                <a:sym typeface="华文细黑" panose="02010600040101010101" pitchFamily="2" charset="-122"/>
              </a:rPr>
              <a:t>十二、内部控制</a:t>
            </a:r>
            <a:endParaRPr lang="zh-CN" altLang="en-US" b="1" dirty="0">
              <a:latin typeface="华文中宋" panose="02010600040101010101" charset="-122"/>
              <a:ea typeface="华文中宋" panose="02010600040101010101" charset="-122"/>
              <a:sym typeface="华文细黑" panose="02010600040101010101" pitchFamily="2" charset="-122"/>
            </a:endParaRPr>
          </a:p>
          <a:p>
            <a:r>
              <a:rPr lang="zh-CN" altLang="en-US" b="1">
                <a:latin typeface="华文中宋" panose="02010600040101010101" charset="-122"/>
                <a:ea typeface="华文中宋" panose="02010600040101010101" charset="-122"/>
                <a:sym typeface="华文细黑" panose="02010600040101010101" pitchFamily="2" charset="-122"/>
              </a:rPr>
              <a:t>十三、资金流水的规范要求</a:t>
            </a:r>
            <a:endParaRPr lang="zh-CN" altLang="en-US" b="1">
              <a:latin typeface="华文中宋" panose="02010600040101010101" charset="-122"/>
              <a:ea typeface="华文中宋" panose="02010600040101010101" charset="-122"/>
            </a:endParaRPr>
          </a:p>
          <a:p>
            <a:endParaRPr lang="en-US" altLang="zh-CN" b="1" dirty="0">
              <a:latin typeface="方正姚体" panose="02010601030101010101" pitchFamily="2" charset="-122"/>
              <a:ea typeface="方正姚体" panose="02010601030101010101" pitchFamily="2" charset="-122"/>
            </a:endParaRPr>
          </a:p>
          <a:p>
            <a:endParaRPr lang="zh-CN" altLang="en-US" b="1">
              <a:latin typeface="Arial" panose="020B0604020202020204" pitchFamily="34" charset="0"/>
              <a:ea typeface="宋体" panose="02010600030101010101" pitchFamily="2" charset="-122"/>
            </a:endParaRPr>
          </a:p>
          <a:p>
            <a:endParaRPr lang="zh-CN" altLang="en-US" b="1" dirty="0">
              <a:latin typeface="方正姚体" panose="02010601030101010101" pitchFamily="2" charset="-122"/>
              <a:ea typeface="方正姚体" panose="02010601030101010101" pitchFamily="2" charset="-122"/>
            </a:endParaRPr>
          </a:p>
          <a:p>
            <a:endParaRPr lang="en-US" altLang="zh-CN" b="1" dirty="0">
              <a:latin typeface="方正姚体" panose="02010601030101010101" pitchFamily="2" charset="-122"/>
              <a:ea typeface="方正姚体" panose="02010601030101010101" pitchFamily="2" charset="-122"/>
            </a:endParaRPr>
          </a:p>
          <a:p>
            <a:endParaRPr lang="en-US" altLang="zh-CN" b="1" dirty="0">
              <a:latin typeface="方正姚体" panose="02010601030101010101" pitchFamily="2" charset="-122"/>
              <a:ea typeface="方正姚体" panose="02010601030101010101" pitchFamily="2" charset="-122"/>
            </a:endParaRPr>
          </a:p>
          <a:p>
            <a:endParaRPr lang="zh-CN" altLang="en-US">
              <a:latin typeface="Arial" panose="020B0604020202020204" pitchFamily="34" charset="0"/>
              <a:ea typeface="宋体" panose="02010600030101010101" pitchFamily="2" charset="-122"/>
            </a:endParaRPr>
          </a:p>
        </p:txBody>
      </p:sp>
      <p:pic>
        <p:nvPicPr>
          <p:cNvPr id="15365" name="图片 101"/>
          <p:cNvPicPr/>
          <p:nvPr/>
        </p:nvPicPr>
        <p:blipFill>
          <a:blip r:embed="rId1"/>
          <a:stretch>
            <a:fillRect/>
          </a:stretch>
        </p:blipFill>
        <p:spPr>
          <a:xfrm>
            <a:off x="3175" y="385763"/>
            <a:ext cx="2627313" cy="43815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a:spLocks noGrp="1"/>
          </p:cNvSpPr>
          <p:nvPr>
            <p:ph type="title"/>
          </p:nvPr>
        </p:nvSpPr>
        <p:spPr>
          <a:xfrm>
            <a:off x="468313" y="465138"/>
            <a:ext cx="8191500" cy="357187"/>
          </a:xfrm>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a:xfrm>
            <a:off x="468313" y="871538"/>
            <a:ext cx="8312150" cy="3744913"/>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十</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一、同业竞争与关联交易</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关联交易</a:t>
            </a: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的</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相关规定</a:t>
            </a:r>
            <a:endParaRPr kumimoji="0" lang="en-US" altLang="zh-CN" sz="1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200" b="1" i="0" u="none" strike="noStrike" kern="0" cap="none" spc="0" normalizeH="0" baseline="0" noProof="0" dirty="0">
                <a:ln>
                  <a:noFill/>
                </a:ln>
                <a:solidFill>
                  <a:schemeClr val="tx1"/>
                </a:solidFill>
                <a:effectLst/>
                <a:uLnTx/>
                <a:uFillTx/>
                <a:latin typeface="+mj-ea"/>
                <a:ea typeface="+mj-ea"/>
                <a:cs typeface="+mn-cs"/>
              </a:rPr>
              <a:t>《</a:t>
            </a:r>
            <a:r>
              <a:rPr kumimoji="0" lang="en-US" altLang="zh-CN" sz="1200" b="1" i="0" u="none" strike="noStrike" kern="0" cap="none" spc="0" normalizeH="0" baseline="0" noProof="0" dirty="0">
                <a:ln>
                  <a:noFill/>
                </a:ln>
                <a:solidFill>
                  <a:schemeClr val="tx1"/>
                </a:solidFill>
                <a:effectLst/>
                <a:uLnTx/>
                <a:uFillTx/>
                <a:latin typeface="+mj-ea"/>
                <a:ea typeface="+mj-ea"/>
                <a:cs typeface="+mn-cs"/>
                <a:sym typeface="+mn-ea"/>
              </a:rPr>
              <a:t>监管规则适用指引——发行类第4号</a:t>
            </a:r>
            <a:r>
              <a:rPr kumimoji="0" lang="en-US" altLang="zh-CN" sz="1200" b="1" i="0" u="none" strike="noStrike" kern="0" cap="none" spc="0" normalizeH="0" baseline="0" noProof="0" dirty="0">
                <a:ln>
                  <a:noFill/>
                </a:ln>
                <a:solidFill>
                  <a:schemeClr val="tx1"/>
                </a:solidFill>
                <a:effectLst/>
                <a:uLnTx/>
                <a:uFillTx/>
                <a:latin typeface="+mj-ea"/>
                <a:ea typeface="+mj-ea"/>
                <a:cs typeface="+mn-cs"/>
              </a:rPr>
              <a:t>》规定：</a:t>
            </a:r>
            <a:endParaRPr kumimoji="0" lang="en-US" altLang="zh-CN" sz="1200" b="1" i="0" u="none" strike="noStrike" kern="0" cap="none" spc="0" normalizeH="0" baseline="0" noProof="0" dirty="0">
              <a:ln>
                <a:noFill/>
              </a:ln>
              <a:solidFill>
                <a:schemeClr val="tx1"/>
              </a:solidFill>
              <a:effectLst/>
              <a:uLnTx/>
              <a:uFillTx/>
              <a:latin typeface="+mj-ea"/>
              <a:ea typeface="+mj-ea"/>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chemeClr val="tx1"/>
                </a:solidFill>
                <a:effectLst/>
                <a:uLnTx/>
                <a:uFillTx/>
                <a:latin typeface="+mj-ea"/>
                <a:ea typeface="+mj-ea"/>
                <a:cs typeface="+mn-cs"/>
              </a:rPr>
              <a:t>（</a:t>
            </a:r>
            <a:r>
              <a:rPr kumimoji="0" lang="en-US" altLang="zh-CN" sz="1200" b="1" i="0" u="none" strike="noStrike" kern="0" cap="none" spc="0" normalizeH="0" baseline="0" noProof="0" dirty="0">
                <a:ln>
                  <a:noFill/>
                </a:ln>
                <a:solidFill>
                  <a:schemeClr val="tx1"/>
                </a:solidFill>
                <a:effectLst/>
                <a:uLnTx/>
                <a:uFillTx/>
                <a:latin typeface="+mj-ea"/>
                <a:ea typeface="+mj-ea"/>
                <a:cs typeface="+mn-cs"/>
              </a:rPr>
              <a:t>1</a:t>
            </a:r>
            <a:r>
              <a:rPr kumimoji="0" lang="zh-CN" altLang="en-US" sz="1200" b="1" i="0" u="none" strike="noStrike" kern="0" cap="none" spc="0" normalizeH="0" baseline="0" noProof="0" dirty="0">
                <a:ln>
                  <a:noFill/>
                </a:ln>
                <a:solidFill>
                  <a:schemeClr val="tx1"/>
                </a:solidFill>
                <a:effectLst/>
                <a:uLnTx/>
                <a:uFillTx/>
                <a:latin typeface="+mj-ea"/>
                <a:ea typeface="+mj-ea"/>
                <a:cs typeface="+mn-cs"/>
              </a:rPr>
              <a:t>）</a:t>
            </a:r>
            <a:r>
              <a:rPr kumimoji="0" lang="en-US" altLang="zh-CN" sz="1200" b="1" i="0" u="none" strike="noStrike" kern="0" cap="none" spc="0" normalizeH="0" baseline="0" noProof="0" dirty="0">
                <a:ln>
                  <a:noFill/>
                </a:ln>
                <a:solidFill>
                  <a:schemeClr val="tx1"/>
                </a:solidFill>
                <a:effectLst/>
                <a:uLnTx/>
                <a:uFillTx/>
                <a:latin typeface="+mj-ea"/>
                <a:ea typeface="+mj-ea"/>
                <a:cs typeface="+mn-cs"/>
              </a:rPr>
              <a:t>中介机构在尽职调查过程中,应当尊重企业合法合理、正常公允且确实有必要的经营行为,如存在关联交易的,应就交易的合法性、必要性、合理性及公允性</a:t>
            </a:r>
            <a:r>
              <a:rPr kumimoji="0" lang="zh-CN" altLang="en-US" sz="1200" b="1" i="0" u="none" strike="noStrike" kern="0" cap="none" spc="0" normalizeH="0" baseline="0" noProof="0" dirty="0">
                <a:ln>
                  <a:noFill/>
                </a:ln>
                <a:solidFill>
                  <a:schemeClr val="tx1"/>
                </a:solidFill>
                <a:effectLst/>
                <a:uLnTx/>
                <a:uFillTx/>
                <a:latin typeface="+mj-ea"/>
                <a:ea typeface="+mj-ea"/>
                <a:cs typeface="+mn-cs"/>
              </a:rPr>
              <a:t>（是否存在对发行人或关联方的利益输送）</a:t>
            </a:r>
            <a:r>
              <a:rPr kumimoji="0" lang="en-US" altLang="zh-CN" sz="1200" b="1" i="0" u="none" strike="noStrike" kern="0" cap="none" spc="0" normalizeH="0" baseline="0" noProof="0" dirty="0">
                <a:ln>
                  <a:noFill/>
                </a:ln>
                <a:solidFill>
                  <a:schemeClr val="tx1"/>
                </a:solidFill>
                <a:effectLst/>
                <a:uLnTx/>
                <a:uFillTx/>
                <a:latin typeface="+mj-ea"/>
                <a:ea typeface="+mj-ea"/>
                <a:cs typeface="+mn-cs"/>
              </a:rPr>
              <a:t>,以及关联方认定,关联交易履行的程序等事项,基于谨慎原则进行核查,同时请发行人予以充分信息披露</a:t>
            </a:r>
            <a:r>
              <a:rPr kumimoji="0" lang="zh-CN" altLang="en-US" sz="1200" b="1" i="0" u="none" strike="noStrike" kern="0" cap="none" spc="0" normalizeH="0" baseline="0" noProof="0" dirty="0">
                <a:ln>
                  <a:noFill/>
                </a:ln>
                <a:solidFill>
                  <a:schemeClr val="tx1"/>
                </a:solidFill>
                <a:effectLst/>
                <a:uLnTx/>
                <a:uFillTx/>
                <a:latin typeface="+mj-ea"/>
                <a:ea typeface="+mj-ea"/>
                <a:cs typeface="+mn-cs"/>
              </a:rPr>
              <a:t>。</a:t>
            </a:r>
            <a:endParaRPr kumimoji="0" lang="zh-CN" altLang="en-US" sz="1200" b="1" i="0" u="none" strike="noStrike" kern="0" cap="none" spc="0" normalizeH="0" baseline="0" noProof="0" dirty="0">
              <a:ln>
                <a:noFill/>
              </a:ln>
              <a:solidFill>
                <a:schemeClr val="tx1"/>
              </a:solidFill>
              <a:effectLst/>
              <a:uLnTx/>
              <a:uFillTx/>
              <a:latin typeface="+mj-ea"/>
              <a:ea typeface="+mj-ea"/>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chemeClr val="tx1"/>
                </a:solidFill>
                <a:effectLst/>
                <a:uLnTx/>
                <a:uFillTx/>
                <a:latin typeface="+mj-ea"/>
                <a:ea typeface="+mj-ea"/>
                <a:cs typeface="+mn-cs"/>
              </a:rPr>
              <a:t>（</a:t>
            </a:r>
            <a:r>
              <a:rPr kumimoji="0" lang="en-US" altLang="zh-CN" sz="1200" b="1" i="0" u="none" strike="noStrike" kern="0" cap="none" spc="0" normalizeH="0" baseline="0" noProof="0" dirty="0">
                <a:ln>
                  <a:noFill/>
                </a:ln>
                <a:solidFill>
                  <a:schemeClr val="tx1"/>
                </a:solidFill>
                <a:effectLst/>
                <a:uLnTx/>
                <a:uFillTx/>
                <a:latin typeface="+mj-ea"/>
                <a:ea typeface="+mj-ea"/>
                <a:cs typeface="+mn-cs"/>
              </a:rPr>
              <a:t>2</a:t>
            </a:r>
            <a:r>
              <a:rPr kumimoji="0" lang="zh-CN" altLang="en-US" sz="1200" b="1" i="0" u="none" strike="noStrike" kern="0" cap="none" spc="0" normalizeH="0" baseline="0" noProof="0" dirty="0">
                <a:ln>
                  <a:noFill/>
                </a:ln>
                <a:solidFill>
                  <a:schemeClr val="tx1"/>
                </a:solidFill>
                <a:effectLst/>
                <a:uLnTx/>
                <a:uFillTx/>
                <a:latin typeface="+mj-ea"/>
                <a:ea typeface="+mj-ea"/>
                <a:cs typeface="+mn-cs"/>
              </a:rPr>
              <a:t>）对于控股股东、实际控制人与发行人之间关联交易对应的营业收入、成本费用或利润总额占发行人相应指标的比例较高(如达到</a:t>
            </a:r>
            <a:r>
              <a:rPr kumimoji="0" lang="zh-CN" altLang="en-US" sz="1200" b="1" i="0" u="none" strike="noStrike" kern="0" cap="none" spc="0" normalizeH="0" baseline="0" noProof="0" dirty="0">
                <a:ln>
                  <a:noFill/>
                </a:ln>
                <a:solidFill>
                  <a:schemeClr val="tx1"/>
                </a:solidFill>
                <a:effectLst/>
                <a:uLnTx/>
                <a:uFillTx/>
                <a:latin typeface="+mj-ea"/>
                <a:ea typeface="+mj-ea"/>
                <a:cs typeface="+mn-cs"/>
              </a:rPr>
              <a:t>30%)的,发行人应结合相关关联方的财务状况和经营情况、关联交易产生的营业收入、利润总额合理性等,充分说明并摘要披露关联交易是否影响发行人的经营独立性、是否构成对控股股东或实际控制人的依赖,是否存在通过关联交易调节发行人收入利润或成本费用、对发行人利益输送的情形;此外,发行人还应披露未来减少与控股股东、实际控制人发生关联交易的具体措施。</a:t>
            </a:r>
            <a:endParaRPr kumimoji="0" lang="zh-CN" altLang="en-US" sz="1200" b="1" i="0" u="none" strike="noStrike" kern="0" cap="none" spc="0" normalizeH="0" baseline="0" noProof="0" dirty="0">
              <a:ln>
                <a:noFill/>
              </a:ln>
              <a:solidFill>
                <a:schemeClr val="tx1"/>
              </a:solidFill>
              <a:effectLst/>
              <a:uLnTx/>
              <a:uFillTx/>
              <a:latin typeface="+mj-ea"/>
              <a:ea typeface="+mj-ea"/>
              <a:cs typeface="+mn-cs"/>
            </a:endParaRPr>
          </a:p>
        </p:txBody>
      </p:sp>
      <p:sp>
        <p:nvSpPr>
          <p:cNvPr id="34819"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a:xfrm>
            <a:off x="468313" y="1119188"/>
            <a:ext cx="8229600" cy="3497263"/>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十一、同业竞争与关联交易</a:t>
            </a:r>
            <a:endPar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避免整改期贯穿整个申报期，审核认为缺少验证机会</a:t>
            </a:r>
            <a:endPar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杜绝关联交易非关联化</a:t>
            </a:r>
            <a:endPar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同业竞争是指</a:t>
            </a:r>
            <a:r>
              <a:rPr kumimoji="0"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控股股东、实际控制人</a:t>
            </a:r>
            <a:r>
              <a:rPr kumimoji="0" 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（含其直系亲属）</a:t>
            </a:r>
            <a:r>
              <a:rPr kumimoji="0"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及其控制的其他企业</a:t>
            </a:r>
            <a:r>
              <a:rPr kumimoji="0" 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开展与发行人相竞争业务。其他股东、其他</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亲属开展相竞争业务，</a:t>
            </a:r>
            <a:r>
              <a:rPr kumimoji="0" lang="zh-CN" altLang="en-US" sz="1400" b="1" i="0" u="none" strike="noStrike" kern="0" cap="none" spc="0" normalizeH="0" baseline="0" noProof="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应从历史沿革、资产、人员、业务、技术、客户、供应商、购销渠道等方面分析判断是否构成重大不利影响，且</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要提早核查重叠客户及供应商的情况</a:t>
            </a:r>
            <a:endPar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涉及与发行人经营相关的关联方整改，尤其注意申报期是否存在重大亏损的关联方尽量不要采用注销的方式。</a:t>
            </a:r>
            <a:endParaRPr kumimoji="0" lang="zh-CN" altLang="en-US"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400" b="1" i="0" u="none" strike="noStrike" kern="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400" b="1" i="0" u="none" strike="noStrike" kern="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持股比例及其变动意图规避关联方认定及账户流水核查</a:t>
            </a:r>
            <a:endPar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14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35843"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48130" name="Rectangle 3"/>
          <p:cNvSpPr>
            <a:spLocks noGrp="1"/>
          </p:cNvSpPr>
          <p:nvPr>
            <p:ph idx="1"/>
          </p:nvPr>
        </p:nvSpPr>
        <p:spPr>
          <a:xfrm>
            <a:off x="492125" y="1131888"/>
            <a:ext cx="8229600" cy="3394075"/>
          </a:xfrm>
        </p:spPr>
        <p:txBody>
          <a:bodyPr vert="horz" wrap="square" lIns="91440" tIns="45720" rIns="91440" bIns="45720" anchor="t" anchorCtr="0"/>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十</a:t>
            </a: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二、内部控制</a:t>
            </a:r>
            <a:endPar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mn-ea"/>
              </a:rPr>
              <a:t>※</a:t>
            </a: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监管规则适用指引——发行类第5号的相关</a:t>
            </a: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规定</a:t>
            </a:r>
            <a:endPar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8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发行人申请上市成为公众公司,需要建立、完善并严格实施相关财务内部控制制度,保护中小投资者合法权益,在财务内控方面存在不规范情形的,应通过中介机构上市辅导完成整改(如收回资金、结束不当行为等措施)和建立健全相关内控制度,从内控制度上禁止相关不规范情形的持续发生</a:t>
            </a:r>
            <a:endParaRPr kumimoji="0" lang="zh-CN" altLang="en-US" sz="18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36867"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48130" name="Rectangle 3"/>
          <p:cNvSpPr>
            <a:spLocks noGrp="1"/>
          </p:cNvSpPr>
          <p:nvPr>
            <p:ph idx="1"/>
          </p:nvPr>
        </p:nvSpPr>
        <p:spPr>
          <a:xfrm>
            <a:off x="492125" y="1131888"/>
            <a:ext cx="8229600" cy="3394075"/>
          </a:xfrm>
        </p:spPr>
        <p:txBody>
          <a:bodyPr vert="horz" wrap="square" lIns="91440" tIns="45720" rIns="91440" bIns="45720" anchor="t" anchorCtr="0"/>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十</a:t>
            </a: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二、内部控制</a:t>
            </a:r>
            <a:endPar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2</a:t>
            </a: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）发行人在提交申报材料的审计截止日前存在财务内控不规范情形,如：</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①无真实业务支持情况下,通过供应商等取得银行贷款或为客户提供银行贷款资金走账通道(简称“转贷”行为);</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②向关联方或供应商开具无真实交易背景的商业票据,通过票据贴现获取银行融资;</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③与关联方或第三方直接进行资金拆借;</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④频繁通过关联方或第三方收付款项,金额较大且缺乏商业合理性;</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⑤利用个人账户对外收付款项;</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endParaRPr kumimoji="0" lang="zh-CN" altLang="en-US" sz="16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37891"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48130" name="Rectangle 3"/>
          <p:cNvSpPr>
            <a:spLocks noGrp="1"/>
          </p:cNvSpPr>
          <p:nvPr>
            <p:ph idx="1"/>
          </p:nvPr>
        </p:nvSpPr>
        <p:spPr>
          <a:xfrm>
            <a:off x="492125" y="950913"/>
            <a:ext cx="8286750" cy="3575050"/>
          </a:xfrm>
        </p:spPr>
        <p:txBody>
          <a:bodyPr vert="horz" wrap="square" lIns="91440" tIns="45720" rIns="91440" bIns="45720" anchor="t" anchorCtr="0"/>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十</a:t>
            </a: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二、内部控制</a:t>
            </a:r>
            <a:endPar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⑥出借公司账户为他人收付款项;</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⑦违反内部资金管理规定对外支付大额款项、大额现金收支、挪用资金;</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⑧被关联方以借款、代偿债务、代垫款项或者其他方式占用资金;</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⑨存在账外账;</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⑩在销售、采购、研发、存货管理等重要业务循环中存在内控重大缺陷。</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发行人存在上述情形的,中介机构应考虑是否影响财务内控健全有效。</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4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3</a:t>
            </a:r>
            <a:r>
              <a:rPr kumimoji="0" lang="zh-CN" altLang="en-US" sz="14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）首次申报审计截止日后,发行人原则上不能存在上述内控不规范和不能有效执行的情形。</a:t>
            </a:r>
            <a:endParaRPr kumimoji="0" lang="zh-CN" altLang="en-US" sz="14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38915"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39938" name="Rectangle 3"/>
          <p:cNvSpPr>
            <a:spLocks noGrp="1"/>
          </p:cNvSpPr>
          <p:nvPr>
            <p:ph idx="1"/>
          </p:nvPr>
        </p:nvSpPr>
        <p:spPr>
          <a:xfrm>
            <a:off x="492125" y="1131888"/>
            <a:ext cx="8229600" cy="3394075"/>
          </a:xfrm>
          <a:ln/>
        </p:spPr>
        <p:txBody>
          <a:bodyPr vert="horz" wrap="square" lIns="91440" tIns="45720" rIns="91440" bIns="45720" anchor="t" anchorCtr="0"/>
          <a:p>
            <a:pPr marL="0" indent="0">
              <a:lnSpc>
                <a:spcPct val="150000"/>
              </a:lnSpc>
            </a:pPr>
            <a:r>
              <a:rPr lang="zh-CN" altLang="en-US" sz="2400" b="1" dirty="0">
                <a:latin typeface="方正姚体" panose="02010601030101010101" pitchFamily="2" charset="-122"/>
                <a:ea typeface="方正姚体" panose="02010601030101010101" pitchFamily="2" charset="-122"/>
              </a:rPr>
              <a:t>十二、内部控制</a:t>
            </a:r>
            <a:endParaRPr lang="en-US" altLang="zh-CN" sz="2400" b="1" dirty="0">
              <a:latin typeface="方正姚体" panose="02010601030101010101" pitchFamily="2" charset="-122"/>
              <a:ea typeface="方正姚体" panose="02010601030101010101" pitchFamily="2" charset="-122"/>
            </a:endParaRPr>
          </a:p>
          <a:p>
            <a:pPr marL="0" indent="0">
              <a:lnSpc>
                <a:spcPct val="150000"/>
              </a:lnSpc>
            </a:pPr>
            <a:r>
              <a:rPr lang="en-US" altLang="zh-CN" sz="1600" b="1" dirty="0">
                <a:latin typeface="宋体" panose="02010600030101010101" pitchFamily="2" charset="-122"/>
                <a:ea typeface="宋体" panose="02010600030101010101" pitchFamily="2" charset="-122"/>
              </a:rPr>
              <a:t>※</a:t>
            </a:r>
            <a:r>
              <a:rPr lang="zh-CN" altLang="en-US" sz="1600" b="1" dirty="0">
                <a:solidFill>
                  <a:srgbClr val="000000"/>
                </a:solidFill>
                <a:latin typeface="宋体" panose="02010600030101010101" pitchFamily="2" charset="-122"/>
                <a:ea typeface="宋体" panose="02010600030101010101" pitchFamily="2" charset="-122"/>
              </a:rPr>
              <a:t>转贷行为：（迫不得以吗？）包括第三方为公司转贷以及公司为第三方转贷</a:t>
            </a:r>
            <a:endParaRPr lang="zh-CN" altLang="en-US" sz="1600" b="1" dirty="0">
              <a:solidFill>
                <a:srgbClr val="000000"/>
              </a:solidFill>
              <a:latin typeface="宋体" panose="02010600030101010101" pitchFamily="2" charset="-122"/>
              <a:ea typeface="宋体" panose="02010600030101010101" pitchFamily="2" charset="-122"/>
            </a:endParaRPr>
          </a:p>
          <a:p>
            <a:pPr marL="0" indent="0">
              <a:lnSpc>
                <a:spcPct val="150000"/>
              </a:lnSpc>
            </a:pPr>
            <a:r>
              <a:rPr lang="en-US" altLang="zh-CN" sz="1600" b="1" dirty="0">
                <a:latin typeface="宋体" panose="02010600030101010101" pitchFamily="2" charset="-122"/>
                <a:ea typeface="宋体" panose="02010600030101010101" pitchFamily="2" charset="-122"/>
              </a:rPr>
              <a:t>※</a:t>
            </a:r>
            <a:r>
              <a:rPr lang="zh-CN" altLang="en-US" sz="1600" b="1" dirty="0">
                <a:solidFill>
                  <a:srgbClr val="000000"/>
                </a:solidFill>
                <a:latin typeface="宋体" panose="02010600030101010101" pitchFamily="2" charset="-122"/>
                <a:ea typeface="宋体" panose="02010600030101010101" pitchFamily="2" charset="-122"/>
              </a:rPr>
              <a:t>票据融资：金融环境，普遍性，</a:t>
            </a:r>
            <a:r>
              <a:rPr lang="zh-CN" altLang="en-US" sz="1600" b="1" dirty="0">
                <a:solidFill>
                  <a:srgbClr val="000000"/>
                </a:solidFill>
                <a:latin typeface="宋体" panose="02010600030101010101" pitchFamily="2" charset="-122"/>
                <a:ea typeface="宋体" panose="02010600030101010101" pitchFamily="2" charset="-122"/>
                <a:sym typeface="华文细黑" panose="02010600040101010101" pitchFamily="2" charset="-122"/>
              </a:rPr>
              <a:t>关注该等行为是否存在利益输送、违法违规、内控是否有效等，</a:t>
            </a:r>
            <a:r>
              <a:rPr lang="zh-CN" altLang="en-US" sz="1600" b="1" dirty="0">
                <a:solidFill>
                  <a:srgbClr val="000000"/>
                </a:solidFill>
                <a:latin typeface="宋体" panose="02010600030101010101" pitchFamily="2" charset="-122"/>
                <a:ea typeface="宋体" panose="02010600030101010101" pitchFamily="2" charset="-122"/>
              </a:rPr>
              <a:t>要求辅导期间已整改，审计截止日后不再新发生，建议规范运行</a:t>
            </a:r>
            <a:r>
              <a:rPr lang="en-US" altLang="zh-CN" sz="1600" b="1" dirty="0">
                <a:solidFill>
                  <a:srgbClr val="000000"/>
                </a:solidFill>
                <a:latin typeface="宋体" panose="02010600030101010101" pitchFamily="2" charset="-122"/>
                <a:ea typeface="宋体" panose="02010600030101010101" pitchFamily="2" charset="-122"/>
              </a:rPr>
              <a:t>6</a:t>
            </a:r>
            <a:r>
              <a:rPr lang="zh-CN" altLang="en-US" sz="1600" b="1" dirty="0">
                <a:solidFill>
                  <a:srgbClr val="000000"/>
                </a:solidFill>
                <a:latin typeface="宋体" panose="02010600030101010101" pitchFamily="2" charset="-122"/>
                <a:ea typeface="宋体" panose="02010600030101010101" pitchFamily="2" charset="-122"/>
              </a:rPr>
              <a:t>个月以上再申报，充分披露。</a:t>
            </a:r>
            <a:endParaRPr lang="zh-CN" altLang="en-US" sz="1600" b="1" dirty="0">
              <a:latin typeface="宋体" panose="02010600030101010101" pitchFamily="2" charset="-122"/>
              <a:ea typeface="宋体" panose="02010600030101010101" pitchFamily="2" charset="-122"/>
            </a:endParaRPr>
          </a:p>
          <a:p>
            <a:pPr marL="0" indent="0">
              <a:lnSpc>
                <a:spcPct val="150000"/>
              </a:lnSpc>
            </a:pPr>
            <a:r>
              <a:rPr lang="en-US" altLang="zh-CN" sz="1600" b="1" dirty="0">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资金拆借（包括关联方及第三方）：</a:t>
            </a:r>
            <a:r>
              <a:rPr lang="zh-CN" altLang="en-US" sz="1600" b="1" dirty="0">
                <a:solidFill>
                  <a:srgbClr val="000000"/>
                </a:solidFill>
                <a:latin typeface="宋体" panose="02010600030101010101" pitchFamily="2" charset="-122"/>
                <a:ea typeface="宋体" panose="02010600030101010101" pitchFamily="2" charset="-122"/>
              </a:rPr>
              <a:t>披露资金往来形成的原因</a:t>
            </a:r>
            <a:r>
              <a:rPr lang="zh-CN" altLang="en-US" sz="1600" dirty="0">
                <a:solidFill>
                  <a:srgbClr val="000000"/>
                </a:solidFill>
                <a:latin typeface="楷体" panose="02010609060101010101" pitchFamily="49" charset="-122"/>
                <a:ea typeface="楷体" panose="02010609060101010101" pitchFamily="49" charset="-122"/>
              </a:rPr>
              <a:t>，</a:t>
            </a:r>
            <a:r>
              <a:rPr lang="zh-CN" altLang="en-US" sz="1600" b="1" dirty="0">
                <a:solidFill>
                  <a:srgbClr val="000000"/>
                </a:solidFill>
                <a:latin typeface="宋体" panose="02010600030101010101" pitchFamily="2" charset="-122"/>
                <a:ea typeface="宋体" panose="02010600030101010101" pitchFamily="2" charset="-122"/>
                <a:sym typeface="华文细黑" panose="02010600040101010101" pitchFamily="2" charset="-122"/>
              </a:rPr>
              <a:t>需及早整改，积极规避，争取一个完整年度的规范期后再申报</a:t>
            </a:r>
            <a:endParaRPr lang="zh-CN" altLang="en-US" sz="1600" b="1" dirty="0">
              <a:latin typeface="宋体" panose="02010600030101010101" pitchFamily="2" charset="-122"/>
              <a:ea typeface="宋体" panose="02010600030101010101" pitchFamily="2" charset="-122"/>
            </a:endParaRPr>
          </a:p>
        </p:txBody>
      </p:sp>
      <p:sp>
        <p:nvSpPr>
          <p:cNvPr id="39939"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52226" name="Rectangle 3"/>
          <p:cNvSpPr>
            <a:spLocks noGrp="1"/>
          </p:cNvSpPr>
          <p:nvPr>
            <p:ph idx="1"/>
          </p:nvPr>
        </p:nvSpPr>
        <p:spPr/>
        <p:txBody>
          <a:bodyPr vert="horz" wrap="square" lIns="91440" tIns="45720" rIns="91440" bIns="45720" anchor="t" anchorCtr="0"/>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十</a:t>
            </a:r>
            <a:r>
              <a:rPr kumimoji="0" lang="zh-CN" altLang="en-US"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二、内部控制</a:t>
            </a:r>
            <a:endPar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第三方回款：境外避免地下钱庄，境内无关第三方回款控制在</a:t>
            </a:r>
            <a:r>
              <a:rPr kumimoji="0" lang="en-US" altLang="zh-CN"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3%</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以内，是否具有可验证性</a:t>
            </a:r>
            <a:endPar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以个人或其他方名义开具账户为公司经营使用</a:t>
            </a:r>
            <a:endPar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mn-ea"/>
              </a:rPr>
              <a:t>重点查验是否存在账外收入、成本、费用（</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mn-ea"/>
              </a:rPr>
              <a:t>发行人控股股东、实际控制人、主要关联方、董事、监事、高管、关键岗位人员等开立或控制的银行账户与发行人客户、供应商存在资金往来</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mn-ea"/>
              </a:rPr>
              <a:t>；废料收入小金库；通过基建投入套取资金体外承担成本或虚构销售回款）</a:t>
            </a:r>
            <a:endPar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mn-ea"/>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现金交易及比例（是否达到重要性水平）（可验证性差）</a:t>
            </a:r>
            <a:endPar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以上人</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员</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mn-ea"/>
              </a:rPr>
              <a:t>个人卡中频繁出现大额存现、取现的情形</a:t>
            </a:r>
            <a:endPar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mn-ea"/>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a:t>
            </a:r>
            <a:r>
              <a:rPr kumimoji="0" lang="zh-CN" altLang="en-US" sz="1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华文细黑" panose="02010600040101010101" pitchFamily="2" charset="-122"/>
              </a:rPr>
              <a:t>内控不规范整改后建议运营一定期间，不要急于申报。</a:t>
            </a:r>
            <a:endParaRPr kumimoji="0" lang="zh-CN" altLang="en-US" sz="2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endParaRPr kumimoji="0" lang="zh-CN" altLang="en-US" sz="28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endParaRPr kumimoji="0" lang="zh-CN" altLang="en-US" sz="28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endParaRPr kumimoji="0" lang="en-US" altLang="zh-CN" sz="28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p:txBody>
      </p:sp>
      <p:sp>
        <p:nvSpPr>
          <p:cNvPr id="40963"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41986"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
        <p:nvSpPr>
          <p:cNvPr id="41987" name="文本框 1"/>
          <p:cNvSpPr txBox="1"/>
          <p:nvPr/>
        </p:nvSpPr>
        <p:spPr>
          <a:xfrm>
            <a:off x="684213" y="1131888"/>
            <a:ext cx="3678237" cy="347662"/>
          </a:xfrm>
          <a:prstGeom prst="rect">
            <a:avLst/>
          </a:prstGeom>
          <a:noFill/>
          <a:ln w="9525">
            <a:noFill/>
          </a:ln>
        </p:spPr>
        <p:txBody>
          <a:bodyPr wrap="square" anchor="t" anchorCtr="0"/>
          <a:p>
            <a:r>
              <a:rPr lang="zh-CN" altLang="en-US" b="1">
                <a:latin typeface="Arial" panose="020B0604020202020204" pitchFamily="34" charset="0"/>
                <a:ea typeface="宋体" panose="02010600030101010101" pitchFamily="2" charset="-122"/>
              </a:rPr>
              <a:t>十三、资金流水的规范要求</a:t>
            </a:r>
            <a:endParaRPr lang="zh-CN" altLang="en-US" b="1">
              <a:latin typeface="Arial" panose="020B0604020202020204" pitchFamily="34" charset="0"/>
              <a:ea typeface="宋体" panose="02010600030101010101" pitchFamily="2" charset="-122"/>
            </a:endParaRPr>
          </a:p>
        </p:txBody>
      </p:sp>
      <p:sp>
        <p:nvSpPr>
          <p:cNvPr id="41988" name="文本框 3"/>
          <p:cNvSpPr txBox="1"/>
          <p:nvPr/>
        </p:nvSpPr>
        <p:spPr>
          <a:xfrm>
            <a:off x="622300" y="1560513"/>
            <a:ext cx="6403975" cy="455612"/>
          </a:xfrm>
          <a:prstGeom prst="rect">
            <a:avLst/>
          </a:prstGeom>
          <a:noFill/>
          <a:ln w="9525">
            <a:noFill/>
          </a:ln>
        </p:spPr>
        <p:txBody>
          <a:bodyPr wrap="square" anchor="t" anchorCtr="0"/>
          <a:p>
            <a:r>
              <a:rPr lang="en-US" altLang="zh-CN" sz="2400" b="1" dirty="0">
                <a:latin typeface="方正姚体" panose="02010601030101010101" pitchFamily="2" charset="-122"/>
                <a:ea typeface="方正姚体" panose="02010601030101010101" pitchFamily="2" charset="-122"/>
                <a:sym typeface="华文细黑" panose="02010600040101010101" pitchFamily="2" charset="-122"/>
              </a:rPr>
              <a:t>※</a:t>
            </a:r>
            <a:r>
              <a:rPr lang="zh-CN" altLang="en-US" sz="2400" b="1" dirty="0">
                <a:latin typeface="方正姚体" panose="02010601030101010101" pitchFamily="2" charset="-122"/>
                <a:ea typeface="方正姚体" panose="02010601030101010101" pitchFamily="2" charset="-122"/>
                <a:sym typeface="华文细黑" panose="02010600040101010101" pitchFamily="2" charset="-122"/>
              </a:rPr>
              <a:t>需要规范的范围</a:t>
            </a:r>
            <a:endParaRPr lang="zh-CN" altLang="en-US" sz="2400" b="1" dirty="0">
              <a:latin typeface="方正姚体" panose="02010601030101010101" pitchFamily="2" charset="-122"/>
              <a:ea typeface="方正姚体" panose="02010601030101010101" pitchFamily="2" charset="-122"/>
              <a:sym typeface="华文细黑" panose="02010600040101010101" pitchFamily="2" charset="-122"/>
            </a:endParaRPr>
          </a:p>
        </p:txBody>
      </p:sp>
      <p:sp>
        <p:nvSpPr>
          <p:cNvPr id="41989" name="文本框 4"/>
          <p:cNvSpPr txBox="1"/>
          <p:nvPr/>
        </p:nvSpPr>
        <p:spPr>
          <a:xfrm>
            <a:off x="550863" y="2016125"/>
            <a:ext cx="8370887" cy="2466975"/>
          </a:xfrm>
          <a:prstGeom prst="rect">
            <a:avLst/>
          </a:prstGeom>
          <a:noFill/>
          <a:ln w="9525">
            <a:noFill/>
          </a:ln>
        </p:spPr>
        <p:txBody>
          <a:bodyPr wrap="square" anchor="t" anchorCtr="0"/>
          <a:p>
            <a:pPr marL="333375" indent="-172720" defTabSz="914400">
              <a:lnSpc>
                <a:spcPct val="150000"/>
              </a:lnSpc>
              <a:spcBef>
                <a:spcPts val="165"/>
              </a:spcBef>
              <a:buFont typeface="Wingdings" panose="05000000000000000000"/>
              <a:buChar char="◼"/>
              <a:tabLst>
                <a:tab pos="333375" algn="l"/>
              </a:tabLst>
            </a:pPr>
            <a:r>
              <a:rPr lang="en-US" altLang="zh-CN" sz="1400" dirty="0">
                <a:solidFill>
                  <a:srgbClr val="333333"/>
                </a:solidFill>
                <a:latin typeface="华文宋体" panose="02010600040101010101" pitchFamily="2" charset="-122"/>
                <a:ea typeface="华文宋体" panose="02010600040101010101" pitchFamily="2" charset="-122"/>
              </a:rPr>
              <a:t>发行人及其子公司；</a:t>
            </a:r>
            <a:endParaRPr lang="en-US" altLang="zh-CN" sz="1400" dirty="0">
              <a:solidFill>
                <a:srgbClr val="333333"/>
              </a:solidFill>
              <a:latin typeface="华文宋体" panose="02010600040101010101" pitchFamily="2" charset="-122"/>
              <a:ea typeface="华文宋体" panose="02010600040101010101" pitchFamily="2" charset="-122"/>
            </a:endParaRPr>
          </a:p>
          <a:p>
            <a:pPr marL="333375" indent="-172720" defTabSz="914400">
              <a:lnSpc>
                <a:spcPct val="150000"/>
              </a:lnSpc>
              <a:spcBef>
                <a:spcPts val="165"/>
              </a:spcBef>
              <a:buFont typeface="Wingdings" panose="05000000000000000000"/>
              <a:buChar char="◼"/>
              <a:tabLst>
                <a:tab pos="333375" algn="l"/>
              </a:tabLst>
            </a:pPr>
            <a:r>
              <a:rPr lang="zh-CN" altLang="en-US" sz="1400" dirty="0">
                <a:solidFill>
                  <a:srgbClr val="333333"/>
                </a:solidFill>
                <a:latin typeface="华文宋体" panose="02010600040101010101" pitchFamily="2" charset="-122"/>
                <a:ea typeface="华文宋体" panose="02010600040101010101" pitchFamily="2" charset="-122"/>
              </a:rPr>
              <a:t>发行人</a:t>
            </a:r>
            <a:r>
              <a:rPr lang="en-US" altLang="zh-CN" sz="1400" dirty="0">
                <a:solidFill>
                  <a:srgbClr val="333333"/>
                </a:solidFill>
                <a:latin typeface="华文宋体" panose="02010600040101010101" pitchFamily="2" charset="-122"/>
                <a:ea typeface="华文宋体" panose="02010600040101010101" pitchFamily="2" charset="-122"/>
              </a:rPr>
              <a:t>控股股东与实际控制人控制的企业；控股股东与实际控制人的直系亲属（配偶、父母、子女）控制的企业</a:t>
            </a:r>
            <a:endParaRPr lang="en-US" altLang="zh-CN" sz="1400" dirty="0">
              <a:solidFill>
                <a:srgbClr val="333333"/>
              </a:solidFill>
              <a:latin typeface="华文宋体" panose="02010600040101010101" pitchFamily="2" charset="-122"/>
              <a:ea typeface="华文宋体" panose="02010600040101010101" pitchFamily="2" charset="-122"/>
            </a:endParaRPr>
          </a:p>
          <a:p>
            <a:pPr marL="333375" indent="-172720" defTabSz="914400">
              <a:lnSpc>
                <a:spcPct val="150000"/>
              </a:lnSpc>
              <a:spcBef>
                <a:spcPts val="365"/>
              </a:spcBef>
              <a:buFont typeface="Wingdings" panose="05000000000000000000"/>
              <a:buChar char="◼"/>
              <a:tabLst>
                <a:tab pos="333375" algn="l"/>
              </a:tabLst>
            </a:pPr>
            <a:r>
              <a:rPr lang="en-US" altLang="zh-CN" sz="1400" dirty="0">
                <a:solidFill>
                  <a:srgbClr val="333333"/>
                </a:solidFill>
                <a:latin typeface="华文宋体" panose="02010600040101010101" pitchFamily="2" charset="-122"/>
                <a:ea typeface="华文宋体" panose="02010600040101010101" pitchFamily="2" charset="-122"/>
              </a:rPr>
              <a:t>控股股东及实际控制人及其直系亲属；发行人董事、监事、高级管理人员、核心技术人员、采购主管、销售主管、财务负责人、出纳、在公司任职的自然人股东（持股1%以上）</a:t>
            </a:r>
            <a:endParaRPr lang="en-US" altLang="zh-CN" sz="1400" dirty="0">
              <a:solidFill>
                <a:srgbClr val="333333"/>
              </a:solidFill>
              <a:latin typeface="华文宋体" panose="02010600040101010101" pitchFamily="2" charset="-122"/>
              <a:ea typeface="华文宋体" panose="02010600040101010101" pitchFamily="2" charset="-122"/>
            </a:endParaRPr>
          </a:p>
          <a:p>
            <a:pPr marL="333375" indent="-172720" defTabSz="914400">
              <a:lnSpc>
                <a:spcPct val="150000"/>
              </a:lnSpc>
              <a:spcBef>
                <a:spcPts val="450"/>
              </a:spcBef>
              <a:buFont typeface="Wingdings" panose="05000000000000000000"/>
              <a:buChar char="◼"/>
              <a:tabLst>
                <a:tab pos="333375" algn="l"/>
              </a:tabLst>
            </a:pPr>
            <a:r>
              <a:rPr lang="en-US" altLang="zh-CN" sz="1400" dirty="0">
                <a:solidFill>
                  <a:srgbClr val="333333"/>
                </a:solidFill>
                <a:latin typeface="华文宋体" panose="02010600040101010101" pitchFamily="2" charset="-122"/>
                <a:ea typeface="华文宋体" panose="02010600040101010101" pitchFamily="2" charset="-122"/>
              </a:rPr>
              <a:t>发行人其他主要关联方</a:t>
            </a:r>
            <a:endParaRPr lang="en-US" altLang="zh-CN" sz="1400" dirty="0">
              <a:solidFill>
                <a:srgbClr val="333333"/>
              </a:solidFill>
              <a:latin typeface="华文宋体" panose="02010600040101010101" pitchFamily="2" charset="-122"/>
              <a:ea typeface="华文宋体" panose="02010600040101010101" pitchFamily="2" charset="-122"/>
            </a:endParaRPr>
          </a:p>
          <a:p>
            <a:pPr marL="333375" indent="-172720" defTabSz="914400">
              <a:lnSpc>
                <a:spcPct val="150000"/>
              </a:lnSpc>
              <a:spcBef>
                <a:spcPts val="450"/>
              </a:spcBef>
              <a:buFont typeface="Wingdings" panose="05000000000000000000"/>
              <a:buChar char="◼"/>
              <a:tabLst>
                <a:tab pos="333375" algn="l"/>
              </a:tabLst>
            </a:pPr>
            <a:r>
              <a:rPr lang="en-US" altLang="zh-CN" sz="1400" dirty="0">
                <a:solidFill>
                  <a:srgbClr val="333333"/>
                </a:solidFill>
                <a:latin typeface="华文宋体" panose="02010600040101010101" pitchFamily="2" charset="-122"/>
                <a:ea typeface="华文宋体" panose="02010600040101010101" pitchFamily="2" charset="-122"/>
              </a:rPr>
              <a:t>与上述银行账户发生异常</a:t>
            </a:r>
            <a:r>
              <a:rPr lang="zh-CN" altLang="en-US" sz="1400" dirty="0">
                <a:solidFill>
                  <a:srgbClr val="333333"/>
                </a:solidFill>
                <a:latin typeface="华文宋体" panose="02010600040101010101" pitchFamily="2" charset="-122"/>
                <a:ea typeface="华文宋体" panose="02010600040101010101" pitchFamily="2" charset="-122"/>
              </a:rPr>
              <a:t>资金</a:t>
            </a:r>
            <a:r>
              <a:rPr lang="en-US" altLang="zh-CN" sz="1400" dirty="0">
                <a:solidFill>
                  <a:srgbClr val="333333"/>
                </a:solidFill>
                <a:latin typeface="华文宋体" panose="02010600040101010101" pitchFamily="2" charset="-122"/>
                <a:ea typeface="华文宋体" panose="02010600040101010101" pitchFamily="2" charset="-122"/>
              </a:rPr>
              <a:t>往来的发行人关联方及员工</a:t>
            </a:r>
            <a:endParaRPr lang="en-US" altLang="zh-CN" sz="1400" dirty="0">
              <a:solidFill>
                <a:srgbClr val="333333"/>
              </a:solidFill>
              <a:latin typeface="华文宋体" panose="02010600040101010101" pitchFamily="2" charset="-122"/>
              <a:ea typeface="华文宋体"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43010"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
        <p:nvSpPr>
          <p:cNvPr id="43011" name="文本框 1"/>
          <p:cNvSpPr txBox="1"/>
          <p:nvPr/>
        </p:nvSpPr>
        <p:spPr>
          <a:xfrm>
            <a:off x="684213" y="1131888"/>
            <a:ext cx="3678237" cy="347662"/>
          </a:xfrm>
          <a:prstGeom prst="rect">
            <a:avLst/>
          </a:prstGeom>
          <a:noFill/>
          <a:ln w="9525">
            <a:noFill/>
          </a:ln>
        </p:spPr>
        <p:txBody>
          <a:bodyPr wrap="square" anchor="t" anchorCtr="0"/>
          <a:p>
            <a:r>
              <a:rPr lang="zh-CN" altLang="en-US" b="1">
                <a:latin typeface="Arial" panose="020B0604020202020204" pitchFamily="34" charset="0"/>
                <a:ea typeface="宋体" panose="02010600030101010101" pitchFamily="2" charset="-122"/>
                <a:sym typeface="华文细黑" panose="02010600040101010101" pitchFamily="2" charset="-122"/>
              </a:rPr>
              <a:t>十三、资金流水的规范要求</a:t>
            </a:r>
            <a:endParaRPr lang="zh-CN" altLang="en-US" b="1">
              <a:latin typeface="Arial" panose="020B0604020202020204" pitchFamily="34" charset="0"/>
              <a:ea typeface="宋体" panose="02010600030101010101" pitchFamily="2" charset="-122"/>
              <a:sym typeface="华文细黑" panose="02010600040101010101" pitchFamily="2" charset="-122"/>
            </a:endParaRPr>
          </a:p>
        </p:txBody>
      </p:sp>
      <p:sp>
        <p:nvSpPr>
          <p:cNvPr id="43012" name="文本框 3"/>
          <p:cNvSpPr txBox="1"/>
          <p:nvPr/>
        </p:nvSpPr>
        <p:spPr>
          <a:xfrm>
            <a:off x="622300" y="1560513"/>
            <a:ext cx="6403975" cy="455612"/>
          </a:xfrm>
          <a:prstGeom prst="rect">
            <a:avLst/>
          </a:prstGeom>
          <a:noFill/>
          <a:ln w="9525">
            <a:noFill/>
          </a:ln>
        </p:spPr>
        <p:txBody>
          <a:bodyPr wrap="square" anchor="t" anchorCtr="0"/>
          <a:p>
            <a:r>
              <a:rPr lang="en-US" altLang="zh-CN" sz="2400" b="1" dirty="0">
                <a:latin typeface="方正姚体" panose="02010601030101010101" pitchFamily="2" charset="-122"/>
                <a:ea typeface="方正姚体" panose="02010601030101010101" pitchFamily="2" charset="-122"/>
                <a:sym typeface="华文细黑" panose="02010600040101010101" pitchFamily="2" charset="-122"/>
              </a:rPr>
              <a:t>※</a:t>
            </a:r>
            <a:r>
              <a:rPr lang="zh-CN" altLang="en-US" sz="2400" b="1" dirty="0">
                <a:latin typeface="方正姚体" panose="02010601030101010101" pitchFamily="2" charset="-122"/>
                <a:ea typeface="方正姚体" panose="02010601030101010101" pitchFamily="2" charset="-122"/>
                <a:sym typeface="华文细黑" panose="02010600040101010101" pitchFamily="2" charset="-122"/>
              </a:rPr>
              <a:t>核查要求</a:t>
            </a:r>
            <a:endParaRPr lang="zh-CN" altLang="en-US" sz="2400" b="1" dirty="0">
              <a:latin typeface="方正姚体" panose="02010601030101010101" pitchFamily="2" charset="-122"/>
              <a:ea typeface="方正姚体" panose="02010601030101010101" pitchFamily="2" charset="-122"/>
              <a:sym typeface="华文细黑" panose="02010600040101010101" pitchFamily="2" charset="-122"/>
            </a:endParaRPr>
          </a:p>
        </p:txBody>
      </p:sp>
      <p:sp>
        <p:nvSpPr>
          <p:cNvPr id="5" name="文本框 4"/>
          <p:cNvSpPr txBox="1"/>
          <p:nvPr/>
        </p:nvSpPr>
        <p:spPr>
          <a:xfrm>
            <a:off x="550863" y="2016125"/>
            <a:ext cx="8370888" cy="2466975"/>
          </a:xfrm>
          <a:prstGeom prst="rect">
            <a:avLst/>
          </a:prstGeom>
          <a:noFill/>
        </p:spPr>
        <p:txBody>
          <a:bodyPr wrap="square" rtlCol="0" anchor="t">
            <a:noAutofit/>
          </a:bodyPr>
          <a:p>
            <a:pPr marL="160020">
              <a:lnSpc>
                <a:spcPct val="150000"/>
              </a:lnSpc>
              <a:spcBef>
                <a:spcPts val="165"/>
              </a:spcBef>
              <a:buFont typeface="Wingdings" panose="05000000000000000000"/>
              <a:tabLst>
                <a:tab pos="333375" algn="l"/>
              </a:tabLst>
            </a:pPr>
            <a:r>
              <a:rPr lang="en-US" altLang="zh-CN" sz="1200" kern="0" noProof="1" dirty="0">
                <a:solidFill>
                  <a:srgbClr val="333333"/>
                </a:solidFill>
                <a:latin typeface="华文宋体" panose="02010600040101010101" pitchFamily="2" charset="-122"/>
                <a:ea typeface="华文宋体" panose="02010600040101010101" pitchFamily="2" charset="-122"/>
                <a:cs typeface="+mn-cs"/>
                <a:sym typeface="+mn-ea"/>
              </a:rPr>
              <a:t>保荐机构及申报会计师在资金流水核查中,应结合重要性原则和支持核查结论需要,重点核查报告期内发生的以下事项:</a:t>
            </a:r>
            <a:endParaRPr lang="en-US" altLang="zh-CN" sz="1200" kern="0" noProof="1" dirty="0">
              <a:solidFill>
                <a:srgbClr val="333333"/>
              </a:solidFill>
              <a:latin typeface="华文宋体" panose="02010600040101010101" pitchFamily="2" charset="-122"/>
              <a:ea typeface="华文宋体" panose="02010600040101010101" pitchFamily="2" charset="-122"/>
              <a:sym typeface="+mn-ea"/>
            </a:endParaRPr>
          </a:p>
          <a:p>
            <a:pPr marL="160020">
              <a:lnSpc>
                <a:spcPct val="150000"/>
              </a:lnSpc>
              <a:spcBef>
                <a:spcPts val="165"/>
              </a:spcBef>
              <a:buFont typeface="Wingdings" panose="05000000000000000000"/>
              <a:tabLst>
                <a:tab pos="333375" algn="l"/>
              </a:tabLst>
            </a:pPr>
            <a:r>
              <a:rPr lang="en-US" altLang="zh-CN" sz="1200" kern="0" noProof="1" dirty="0">
                <a:solidFill>
                  <a:srgbClr val="333333"/>
                </a:solidFill>
                <a:latin typeface="Calibri" panose="020F0502020204030204" pitchFamily="34" charset="0"/>
                <a:ea typeface="华文宋体" panose="02010600040101010101" pitchFamily="2" charset="-122"/>
                <a:cs typeface="+mn-cs"/>
                <a:sym typeface="+mn-ea"/>
              </a:rPr>
              <a:t>①</a:t>
            </a:r>
            <a:r>
              <a:rPr lang="en-US" altLang="zh-CN" sz="1200" kern="0" noProof="1" dirty="0">
                <a:solidFill>
                  <a:srgbClr val="333333"/>
                </a:solidFill>
                <a:latin typeface="华文宋体" panose="02010600040101010101" pitchFamily="2" charset="-122"/>
                <a:ea typeface="华文宋体" panose="02010600040101010101" pitchFamily="2" charset="-122"/>
                <a:cs typeface="+mn-cs"/>
                <a:sym typeface="+mn-ea"/>
              </a:rPr>
              <a:t>发行人资金管理相关内部控制制度是否存在较大缺陷;</a:t>
            </a:r>
            <a:endParaRPr lang="en-US" altLang="zh-CN" sz="1200" kern="0" noProof="1" dirty="0">
              <a:solidFill>
                <a:srgbClr val="333333"/>
              </a:solidFill>
              <a:latin typeface="华文宋体" panose="02010600040101010101" pitchFamily="2" charset="-122"/>
              <a:ea typeface="华文宋体" panose="02010600040101010101" pitchFamily="2" charset="-122"/>
              <a:sym typeface="+mn-ea"/>
            </a:endParaRPr>
          </a:p>
          <a:p>
            <a:pPr marL="160020">
              <a:lnSpc>
                <a:spcPct val="150000"/>
              </a:lnSpc>
              <a:spcBef>
                <a:spcPts val="165"/>
              </a:spcBef>
              <a:buFont typeface="Wingdings" panose="05000000000000000000"/>
              <a:tabLst>
                <a:tab pos="333375" algn="l"/>
              </a:tabLst>
            </a:pPr>
            <a:r>
              <a:rPr lang="en-US" altLang="zh-CN" sz="1200" kern="0" noProof="1" dirty="0">
                <a:solidFill>
                  <a:srgbClr val="333333"/>
                </a:solidFill>
                <a:latin typeface="Calibri" panose="020F0502020204030204" pitchFamily="34" charset="0"/>
                <a:ea typeface="华文宋体" panose="02010600040101010101" pitchFamily="2" charset="-122"/>
                <a:cs typeface="+mn-cs"/>
                <a:sym typeface="+mn-ea"/>
              </a:rPr>
              <a:t>②</a:t>
            </a:r>
            <a:r>
              <a:rPr lang="en-US" altLang="zh-CN" sz="1200" kern="0" noProof="1" dirty="0">
                <a:solidFill>
                  <a:srgbClr val="333333"/>
                </a:solidFill>
                <a:latin typeface="华文宋体" panose="02010600040101010101" pitchFamily="2" charset="-122"/>
                <a:ea typeface="华文宋体" panose="02010600040101010101" pitchFamily="2" charset="-122"/>
                <a:cs typeface="+mn-cs"/>
                <a:sym typeface="+mn-ea"/>
              </a:rPr>
              <a:t>是否存在银行账户不受发行人控制或未在发行人财务核算中全面反映的情况,是否存在发行人银行开户数量等与业务需要不符的情况;</a:t>
            </a:r>
            <a:endParaRPr lang="en-US" altLang="zh-CN" sz="1200" kern="0" noProof="1" dirty="0">
              <a:solidFill>
                <a:srgbClr val="333333"/>
              </a:solidFill>
              <a:latin typeface="华文宋体" panose="02010600040101010101" pitchFamily="2" charset="-122"/>
              <a:ea typeface="华文宋体" panose="02010600040101010101" pitchFamily="2" charset="-122"/>
              <a:sym typeface="+mn-ea"/>
            </a:endParaRPr>
          </a:p>
          <a:p>
            <a:pPr marL="160020">
              <a:lnSpc>
                <a:spcPct val="150000"/>
              </a:lnSpc>
              <a:spcBef>
                <a:spcPts val="165"/>
              </a:spcBef>
              <a:buFont typeface="Wingdings" panose="05000000000000000000"/>
              <a:tabLst>
                <a:tab pos="333375" algn="l"/>
              </a:tabLst>
            </a:pPr>
            <a:r>
              <a:rPr lang="en-US" altLang="zh-CN" sz="1200" kern="0" noProof="1" dirty="0">
                <a:solidFill>
                  <a:srgbClr val="333333"/>
                </a:solidFill>
                <a:latin typeface="Calibri" panose="020F0502020204030204" pitchFamily="34" charset="0"/>
                <a:ea typeface="华文宋体" panose="02010600040101010101" pitchFamily="2" charset="-122"/>
                <a:cs typeface="+mn-cs"/>
                <a:sym typeface="+mn-ea"/>
              </a:rPr>
              <a:t>③</a:t>
            </a:r>
            <a:r>
              <a:rPr lang="en-US" altLang="zh-CN" sz="1200" kern="0" noProof="1" dirty="0">
                <a:solidFill>
                  <a:srgbClr val="333333"/>
                </a:solidFill>
                <a:latin typeface="华文宋体" panose="02010600040101010101" pitchFamily="2" charset="-122"/>
                <a:ea typeface="华文宋体" panose="02010600040101010101" pitchFamily="2" charset="-122"/>
                <a:cs typeface="+mn-cs"/>
                <a:sym typeface="+mn-ea"/>
              </a:rPr>
              <a:t>发行人大额资金往来是否存在重大异常,是否与公司经营活动、资产购置、对外投资等不相匹配;</a:t>
            </a:r>
            <a:endParaRPr lang="en-US" altLang="zh-CN" sz="1200" kern="0" noProof="1" dirty="0">
              <a:solidFill>
                <a:srgbClr val="333333"/>
              </a:solidFill>
              <a:latin typeface="华文宋体" panose="02010600040101010101" pitchFamily="2" charset="-122"/>
              <a:ea typeface="华文宋体" panose="02010600040101010101" pitchFamily="2" charset="-122"/>
              <a:sym typeface="+mn-ea"/>
            </a:endParaRPr>
          </a:p>
          <a:p>
            <a:pPr marL="160020">
              <a:lnSpc>
                <a:spcPct val="150000"/>
              </a:lnSpc>
              <a:spcBef>
                <a:spcPts val="165"/>
              </a:spcBef>
              <a:buFont typeface="Wingdings" panose="05000000000000000000"/>
              <a:tabLst>
                <a:tab pos="333375" algn="l"/>
              </a:tabLst>
            </a:pPr>
            <a:r>
              <a:rPr lang="en-US" altLang="zh-CN" sz="1200" kern="0" noProof="1" dirty="0">
                <a:solidFill>
                  <a:srgbClr val="333333"/>
                </a:solidFill>
                <a:latin typeface="Calibri" panose="020F0502020204030204" pitchFamily="34" charset="0"/>
                <a:ea typeface="华文宋体" panose="02010600040101010101" pitchFamily="2" charset="-122"/>
                <a:cs typeface="+mn-cs"/>
                <a:sym typeface="+mn-ea"/>
              </a:rPr>
              <a:t>④</a:t>
            </a:r>
            <a:r>
              <a:rPr lang="en-US" altLang="zh-CN" sz="1200" kern="0" noProof="1" dirty="0">
                <a:solidFill>
                  <a:srgbClr val="333333"/>
                </a:solidFill>
                <a:latin typeface="华文宋体" panose="02010600040101010101" pitchFamily="2" charset="-122"/>
                <a:ea typeface="华文宋体" panose="02010600040101010101" pitchFamily="2" charset="-122"/>
                <a:cs typeface="+mn-cs"/>
                <a:sym typeface="+mn-ea"/>
              </a:rPr>
              <a:t>发行人与控股股东、实际控制人、董事、监事、高管、关键岗位人员等是否存在异常大额资金往来;</a:t>
            </a:r>
            <a:endParaRPr lang="en-US" altLang="zh-CN" sz="1200" kern="0" noProof="1" dirty="0">
              <a:solidFill>
                <a:srgbClr val="333333"/>
              </a:solidFill>
              <a:latin typeface="华文宋体" panose="02010600040101010101" pitchFamily="2" charset="-122"/>
              <a:ea typeface="华文宋体" panose="02010600040101010101" pitchFamily="2" charset="-122"/>
              <a:sym typeface="+mn-ea"/>
            </a:endParaRPr>
          </a:p>
          <a:p>
            <a:pPr marL="160020">
              <a:lnSpc>
                <a:spcPct val="150000"/>
              </a:lnSpc>
              <a:spcBef>
                <a:spcPts val="165"/>
              </a:spcBef>
              <a:buFont typeface="Wingdings" panose="05000000000000000000"/>
              <a:tabLst>
                <a:tab pos="333375" algn="l"/>
              </a:tabLst>
            </a:pPr>
            <a:r>
              <a:rPr lang="en-US" altLang="zh-CN" sz="1200" kern="0" noProof="1" dirty="0">
                <a:solidFill>
                  <a:srgbClr val="333333"/>
                </a:solidFill>
                <a:latin typeface="Calibri" panose="020F0502020204030204" pitchFamily="34" charset="0"/>
                <a:ea typeface="华文宋体" panose="02010600040101010101" pitchFamily="2" charset="-122"/>
                <a:cs typeface="+mn-cs"/>
                <a:sym typeface="+mn-ea"/>
              </a:rPr>
              <a:t>⑤</a:t>
            </a:r>
            <a:r>
              <a:rPr lang="en-US" altLang="zh-CN" sz="1200" kern="0" noProof="1" dirty="0">
                <a:solidFill>
                  <a:srgbClr val="333333"/>
                </a:solidFill>
                <a:latin typeface="华文宋体" panose="02010600040101010101" pitchFamily="2" charset="-122"/>
                <a:ea typeface="华文宋体" panose="02010600040101010101" pitchFamily="2" charset="-122"/>
                <a:cs typeface="+mn-cs"/>
                <a:sym typeface="+mn-ea"/>
              </a:rPr>
              <a:t>发行人是否存在大额或频繁取现的情形,是否无合理解释;</a:t>
            </a:r>
            <a:endParaRPr lang="en-US" altLang="zh-CN" sz="1200" kern="0" noProof="1" dirty="0">
              <a:solidFill>
                <a:srgbClr val="333333"/>
              </a:solidFill>
              <a:latin typeface="华文宋体" panose="02010600040101010101" pitchFamily="2" charset="-122"/>
              <a:ea typeface="华文宋体" panose="02010600040101010101" pitchFamily="2" charset="-122"/>
              <a:cs typeface="+mn-cs"/>
              <a:sym typeface="+mn-ea"/>
            </a:endParaRPr>
          </a:p>
          <a:p>
            <a:pPr marL="160020">
              <a:lnSpc>
                <a:spcPct val="150000"/>
              </a:lnSpc>
              <a:spcBef>
                <a:spcPts val="165"/>
              </a:spcBef>
              <a:buFont typeface="Wingdings" panose="05000000000000000000"/>
              <a:tabLst>
                <a:tab pos="333375" algn="l"/>
              </a:tabLst>
            </a:pPr>
            <a:r>
              <a:rPr lang="en-US" altLang="zh-CN" sz="1200" kern="0" noProof="1" dirty="0">
                <a:solidFill>
                  <a:srgbClr val="333333"/>
                </a:solidFill>
                <a:latin typeface="Calibri" panose="020F0502020204030204" pitchFamily="34" charset="0"/>
                <a:ea typeface="华文宋体" panose="02010600040101010101" pitchFamily="2" charset="-122"/>
                <a:cs typeface="+mn-cs"/>
                <a:sym typeface="+mn-ea"/>
              </a:rPr>
              <a:t>⑥</a:t>
            </a:r>
            <a:r>
              <a:rPr lang="en-US" altLang="zh-CN" sz="1200" kern="0" noProof="1" dirty="0">
                <a:solidFill>
                  <a:srgbClr val="333333"/>
                </a:solidFill>
                <a:latin typeface="华文宋体" panose="02010600040101010101" pitchFamily="2" charset="-122"/>
                <a:ea typeface="华文宋体" panose="02010600040101010101" pitchFamily="2" charset="-122"/>
                <a:cs typeface="+mn-cs"/>
                <a:sym typeface="+mn-ea"/>
              </a:rPr>
              <a:t>发行人同一账户或不同账户之间,是否存在金额、日期相近的异常大额资金进出的情形,是否无合理解释;</a:t>
            </a:r>
            <a:endParaRPr lang="en-US" altLang="zh-CN" sz="1200" kern="0" noProof="1" dirty="0">
              <a:solidFill>
                <a:srgbClr val="333333"/>
              </a:solidFill>
              <a:latin typeface="华文宋体" panose="02010600040101010101" pitchFamily="2" charset="-122"/>
              <a:ea typeface="华文宋体" panose="02010600040101010101" pitchFamily="2" charset="-122"/>
              <a:sym typeface="+mn-ea"/>
            </a:endParaRPr>
          </a:p>
          <a:p>
            <a:pPr marL="332740" indent="-172720">
              <a:lnSpc>
                <a:spcPct val="150000"/>
              </a:lnSpc>
              <a:spcBef>
                <a:spcPts val="165"/>
              </a:spcBef>
              <a:buFont typeface="Wingdings" panose="05000000000000000000"/>
              <a:buChar char="◼"/>
              <a:tabLst>
                <a:tab pos="333375" algn="l"/>
              </a:tabLst>
            </a:pPr>
            <a:endParaRPr lang="en-US" altLang="zh-CN" sz="1200" kern="0" noProof="1" dirty="0">
              <a:solidFill>
                <a:srgbClr val="333333"/>
              </a:solidFill>
              <a:latin typeface="华文宋体" panose="02010600040101010101" pitchFamily="2" charset="-122"/>
              <a:ea typeface="华文宋体" panose="02010600040101010101" pitchFamily="2"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44034"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
        <p:nvSpPr>
          <p:cNvPr id="44035" name="文本框 1"/>
          <p:cNvSpPr txBox="1"/>
          <p:nvPr/>
        </p:nvSpPr>
        <p:spPr>
          <a:xfrm>
            <a:off x="684213" y="1131888"/>
            <a:ext cx="3678237" cy="347662"/>
          </a:xfrm>
          <a:prstGeom prst="rect">
            <a:avLst/>
          </a:prstGeom>
          <a:noFill/>
          <a:ln w="9525">
            <a:noFill/>
          </a:ln>
        </p:spPr>
        <p:txBody>
          <a:bodyPr wrap="square" anchor="t" anchorCtr="0"/>
          <a:p>
            <a:r>
              <a:rPr lang="zh-CN" altLang="en-US" b="1">
                <a:latin typeface="Arial" panose="020B0604020202020204" pitchFamily="34" charset="0"/>
                <a:ea typeface="宋体" panose="02010600030101010101" pitchFamily="2" charset="-122"/>
                <a:sym typeface="华文细黑" panose="02010600040101010101" pitchFamily="2" charset="-122"/>
              </a:rPr>
              <a:t>十三、资金流水的规范要求</a:t>
            </a:r>
            <a:endParaRPr lang="zh-CN" altLang="en-US" b="1">
              <a:latin typeface="Arial" panose="020B0604020202020204" pitchFamily="34" charset="0"/>
              <a:ea typeface="宋体" panose="02010600030101010101" pitchFamily="2" charset="-122"/>
              <a:sym typeface="华文细黑" panose="02010600040101010101" pitchFamily="2" charset="-122"/>
            </a:endParaRPr>
          </a:p>
        </p:txBody>
      </p:sp>
      <p:sp>
        <p:nvSpPr>
          <p:cNvPr id="44036" name="文本框 3"/>
          <p:cNvSpPr txBox="1"/>
          <p:nvPr/>
        </p:nvSpPr>
        <p:spPr>
          <a:xfrm>
            <a:off x="622300" y="1560513"/>
            <a:ext cx="6403975" cy="455612"/>
          </a:xfrm>
          <a:prstGeom prst="rect">
            <a:avLst/>
          </a:prstGeom>
          <a:noFill/>
          <a:ln w="9525">
            <a:noFill/>
          </a:ln>
        </p:spPr>
        <p:txBody>
          <a:bodyPr wrap="square" anchor="t" anchorCtr="0"/>
          <a:p>
            <a:r>
              <a:rPr lang="en-US" altLang="zh-CN" sz="2400" b="1" dirty="0">
                <a:latin typeface="方正姚体" panose="02010601030101010101" pitchFamily="2" charset="-122"/>
                <a:ea typeface="方正姚体" panose="02010601030101010101" pitchFamily="2" charset="-122"/>
                <a:sym typeface="华文细黑" panose="02010600040101010101" pitchFamily="2" charset="-122"/>
              </a:rPr>
              <a:t>※</a:t>
            </a:r>
            <a:r>
              <a:rPr lang="zh-CN" altLang="en-US" sz="2400" b="1" dirty="0">
                <a:latin typeface="方正姚体" panose="02010601030101010101" pitchFamily="2" charset="-122"/>
                <a:ea typeface="方正姚体" panose="02010601030101010101" pitchFamily="2" charset="-122"/>
                <a:sym typeface="华文细黑" panose="02010600040101010101" pitchFamily="2" charset="-122"/>
              </a:rPr>
              <a:t>核查要求</a:t>
            </a:r>
            <a:endParaRPr lang="zh-CN" altLang="en-US" sz="2400" b="1" dirty="0">
              <a:latin typeface="方正姚体" panose="02010601030101010101" pitchFamily="2" charset="-122"/>
              <a:ea typeface="方正姚体" panose="02010601030101010101" pitchFamily="2" charset="-122"/>
              <a:sym typeface="华文细黑" panose="02010600040101010101" pitchFamily="2" charset="-122"/>
            </a:endParaRPr>
          </a:p>
        </p:txBody>
      </p:sp>
      <p:sp>
        <p:nvSpPr>
          <p:cNvPr id="44037" name="文本框 4"/>
          <p:cNvSpPr txBox="1"/>
          <p:nvPr/>
        </p:nvSpPr>
        <p:spPr>
          <a:xfrm>
            <a:off x="550863" y="1863725"/>
            <a:ext cx="8405812" cy="2619375"/>
          </a:xfrm>
          <a:prstGeom prst="rect">
            <a:avLst/>
          </a:prstGeom>
          <a:noFill/>
          <a:ln w="9525">
            <a:noFill/>
          </a:ln>
        </p:spPr>
        <p:txBody>
          <a:bodyPr wrap="square" anchor="t" anchorCtr="0"/>
          <a:p>
            <a:pPr marL="160655" defTabSz="914400">
              <a:lnSpc>
                <a:spcPct val="150000"/>
              </a:lnSpc>
              <a:spcBef>
                <a:spcPts val="165"/>
              </a:spcBef>
              <a:buFont typeface="Wingdings" panose="05000000000000000000"/>
              <a:tabLst>
                <a:tab pos="333375" algn="l"/>
              </a:tabLst>
            </a:pPr>
            <a:r>
              <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rPr>
              <a:t>保荐机构及申报会计师在资金流水核查中,应结合重要性原则和支持核查结论需要,重点核查报告期内发生的以下事项:</a:t>
            </a:r>
            <a:endPar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endParaRPr>
          </a:p>
          <a:p>
            <a:pPr marL="160655" defTabSz="914400">
              <a:lnSpc>
                <a:spcPct val="150000"/>
              </a:lnSpc>
              <a:spcBef>
                <a:spcPts val="165"/>
              </a:spcBef>
              <a:buFont typeface="Wingdings" panose="05000000000000000000"/>
              <a:tabLst>
                <a:tab pos="333375" algn="l"/>
              </a:tabLst>
            </a:pPr>
            <a:r>
              <a:rPr lang="en-US" altLang="zh-CN" sz="1200" dirty="0">
                <a:solidFill>
                  <a:srgbClr val="333333"/>
                </a:solidFill>
                <a:latin typeface="Calibri" panose="020F0502020204030204" pitchFamily="34" charset="0"/>
                <a:ea typeface="华文宋体" panose="02010600040101010101" pitchFamily="2" charset="-122"/>
                <a:sym typeface="华文细黑" panose="02010600040101010101" pitchFamily="2" charset="-122"/>
              </a:rPr>
              <a:t>⑦</a:t>
            </a:r>
            <a:r>
              <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rPr>
              <a:t>发行人是否存在大额购买无实物形态资产或服务(如商标、专利技术、咨询服务等)的情形,如存在,相关交易的商业合理性是否存在疑问;</a:t>
            </a:r>
            <a:endPar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endParaRPr>
          </a:p>
          <a:p>
            <a:pPr marL="160655" defTabSz="914400">
              <a:lnSpc>
                <a:spcPct val="150000"/>
              </a:lnSpc>
              <a:spcBef>
                <a:spcPts val="165"/>
              </a:spcBef>
              <a:buFont typeface="Wingdings" panose="05000000000000000000"/>
              <a:tabLst>
                <a:tab pos="333375" algn="l"/>
              </a:tabLst>
            </a:pPr>
            <a:r>
              <a:rPr lang="en-US" altLang="zh-CN" sz="1200" dirty="0">
                <a:solidFill>
                  <a:srgbClr val="333333"/>
                </a:solidFill>
                <a:latin typeface="Calibri" panose="020F0502020204030204" pitchFamily="34" charset="0"/>
                <a:ea typeface="华文宋体" panose="02010600040101010101" pitchFamily="2" charset="-122"/>
                <a:sym typeface="华文细黑" panose="02010600040101010101" pitchFamily="2" charset="-122"/>
              </a:rPr>
              <a:t>⑧</a:t>
            </a:r>
            <a:r>
              <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rPr>
              <a:t>发行人实际控制人个人账户大额资金往来较多且无合理解释,或者频繁出现大额存现、取现情形;</a:t>
            </a:r>
            <a:endPar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endParaRPr>
          </a:p>
          <a:p>
            <a:pPr marL="160655" defTabSz="914400">
              <a:lnSpc>
                <a:spcPct val="150000"/>
              </a:lnSpc>
              <a:spcBef>
                <a:spcPts val="165"/>
              </a:spcBef>
              <a:buFont typeface="Wingdings" panose="05000000000000000000"/>
              <a:tabLst>
                <a:tab pos="333375" algn="l"/>
              </a:tabLst>
            </a:pPr>
            <a:r>
              <a:rPr lang="en-US" altLang="zh-CN" sz="1200" dirty="0">
                <a:solidFill>
                  <a:srgbClr val="333333"/>
                </a:solidFill>
                <a:latin typeface="Calibri" panose="020F0502020204030204" pitchFamily="34" charset="0"/>
                <a:ea typeface="华文宋体" panose="02010600040101010101" pitchFamily="2" charset="-122"/>
                <a:sym typeface="华文细黑" panose="02010600040101010101" pitchFamily="2" charset="-122"/>
              </a:rPr>
              <a:t>⑨</a:t>
            </a:r>
            <a:r>
              <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rPr>
              <a:t>控股股东、实际控制人、董事、监事、高管、关键岗位人员是否从发行人获得大额现金分红款、薪酬或资产转让款,转让发行人股权获得大额股权转让款,主要资金流向或用途存在重大异常;</a:t>
            </a:r>
            <a:endPar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endParaRPr>
          </a:p>
          <a:p>
            <a:pPr marL="160655" defTabSz="914400">
              <a:lnSpc>
                <a:spcPct val="150000"/>
              </a:lnSpc>
              <a:spcBef>
                <a:spcPts val="165"/>
              </a:spcBef>
              <a:buFont typeface="Wingdings" panose="05000000000000000000"/>
              <a:tabLst>
                <a:tab pos="333375" algn="l"/>
              </a:tabLst>
            </a:pPr>
            <a:r>
              <a:rPr lang="en-US" altLang="zh-CN" sz="1200" dirty="0">
                <a:solidFill>
                  <a:srgbClr val="333333"/>
                </a:solidFill>
                <a:latin typeface="Calibri" panose="020F0502020204030204" pitchFamily="34" charset="0"/>
                <a:ea typeface="华文宋体" panose="02010600040101010101" pitchFamily="2" charset="-122"/>
                <a:sym typeface="华文细黑" panose="02010600040101010101" pitchFamily="2" charset="-122"/>
              </a:rPr>
              <a:t>⑩</a:t>
            </a:r>
            <a:r>
              <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rPr>
              <a:t>控股股东、实际控制人、董事、监事、高管、关键岗位人员与发行人关联方、客户、供应商是否存在异常大额资金往来;</a:t>
            </a:r>
            <a:endPar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endParaRPr>
          </a:p>
          <a:p>
            <a:pPr marL="160655" defTabSz="914400">
              <a:lnSpc>
                <a:spcPct val="150000"/>
              </a:lnSpc>
              <a:spcBef>
                <a:spcPts val="165"/>
              </a:spcBef>
              <a:buFont typeface="Wingdings" panose="05000000000000000000"/>
              <a:tabLst>
                <a:tab pos="333375" algn="l"/>
              </a:tabLst>
            </a:pPr>
            <a:r>
              <a:rPr lang="en-US" altLang="zh-CN" sz="1200" dirty="0">
                <a:solidFill>
                  <a:srgbClr val="333333"/>
                </a:solidFill>
                <a:latin typeface="Calibri" panose="020F0502020204030204" pitchFamily="34" charset="0"/>
                <a:ea typeface="华文宋体" panose="02010600040101010101" pitchFamily="2" charset="-122"/>
                <a:sym typeface="华文细黑" panose="02010600040101010101" pitchFamily="2" charset="-122"/>
              </a:rPr>
              <a:t>⑪</a:t>
            </a:r>
            <a:r>
              <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rPr>
              <a:t>是否存在关联方代发行人收取客户款项或支付供应商款项的情形。</a:t>
            </a:r>
            <a:endParaRPr lang="en-US" altLang="zh-CN" sz="1200" dirty="0">
              <a:solidFill>
                <a:srgbClr val="333333"/>
              </a:solidFill>
              <a:latin typeface="华文宋体" panose="02010600040101010101" pitchFamily="2" charset="-122"/>
              <a:ea typeface="华文宋体" panose="02010600040101010101" pitchFamily="2" charset="-122"/>
              <a:sym typeface="华文细黑"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p:nvPr>
        </p:nvSpPr>
        <p:spPr>
          <a:xfrm>
            <a:off x="434975" y="465138"/>
            <a:ext cx="8251825" cy="349250"/>
          </a:xfrm>
        </p:spPr>
        <p:txBody>
          <a:bodyPr vert="horz" wrap="square" lIns="91440" tIns="45720" rIns="91440" bIns="45720" anchor="ctr" anchorCtr="0"/>
          <a:p>
            <a:pPr marL="342900" marR="0" indent="-342900" algn="l" defTabSz="914400" rtl="0" eaLnBrk="0" fontAlgn="base" latinLnBrk="0" hangingPunct="0">
              <a:lnSpc>
                <a:spcPct val="200000"/>
              </a:lnSpc>
              <a:spcBef>
                <a:spcPct val="0"/>
              </a:spcBef>
              <a:spcAft>
                <a:spcPct val="0"/>
              </a:spcAft>
              <a:buClrTx/>
              <a:buSzTx/>
              <a:buFontTx/>
              <a:buNone/>
            </a:pPr>
            <a:br>
              <a:rPr lang="zh-CN" altLang="en-US" sz="1000" b="1" u="sng" dirty="0">
                <a:latin typeface="方正姚体" panose="02010601030101010101" pitchFamily="2" charset="-122"/>
                <a:ea typeface="方正姚体" panose="02010601030101010101" pitchFamily="2" charset="-122"/>
              </a:rPr>
            </a:br>
            <a:r>
              <a:rPr kumimoji="0" lang="zh-CN" altLang="en-US" sz="1800" b="1" i="0" u="sng"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j-cs"/>
              </a:rPr>
              <a:t>企业上市过程中常见的财务问题解读</a:t>
            </a:r>
            <a:r>
              <a:rPr kumimoji="0" lang="en-US" altLang="zh-CN" sz="1800" b="1" i="0" u="sng"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j-cs"/>
              </a:rPr>
              <a:t>    </a:t>
            </a:r>
            <a:br>
              <a:rPr kumimoji="0" lang="en-US" altLang="zh-CN" sz="1800" b="1" i="0" u="sng"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j-cs"/>
              </a:rPr>
            </a:br>
            <a:r>
              <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一、</a:t>
            </a:r>
            <a:r>
              <a:rPr kumimoji="0" lang="zh-CN" altLang="en-US" sz="1800" b="1" i="0" u="none" strike="noStrike" kern="0" cap="none" spc="0" normalizeH="0" baseline="0" noProof="1" dirty="0">
                <a:solidFill>
                  <a:schemeClr val="tx1"/>
                </a:solidFill>
                <a:latin typeface="黑体" panose="02010609060101010101" pitchFamily="49" charset="-122"/>
                <a:ea typeface="黑体" panose="02010609060101010101" pitchFamily="49" charset="-122"/>
                <a:cs typeface="+mj-cs"/>
                <a:sym typeface="+mn-ea"/>
              </a:rPr>
              <a:t>企业改制上市的主要工作和基本流程</a:t>
            </a:r>
            <a:endParaRPr kumimoji="0" lang="zh-CN" altLang="en-US"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p:txBody>
      </p:sp>
      <p:sp>
        <p:nvSpPr>
          <p:cNvPr id="17410"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pic>
        <p:nvPicPr>
          <p:cNvPr id="17411" name="图片 99"/>
          <p:cNvPicPr/>
          <p:nvPr/>
        </p:nvPicPr>
        <p:blipFill>
          <a:blip r:embed="rId1"/>
          <a:stretch>
            <a:fillRect/>
          </a:stretch>
        </p:blipFill>
        <p:spPr>
          <a:xfrm>
            <a:off x="858838" y="1320800"/>
            <a:ext cx="7056437" cy="33607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45058"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
        <p:nvSpPr>
          <p:cNvPr id="45059" name="文本框 1"/>
          <p:cNvSpPr txBox="1"/>
          <p:nvPr/>
        </p:nvSpPr>
        <p:spPr>
          <a:xfrm>
            <a:off x="684213" y="1131888"/>
            <a:ext cx="3678237" cy="347662"/>
          </a:xfrm>
          <a:prstGeom prst="rect">
            <a:avLst/>
          </a:prstGeom>
          <a:noFill/>
          <a:ln w="9525">
            <a:noFill/>
          </a:ln>
        </p:spPr>
        <p:txBody>
          <a:bodyPr wrap="square" anchor="t" anchorCtr="0"/>
          <a:p>
            <a:r>
              <a:rPr lang="zh-CN" altLang="en-US" b="1">
                <a:latin typeface="Arial" panose="020B0604020202020204" pitchFamily="34" charset="0"/>
                <a:ea typeface="宋体" panose="02010600030101010101" pitchFamily="2" charset="-122"/>
                <a:sym typeface="华文细黑" panose="02010600040101010101" pitchFamily="2" charset="-122"/>
              </a:rPr>
              <a:t>结束语</a:t>
            </a:r>
            <a:endParaRPr lang="zh-CN" altLang="en-US" b="1">
              <a:latin typeface="Arial" panose="020B0604020202020204" pitchFamily="34" charset="0"/>
              <a:ea typeface="宋体" panose="02010600030101010101" pitchFamily="2" charset="-122"/>
              <a:sym typeface="华文细黑" panose="02010600040101010101" pitchFamily="2" charset="-122"/>
            </a:endParaRPr>
          </a:p>
        </p:txBody>
      </p:sp>
      <p:sp>
        <p:nvSpPr>
          <p:cNvPr id="45060" name="文本框 3"/>
          <p:cNvSpPr txBox="1"/>
          <p:nvPr/>
        </p:nvSpPr>
        <p:spPr>
          <a:xfrm>
            <a:off x="622300" y="1476375"/>
            <a:ext cx="8064500" cy="3094038"/>
          </a:xfrm>
          <a:prstGeom prst="rect">
            <a:avLst/>
          </a:prstGeom>
          <a:noFill/>
          <a:ln w="9525">
            <a:noFill/>
          </a:ln>
        </p:spPr>
        <p:txBody>
          <a:bodyPr wrap="square" anchor="t" anchorCtr="0"/>
          <a:p>
            <a:r>
              <a:rPr lang="en-US" altLang="zh-CN" b="1" dirty="0">
                <a:latin typeface="方正姚体" panose="02010601030101010101" pitchFamily="2" charset="-122"/>
                <a:ea typeface="方正姚体" panose="02010601030101010101" pitchFamily="2" charset="-122"/>
                <a:sym typeface="华文细黑" panose="02010600040101010101" pitchFamily="2" charset="-122"/>
              </a:rPr>
              <a:t>※企业上市需要“天时地利人和”，受到各方面因素的综合影响。剔除非常因素，归纳起来上市成功要素=行业定位符合要求+规模+规范</a:t>
            </a:r>
            <a:endParaRPr lang="en-US" altLang="zh-CN" b="1" dirty="0">
              <a:latin typeface="方正姚体" panose="02010601030101010101" pitchFamily="2" charset="-122"/>
              <a:ea typeface="方正姚体" panose="02010601030101010101" pitchFamily="2" charset="-122"/>
              <a:sym typeface="华文细黑" panose="02010600040101010101" pitchFamily="2" charset="-122"/>
            </a:endParaRPr>
          </a:p>
          <a:p>
            <a:pPr>
              <a:buClrTx/>
              <a:buFontTx/>
            </a:pP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※企业及管理层、治理层，尤其是实际控制人应对IPO审核规则、监管规则等具有敬畏之心。</a:t>
            </a:r>
            <a:endParaRPr lang="en-US" altLang="zh-CN" b="1" dirty="0">
              <a:latin typeface="方正姚体" panose="02010601030101010101" pitchFamily="2" charset="-122"/>
              <a:ea typeface="方正姚体" panose="02010601030101010101" pitchFamily="2" charset="-122"/>
            </a:endParaRPr>
          </a:p>
          <a:p>
            <a:pPr>
              <a:buClrTx/>
              <a:buFontTx/>
            </a:pP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 IPO是一个系统工程，涉及企业各个职能部门，且需要政府部门的支持，因此需要形成高效的上市工作机制，统筹把握，提前规划，循序渐进。</a:t>
            </a:r>
            <a:endParaRPr lang="en-US" altLang="zh-CN" b="1" dirty="0">
              <a:latin typeface="方正姚体" panose="02010601030101010101" pitchFamily="2" charset="-122"/>
              <a:ea typeface="方正姚体" panose="02010601030101010101" pitchFamily="2" charset="-122"/>
            </a:endParaRPr>
          </a:p>
          <a:p>
            <a:pPr>
              <a:buClrTx/>
              <a:buFontTx/>
            </a:pP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※IPO过程中产生的问题没有</a:t>
            </a:r>
            <a:r>
              <a:rPr lang="zh-CN" altLang="en-US" b="1" dirty="0">
                <a:latin typeface="方正姚体" panose="02010601030101010101" pitchFamily="2" charset="-122"/>
                <a:ea typeface="方正姚体" panose="02010601030101010101" pitchFamily="2" charset="-122"/>
                <a:sym typeface="华文细黑" panose="02010600040101010101" pitchFamily="2" charset="-122"/>
              </a:rPr>
              <a:t>统一</a:t>
            </a: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标准答案，需要结合本企业实际情况及监管规则形成解决方案。</a:t>
            </a:r>
            <a:endParaRPr lang="en-US" altLang="zh-CN" b="1" dirty="0">
              <a:latin typeface="方正姚体" panose="02010601030101010101" pitchFamily="2" charset="-122"/>
              <a:ea typeface="方正姚体" panose="02010601030101010101" pitchFamily="2" charset="-122"/>
            </a:endParaRPr>
          </a:p>
          <a:p>
            <a:pPr>
              <a:buClrTx/>
              <a:buFontTx/>
            </a:pP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※尽早确定专业中介机构团队，专业的人做专业的事情，</a:t>
            </a:r>
            <a:r>
              <a:rPr lang="zh-CN" altLang="en-US" b="1" dirty="0">
                <a:latin typeface="方正姚体" panose="02010601030101010101" pitchFamily="2" charset="-122"/>
                <a:ea typeface="方正姚体" panose="02010601030101010101" pitchFamily="2" charset="-122"/>
                <a:sym typeface="华文细黑" panose="02010600040101010101" pitchFamily="2" charset="-122"/>
              </a:rPr>
              <a:t>避免</a:t>
            </a: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走弯路、错路。</a:t>
            </a:r>
            <a:endParaRPr lang="en-US" altLang="zh-CN" b="1" dirty="0">
              <a:latin typeface="方正姚体" panose="02010601030101010101" pitchFamily="2" charset="-122"/>
              <a:ea typeface="方正姚体" panose="02010601030101010101" pitchFamily="2" charset="-122"/>
            </a:endParaRPr>
          </a:p>
          <a:p>
            <a:pPr>
              <a:buClrTx/>
              <a:buFontTx/>
            </a:pP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※IPO</a:t>
            </a:r>
            <a:r>
              <a:rPr lang="zh-CN" altLang="en-US" b="1" dirty="0">
                <a:latin typeface="方正姚体" panose="02010601030101010101" pitchFamily="2" charset="-122"/>
                <a:ea typeface="方正姚体" panose="02010601030101010101" pitchFamily="2" charset="-122"/>
                <a:sym typeface="华文细黑" panose="02010600040101010101" pitchFamily="2" charset="-122"/>
              </a:rPr>
              <a:t>过程中将会产生大量财务筹划、会计处理以及数据统计等工作，应该</a:t>
            </a: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重视财务团队的作用，注意提前做好财务人才的储备</a:t>
            </a:r>
            <a:r>
              <a:rPr lang="zh-CN" altLang="en-US" b="1" dirty="0">
                <a:latin typeface="方正姚体" panose="02010601030101010101" pitchFamily="2" charset="-122"/>
                <a:ea typeface="方正姚体" panose="02010601030101010101" pitchFamily="2" charset="-122"/>
                <a:sym typeface="华文细黑" panose="02010600040101010101" pitchFamily="2" charset="-122"/>
              </a:rPr>
              <a:t>和能力培养</a:t>
            </a: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a:t>
            </a:r>
            <a:endParaRPr lang="en-US" altLang="zh-CN" b="1" dirty="0">
              <a:latin typeface="方正姚体" panose="02010601030101010101" pitchFamily="2" charset="-122"/>
              <a:ea typeface="方正姚体" panose="02010601030101010101" pitchFamily="2" charset="-122"/>
            </a:endParaRPr>
          </a:p>
          <a:p>
            <a:pPr>
              <a:buClrTx/>
              <a:buFontTx/>
            </a:pPr>
            <a:endParaRPr lang="zh-CN" altLang="en-US" b="1" dirty="0">
              <a:latin typeface="方正姚体" panose="02010601030101010101" pitchFamily="2" charset="-122"/>
              <a:ea typeface="方正姚体" panose="02010601030101010101" pitchFamily="2" charset="-122"/>
              <a:sym typeface="华文细黑" panose="0201060004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a:spLocks noGrp="1"/>
          </p:cNvSpPr>
          <p:nvPr>
            <p:ph type="title"/>
          </p:nvPr>
        </p:nvSpPr>
        <p:spPr>
          <a:xfrm>
            <a:off x="708025" y="1116013"/>
            <a:ext cx="6457950" cy="3163887"/>
          </a:xfrm>
          <a:ln/>
        </p:spPr>
        <p:txBody>
          <a:bodyPr vert="horz" wrap="square" lIns="91440" tIns="45720" rIns="91440" bIns="45720" anchor="ctr" anchorCtr="0"/>
          <a:p>
            <a:pPr marL="342900" indent="-342900" algn="ctr">
              <a:lnSpc>
                <a:spcPct val="200000"/>
              </a:lnSpc>
            </a:pPr>
            <a:r>
              <a:rPr lang="zh-CN" altLang="en-US" sz="5400" b="1" u="sng" dirty="0">
                <a:latin typeface="方正姚体" panose="02010601030101010101" pitchFamily="2" charset="-122"/>
                <a:ea typeface="方正姚体" panose="02010601030101010101" pitchFamily="2" charset="-122"/>
              </a:rPr>
              <a:t>谢谢！</a:t>
            </a:r>
            <a:endParaRPr lang="zh-CN" altLang="en-US" sz="5400" b="1" u="sng" dirty="0">
              <a:latin typeface="方正姚体" panose="02010601030101010101" pitchFamily="2" charset="-122"/>
              <a:ea typeface="方正姚体" panose="02010601030101010101" pitchFamily="2" charset="-122"/>
            </a:endParaRPr>
          </a:p>
        </p:txBody>
      </p:sp>
      <p:sp>
        <p:nvSpPr>
          <p:cNvPr id="9220" name="Rectangle 3"/>
          <p:cNvSpPr>
            <a:spLocks noGrp="1" noChangeArrowheads="1"/>
          </p:cNvSpPr>
          <p:nvPr>
            <p:ph idx="1"/>
          </p:nvPr>
        </p:nvSpPr>
        <p:spPr>
          <a:xfrm>
            <a:off x="236538" y="982663"/>
            <a:ext cx="7043738" cy="381793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宋体" panose="02010600030101010101" pitchFamily="2" charset="-122"/>
              </a:rPr>
              <a:t>       </a:t>
            </a:r>
            <a:endPar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宋体" panose="02010600030101010101" pitchFamily="2" charset="-122"/>
            </a:endParaRPr>
          </a:p>
        </p:txBody>
      </p:sp>
      <p:sp>
        <p:nvSpPr>
          <p:cNvPr id="46083"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pic>
        <p:nvPicPr>
          <p:cNvPr id="46084" name="图片 100"/>
          <p:cNvPicPr/>
          <p:nvPr>
            <p:custDataLst>
              <p:tags r:id="rId1"/>
            </p:custDataLst>
          </p:nvPr>
        </p:nvPicPr>
        <p:blipFill>
          <a:blip r:embed="rId2"/>
          <a:stretch>
            <a:fillRect/>
          </a:stretch>
        </p:blipFill>
        <p:spPr>
          <a:xfrm>
            <a:off x="7302500" y="473075"/>
            <a:ext cx="1825625" cy="4278313"/>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p:nvPr>
        </p:nvSpPr>
        <p:spPr>
          <a:xfrm>
            <a:off x="434975" y="465138"/>
            <a:ext cx="8262938" cy="465138"/>
          </a:xfrm>
        </p:spPr>
        <p:txBody>
          <a:bodyPr vert="horz" wrap="square" lIns="91440" tIns="45720" rIns="91440" bIns="45720" anchor="ctr" anchorCtr="0"/>
          <a:p>
            <a:pPr marL="342900" marR="0" indent="-342900" algn="l" defTabSz="914400" rtl="0" eaLnBrk="0" fontAlgn="base" latinLnBrk="0" hangingPunct="0">
              <a:lnSpc>
                <a:spcPct val="200000"/>
              </a:lnSpc>
              <a:spcBef>
                <a:spcPct val="0"/>
              </a:spcBef>
              <a:spcAft>
                <a:spcPct val="0"/>
              </a:spcAft>
              <a:buClrTx/>
              <a:buSzTx/>
              <a:buFontTx/>
              <a:buNone/>
            </a:pPr>
            <a:br>
              <a:rPr lang="zh-CN" altLang="en-US" sz="1000" b="1" u="sng" dirty="0">
                <a:latin typeface="方正姚体" panose="02010601030101010101" pitchFamily="2" charset="-122"/>
                <a:ea typeface="方正姚体" panose="02010601030101010101" pitchFamily="2" charset="-122"/>
              </a:rPr>
            </a:br>
            <a:r>
              <a:rPr kumimoji="0" lang="zh-CN" altLang="en-US" sz="1800" b="1" i="0" u="sng"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j-cs"/>
              </a:rPr>
              <a:t>企业上市过程中常见的财务问题解读</a:t>
            </a:r>
            <a:r>
              <a:rPr kumimoji="0" lang="en-US" altLang="zh-CN" sz="1800" b="1" i="0" u="sng"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j-cs"/>
              </a:rPr>
              <a:t>     </a:t>
            </a:r>
            <a:br>
              <a:rPr kumimoji="0" lang="en-US" altLang="zh-CN" sz="18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br>
            <a:endParaRPr kumimoji="0" lang="en-US" altLang="zh-CN" sz="1800" b="1" i="0" u="sng"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j-cs"/>
            </a:endParaRPr>
          </a:p>
        </p:txBody>
      </p:sp>
      <p:sp>
        <p:nvSpPr>
          <p:cNvPr id="18434"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graphicFrame>
        <p:nvGraphicFramePr>
          <p:cNvPr id="2" name="object 2"/>
          <p:cNvGraphicFramePr>
            <a:graphicFrameLocks noGrp="1"/>
          </p:cNvGraphicFramePr>
          <p:nvPr>
            <p:ph idx="1"/>
          </p:nvPr>
        </p:nvGraphicFramePr>
        <p:xfrm>
          <a:off x="384175" y="1257300"/>
          <a:ext cx="8345488" cy="3378200"/>
        </p:xfrm>
        <a:graphic>
          <a:graphicData uri="http://schemas.openxmlformats.org/drawingml/2006/table">
            <a:tbl>
              <a:tblPr firstRow="1" bandRow="1">
                <a:tableStyleId>{2D5ABB26-0587-4C30-8999-92F81FD0307C}</a:tableStyleId>
              </a:tblPr>
              <a:tblGrid>
                <a:gridCol w="1849755"/>
                <a:gridCol w="3081655"/>
                <a:gridCol w="1374775"/>
                <a:gridCol w="2039620"/>
              </a:tblGrid>
              <a:tr h="190500">
                <a:tc>
                  <a:txBody>
                    <a:bodyPr/>
                    <a:p>
                      <a:pPr marL="635" algn="ctr">
                        <a:lnSpc>
                          <a:spcPct val="100000"/>
                        </a:lnSpc>
                        <a:spcBef>
                          <a:spcPts val="420"/>
                        </a:spcBef>
                      </a:pPr>
                      <a:r>
                        <a:rPr sz="900" b="1" dirty="0">
                          <a:solidFill>
                            <a:srgbClr val="FFFFFF"/>
                          </a:solidFill>
                          <a:latin typeface="Microsoft JhengHei" panose="020B0604030504040204" charset="-120"/>
                          <a:cs typeface="Microsoft JhengHei" panose="020B0604030504040204" charset="-120"/>
                        </a:rPr>
                        <a:t>主板</a:t>
                      </a:r>
                      <a:endParaRPr sz="900">
                        <a:latin typeface="Microsoft JhengHei" panose="020B0604030504040204" charset="-120"/>
                        <a:cs typeface="Microsoft JhengHei" panose="020B0604030504040204" charset="-120"/>
                      </a:endParaRPr>
                    </a:p>
                  </a:txBody>
                  <a:tcPr marL="0" marR="0" marT="53340" marB="0">
                    <a:lnR w="12700">
                      <a:solidFill>
                        <a:srgbClr val="D9D9D9"/>
                      </a:solidFill>
                      <a:prstDash val="solid"/>
                    </a:lnR>
                    <a:lnT w="12700">
                      <a:solidFill>
                        <a:srgbClr val="D9D9D9"/>
                      </a:solidFill>
                      <a:prstDash val="solid"/>
                    </a:lnT>
                    <a:lnB w="12700">
                      <a:solidFill>
                        <a:srgbClr val="D9D9D9"/>
                      </a:solidFill>
                      <a:prstDash val="solid"/>
                    </a:lnB>
                    <a:solidFill>
                      <a:srgbClr val="D2090F"/>
                    </a:solidFill>
                  </a:tcPr>
                </a:tc>
                <a:tc>
                  <a:txBody>
                    <a:bodyPr/>
                    <a:p>
                      <a:pPr algn="ctr">
                        <a:lnSpc>
                          <a:spcPct val="100000"/>
                        </a:lnSpc>
                        <a:spcBef>
                          <a:spcPts val="420"/>
                        </a:spcBef>
                      </a:pPr>
                      <a:r>
                        <a:rPr sz="900" b="1" dirty="0">
                          <a:solidFill>
                            <a:srgbClr val="FFFFFF"/>
                          </a:solidFill>
                          <a:latin typeface="Microsoft JhengHei" panose="020B0604030504040204" charset="-120"/>
                          <a:cs typeface="Microsoft JhengHei" panose="020B0604030504040204" charset="-120"/>
                        </a:rPr>
                        <a:t>科创板</a:t>
                      </a:r>
                      <a:endParaRPr sz="900">
                        <a:latin typeface="Microsoft JhengHei" panose="020B0604030504040204" charset="-120"/>
                        <a:cs typeface="Microsoft JhengHei" panose="020B0604030504040204" charset="-120"/>
                      </a:endParaRPr>
                    </a:p>
                  </a:txBody>
                  <a:tcPr marL="0" marR="0" marT="53340"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solidFill>
                      <a:srgbClr val="D2090F"/>
                    </a:solidFill>
                  </a:tcPr>
                </a:tc>
                <a:tc>
                  <a:txBody>
                    <a:bodyPr/>
                    <a:p>
                      <a:pPr marL="635" algn="ctr">
                        <a:lnSpc>
                          <a:spcPct val="100000"/>
                        </a:lnSpc>
                        <a:spcBef>
                          <a:spcPts val="420"/>
                        </a:spcBef>
                      </a:pPr>
                      <a:r>
                        <a:rPr sz="900" b="1" dirty="0">
                          <a:solidFill>
                            <a:srgbClr val="FFFFFF"/>
                          </a:solidFill>
                          <a:latin typeface="Microsoft JhengHei" panose="020B0604030504040204" charset="-120"/>
                          <a:cs typeface="Microsoft JhengHei" panose="020B0604030504040204" charset="-120"/>
                        </a:rPr>
                        <a:t>创业板</a:t>
                      </a:r>
                      <a:endParaRPr sz="900">
                        <a:latin typeface="Microsoft JhengHei" panose="020B0604030504040204" charset="-120"/>
                        <a:cs typeface="Microsoft JhengHei" panose="020B0604030504040204" charset="-120"/>
                      </a:endParaRPr>
                    </a:p>
                  </a:txBody>
                  <a:tcPr marL="0" marR="0" marT="53340"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solidFill>
                      <a:srgbClr val="D2090F"/>
                    </a:solidFill>
                  </a:tcPr>
                </a:tc>
                <a:tc>
                  <a:txBody>
                    <a:bodyPr/>
                    <a:p>
                      <a:pPr marL="635" algn="ctr">
                        <a:lnSpc>
                          <a:spcPct val="100000"/>
                        </a:lnSpc>
                        <a:spcBef>
                          <a:spcPts val="420"/>
                        </a:spcBef>
                      </a:pPr>
                      <a:r>
                        <a:rPr sz="900" b="1" dirty="0">
                          <a:solidFill>
                            <a:srgbClr val="FFFFFF"/>
                          </a:solidFill>
                          <a:latin typeface="Microsoft JhengHei" panose="020B0604030504040204" charset="-120"/>
                          <a:cs typeface="Microsoft JhengHei" panose="020B0604030504040204" charset="-120"/>
                        </a:rPr>
                        <a:t>北交所</a:t>
                      </a:r>
                      <a:endParaRPr sz="900">
                        <a:latin typeface="Microsoft JhengHei" panose="020B0604030504040204" charset="-120"/>
                        <a:cs typeface="Microsoft JhengHei" panose="020B0604030504040204" charset="-120"/>
                      </a:endParaRPr>
                    </a:p>
                  </a:txBody>
                  <a:tcPr marL="0" marR="0" marT="53340" marB="0">
                    <a:lnL w="12700">
                      <a:solidFill>
                        <a:srgbClr val="D9D9D9"/>
                      </a:solidFill>
                      <a:prstDash val="solid"/>
                    </a:lnL>
                    <a:lnT w="12700">
                      <a:solidFill>
                        <a:srgbClr val="D9D9D9"/>
                      </a:solidFill>
                      <a:prstDash val="solid"/>
                    </a:lnT>
                    <a:lnB w="12700">
                      <a:solidFill>
                        <a:srgbClr val="D9D9D9"/>
                      </a:solidFill>
                      <a:prstDash val="solid"/>
                    </a:lnB>
                    <a:solidFill>
                      <a:srgbClr val="D2090F"/>
                    </a:solidFill>
                  </a:tcPr>
                </a:tc>
              </a:tr>
              <a:tr h="3187065">
                <a:tc>
                  <a:txBody>
                    <a:bodyPr/>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250">
                        <a:latin typeface="Times New Roman" panose="02020603050405020304"/>
                        <a:cs typeface="Times New Roman" panose="02020603050405020304"/>
                      </a:endParaRPr>
                    </a:p>
                    <a:p>
                      <a:pPr marL="263525" marR="73660" indent="-172720">
                        <a:lnSpc>
                          <a:spcPct val="99000"/>
                        </a:lnSpc>
                        <a:spcBef>
                          <a:spcPts val="5"/>
                        </a:spcBef>
                        <a:buClr>
                          <a:srgbClr val="FF0000"/>
                        </a:buClr>
                        <a:buFont typeface="Wingdings" panose="05000000000000000000"/>
                        <a:buChar char=""/>
                        <a:tabLst>
                          <a:tab pos="264160" algn="l"/>
                        </a:tabLst>
                      </a:pPr>
                      <a:r>
                        <a:rPr sz="900" b="1" dirty="0">
                          <a:solidFill>
                            <a:srgbClr val="FF0000"/>
                          </a:solidFill>
                          <a:latin typeface="宋体" panose="02010600030101010101" pitchFamily="2" charset="-122"/>
                          <a:cs typeface="宋体" panose="02010600030101010101" pitchFamily="2" charset="-122"/>
                        </a:rPr>
                        <a:t>标准一：最近三年净利润均为正， </a:t>
                      </a:r>
                      <a:r>
                        <a:rPr sz="900" b="1" spc="10" dirty="0">
                          <a:solidFill>
                            <a:srgbClr val="FF0000"/>
                          </a:solidFill>
                          <a:latin typeface="宋体" panose="02010600030101010101" pitchFamily="2" charset="-122"/>
                          <a:cs typeface="宋体" panose="02010600030101010101" pitchFamily="2" charset="-122"/>
                        </a:rPr>
                        <a:t>且最近</a:t>
                      </a:r>
                      <a:r>
                        <a:rPr sz="900" b="1" dirty="0">
                          <a:solidFill>
                            <a:srgbClr val="FF0000"/>
                          </a:solidFill>
                          <a:latin typeface="宋体" panose="02010600030101010101" pitchFamily="2" charset="-122"/>
                          <a:cs typeface="宋体" panose="02010600030101010101" pitchFamily="2" charset="-122"/>
                        </a:rPr>
                        <a:t>三年净利润累计不低</a:t>
                      </a:r>
                      <a:r>
                        <a:rPr sz="900" b="1" spc="5" dirty="0">
                          <a:solidFill>
                            <a:srgbClr val="FF0000"/>
                          </a:solidFill>
                          <a:latin typeface="宋体" panose="02010600030101010101" pitchFamily="2" charset="-122"/>
                          <a:cs typeface="宋体" panose="02010600030101010101" pitchFamily="2" charset="-122"/>
                        </a:rPr>
                        <a:t>于</a:t>
                      </a:r>
                      <a:r>
                        <a:rPr sz="900" b="1" dirty="0">
                          <a:solidFill>
                            <a:srgbClr val="FF0000"/>
                          </a:solidFill>
                          <a:latin typeface="Arial" panose="020B0604020202020204"/>
                          <a:cs typeface="Arial" panose="020B0604020202020204"/>
                        </a:rPr>
                        <a:t>1.5  </a:t>
                      </a:r>
                      <a:r>
                        <a:rPr sz="900" b="1" spc="10" dirty="0">
                          <a:solidFill>
                            <a:srgbClr val="FF0000"/>
                          </a:solidFill>
                          <a:latin typeface="宋体" panose="02010600030101010101" pitchFamily="2" charset="-122"/>
                          <a:cs typeface="宋体" panose="02010600030101010101" pitchFamily="2" charset="-122"/>
                        </a:rPr>
                        <a:t>亿元</a:t>
                      </a:r>
                      <a:r>
                        <a:rPr lang="zh-CN" sz="900" b="1" spc="10" dirty="0">
                          <a:solidFill>
                            <a:srgbClr val="FF0000"/>
                          </a:solidFill>
                          <a:latin typeface="宋体" panose="02010600030101010101" pitchFamily="2" charset="-122"/>
                          <a:cs typeface="宋体" panose="02010600030101010101" pitchFamily="2" charset="-122"/>
                        </a:rPr>
                        <a:t>，</a:t>
                      </a:r>
                      <a:r>
                        <a:rPr sz="900" b="1" spc="10" dirty="0">
                          <a:solidFill>
                            <a:srgbClr val="FF0000"/>
                          </a:solidFill>
                          <a:latin typeface="宋体" panose="02010600030101010101" pitchFamily="2" charset="-122"/>
                          <a:cs typeface="宋体" panose="02010600030101010101" pitchFamily="2" charset="-122"/>
                        </a:rPr>
                        <a:t>最</a:t>
                      </a:r>
                      <a:r>
                        <a:rPr sz="900" b="1" dirty="0">
                          <a:solidFill>
                            <a:srgbClr val="FF0000"/>
                          </a:solidFill>
                          <a:latin typeface="宋体" panose="02010600030101010101" pitchFamily="2" charset="-122"/>
                          <a:cs typeface="宋体" panose="02010600030101010101" pitchFamily="2" charset="-122"/>
                        </a:rPr>
                        <a:t>近一年净利润不低</a:t>
                      </a:r>
                      <a:r>
                        <a:rPr sz="900" b="1" spc="5" dirty="0">
                          <a:solidFill>
                            <a:srgbClr val="FF0000"/>
                          </a:solidFill>
                          <a:latin typeface="宋体" panose="02010600030101010101" pitchFamily="2" charset="-122"/>
                          <a:cs typeface="宋体" panose="02010600030101010101" pitchFamily="2" charset="-122"/>
                        </a:rPr>
                        <a:t>于</a:t>
                      </a:r>
                      <a:r>
                        <a:rPr sz="900" b="1" spc="-5" dirty="0">
                          <a:solidFill>
                            <a:srgbClr val="FF0000"/>
                          </a:solidFill>
                          <a:latin typeface="Arial" panose="020B0604020202020204"/>
                          <a:cs typeface="Arial" panose="020B0604020202020204"/>
                        </a:rPr>
                        <a:t>6000  </a:t>
                      </a:r>
                      <a:r>
                        <a:rPr sz="900" b="1" dirty="0">
                          <a:solidFill>
                            <a:srgbClr val="FF0000"/>
                          </a:solidFill>
                          <a:latin typeface="宋体" panose="02010600030101010101" pitchFamily="2" charset="-122"/>
                          <a:cs typeface="宋体" panose="02010600030101010101" pitchFamily="2" charset="-122"/>
                        </a:rPr>
                        <a:t>万元，最近三年经营活动产生的</a:t>
                      </a:r>
                      <a:r>
                        <a:rPr sz="900" b="1" spc="10" dirty="0">
                          <a:solidFill>
                            <a:srgbClr val="FF0000"/>
                          </a:solidFill>
                          <a:latin typeface="宋体" panose="02010600030101010101" pitchFamily="2" charset="-122"/>
                          <a:cs typeface="宋体" panose="02010600030101010101" pitchFamily="2" charset="-122"/>
                        </a:rPr>
                        <a:t>现 金流</a:t>
                      </a:r>
                      <a:r>
                        <a:rPr sz="900" b="1" dirty="0">
                          <a:solidFill>
                            <a:srgbClr val="FF0000"/>
                          </a:solidFill>
                          <a:latin typeface="宋体" panose="02010600030101010101" pitchFamily="2" charset="-122"/>
                          <a:cs typeface="宋体" panose="02010600030101010101" pitchFamily="2" charset="-122"/>
                        </a:rPr>
                        <a:t>量净额累计不低</a:t>
                      </a:r>
                      <a:r>
                        <a:rPr sz="900" b="1" spc="5" dirty="0">
                          <a:solidFill>
                            <a:srgbClr val="FF0000"/>
                          </a:solidFill>
                          <a:latin typeface="宋体" panose="02010600030101010101" pitchFamily="2" charset="-122"/>
                          <a:cs typeface="宋体" panose="02010600030101010101" pitchFamily="2" charset="-122"/>
                        </a:rPr>
                        <a:t>于</a:t>
                      </a:r>
                      <a:r>
                        <a:rPr sz="900" b="1" spc="-5" dirty="0">
                          <a:solidFill>
                            <a:srgbClr val="FF0000"/>
                          </a:solidFill>
                          <a:latin typeface="Arial" panose="020B0604020202020204"/>
                          <a:cs typeface="Arial" panose="020B0604020202020204"/>
                        </a:rPr>
                        <a:t>1</a:t>
                      </a:r>
                      <a:r>
                        <a:rPr sz="900" b="1" dirty="0">
                          <a:solidFill>
                            <a:srgbClr val="FF0000"/>
                          </a:solidFill>
                          <a:latin typeface="宋体" panose="02010600030101010101" pitchFamily="2" charset="-122"/>
                          <a:cs typeface="宋体" panose="02010600030101010101" pitchFamily="2" charset="-122"/>
                        </a:rPr>
                        <a:t>亿元或</a:t>
                      </a:r>
                      <a:r>
                        <a:rPr sz="900" b="1" spc="10" dirty="0">
                          <a:solidFill>
                            <a:srgbClr val="FF0000"/>
                          </a:solidFill>
                          <a:latin typeface="宋体" panose="02010600030101010101" pitchFamily="2" charset="-122"/>
                          <a:cs typeface="宋体" panose="02010600030101010101" pitchFamily="2" charset="-122"/>
                        </a:rPr>
                        <a:t>者 营业</a:t>
                      </a:r>
                      <a:r>
                        <a:rPr sz="900" b="1" dirty="0">
                          <a:solidFill>
                            <a:srgbClr val="FF0000"/>
                          </a:solidFill>
                          <a:latin typeface="宋体" panose="02010600030101010101" pitchFamily="2" charset="-122"/>
                          <a:cs typeface="宋体" panose="02010600030101010101" pitchFamily="2" charset="-122"/>
                        </a:rPr>
                        <a:t>收入累计不低</a:t>
                      </a:r>
                      <a:r>
                        <a:rPr sz="900" b="1" spc="5" dirty="0">
                          <a:solidFill>
                            <a:srgbClr val="FF0000"/>
                          </a:solidFill>
                          <a:latin typeface="宋体" panose="02010600030101010101" pitchFamily="2" charset="-122"/>
                          <a:cs typeface="宋体" panose="02010600030101010101" pitchFamily="2" charset="-122"/>
                        </a:rPr>
                        <a:t>于</a:t>
                      </a:r>
                      <a:r>
                        <a:rPr sz="900" b="1" spc="-10" dirty="0">
                          <a:solidFill>
                            <a:srgbClr val="FF0000"/>
                          </a:solidFill>
                          <a:latin typeface="Arial" panose="020B0604020202020204"/>
                          <a:cs typeface="Arial" panose="020B0604020202020204"/>
                        </a:rPr>
                        <a:t>10</a:t>
                      </a:r>
                      <a:r>
                        <a:rPr sz="900" b="1" dirty="0">
                          <a:solidFill>
                            <a:srgbClr val="FF0000"/>
                          </a:solidFill>
                          <a:latin typeface="宋体" panose="02010600030101010101" pitchFamily="2" charset="-122"/>
                          <a:cs typeface="宋体" panose="02010600030101010101" pitchFamily="2" charset="-122"/>
                        </a:rPr>
                        <a:t>亿元</a:t>
                      </a:r>
                      <a:r>
                        <a:rPr sz="900" dirty="0">
                          <a:latin typeface="宋体" panose="02010600030101010101" pitchFamily="2" charset="-122"/>
                          <a:cs typeface="宋体" panose="02010600030101010101" pitchFamily="2" charset="-122"/>
                        </a:rPr>
                        <a:t>；</a:t>
                      </a:r>
                      <a:endParaRPr sz="900">
                        <a:latin typeface="宋体" panose="02010600030101010101" pitchFamily="2" charset="-122"/>
                        <a:cs typeface="宋体" panose="02010600030101010101" pitchFamily="2" charset="-122"/>
                      </a:endParaRPr>
                    </a:p>
                    <a:p>
                      <a:pPr marL="263525" marR="60325" indent="-172720">
                        <a:lnSpc>
                          <a:spcPct val="100000"/>
                        </a:lnSpc>
                        <a:buClr>
                          <a:srgbClr val="FF0000"/>
                        </a:buClr>
                        <a:buFont typeface="Wingdings" panose="05000000000000000000"/>
                        <a:buChar char=""/>
                        <a:tabLst>
                          <a:tab pos="264160" algn="l"/>
                        </a:tabLst>
                      </a:pPr>
                      <a:r>
                        <a:rPr sz="900" dirty="0">
                          <a:latin typeface="宋体" panose="02010600030101010101" pitchFamily="2" charset="-122"/>
                          <a:cs typeface="宋体" panose="02010600030101010101" pitchFamily="2" charset="-122"/>
                        </a:rPr>
                        <a:t>标准二：预计市值不低</a:t>
                      </a:r>
                      <a:r>
                        <a:rPr sz="900" spc="10" dirty="0">
                          <a:latin typeface="宋体" panose="02010600030101010101" pitchFamily="2" charset="-122"/>
                          <a:cs typeface="宋体" panose="02010600030101010101" pitchFamily="2" charset="-122"/>
                        </a:rPr>
                        <a:t>于</a:t>
                      </a:r>
                      <a:r>
                        <a:rPr sz="900" spc="-10" dirty="0">
                          <a:latin typeface="Arial" panose="020B0604020202020204"/>
                          <a:cs typeface="Arial" panose="020B0604020202020204"/>
                        </a:rPr>
                        <a:t>50</a:t>
                      </a:r>
                      <a:r>
                        <a:rPr sz="900" dirty="0">
                          <a:latin typeface="宋体" panose="02010600030101010101" pitchFamily="2" charset="-122"/>
                          <a:cs typeface="宋体" panose="02010600030101010101" pitchFamily="2" charset="-122"/>
                        </a:rPr>
                        <a:t>亿元， 且最近一年净利润为正，最近一 </a:t>
                      </a:r>
                      <a:r>
                        <a:rPr sz="900" spc="10" dirty="0">
                          <a:latin typeface="宋体" panose="02010600030101010101" pitchFamily="2" charset="-122"/>
                          <a:cs typeface="宋体" panose="02010600030101010101" pitchFamily="2" charset="-122"/>
                        </a:rPr>
                        <a:t>年营业</a:t>
                      </a:r>
                      <a:r>
                        <a:rPr sz="900" dirty="0">
                          <a:latin typeface="宋体" panose="02010600030101010101" pitchFamily="2" charset="-122"/>
                          <a:cs typeface="宋体" panose="02010600030101010101" pitchFamily="2" charset="-122"/>
                        </a:rPr>
                        <a:t>收入不低于</a:t>
                      </a:r>
                      <a:r>
                        <a:rPr sz="900" spc="-5" dirty="0">
                          <a:latin typeface="Arial" panose="020B0604020202020204"/>
                          <a:cs typeface="Arial" panose="020B0604020202020204"/>
                        </a:rPr>
                        <a:t>6</a:t>
                      </a:r>
                      <a:r>
                        <a:rPr sz="900" dirty="0">
                          <a:latin typeface="宋体" panose="02010600030101010101" pitchFamily="2" charset="-122"/>
                          <a:cs typeface="宋体" panose="02010600030101010101" pitchFamily="2" charset="-122"/>
                        </a:rPr>
                        <a:t>亿元，最近三年经营活动产生的现金流量净额 </a:t>
                      </a:r>
                      <a:r>
                        <a:rPr sz="900" spc="10" dirty="0">
                          <a:latin typeface="宋体" panose="02010600030101010101" pitchFamily="2" charset="-122"/>
                          <a:cs typeface="宋体" panose="02010600030101010101" pitchFamily="2" charset="-122"/>
                        </a:rPr>
                        <a:t>累计不</a:t>
                      </a:r>
                      <a:r>
                        <a:rPr sz="900" dirty="0">
                          <a:latin typeface="宋体" panose="02010600030101010101" pitchFamily="2" charset="-122"/>
                          <a:cs typeface="宋体" panose="02010600030101010101" pitchFamily="2" charset="-122"/>
                        </a:rPr>
                        <a:t>低于</a:t>
                      </a:r>
                      <a:r>
                        <a:rPr sz="900" spc="-5" dirty="0">
                          <a:latin typeface="Arial" panose="020B0604020202020204"/>
                          <a:cs typeface="Arial" panose="020B0604020202020204"/>
                        </a:rPr>
                        <a:t>1.5</a:t>
                      </a:r>
                      <a:r>
                        <a:rPr sz="900" dirty="0">
                          <a:latin typeface="宋体" panose="02010600030101010101" pitchFamily="2" charset="-122"/>
                          <a:cs typeface="宋体" panose="02010600030101010101" pitchFamily="2" charset="-122"/>
                        </a:rPr>
                        <a:t>亿元；</a:t>
                      </a:r>
                      <a:endParaRPr sz="900">
                        <a:latin typeface="宋体" panose="02010600030101010101" pitchFamily="2" charset="-122"/>
                        <a:cs typeface="宋体" panose="02010600030101010101" pitchFamily="2" charset="-122"/>
                      </a:endParaRPr>
                    </a:p>
                    <a:p>
                      <a:pPr marL="263525" indent="-172720">
                        <a:lnSpc>
                          <a:spcPts val="1055"/>
                        </a:lnSpc>
                        <a:buClr>
                          <a:srgbClr val="FF0000"/>
                        </a:buClr>
                        <a:buFont typeface="Wingdings" panose="05000000000000000000"/>
                        <a:buChar char=""/>
                        <a:tabLst>
                          <a:tab pos="264160" algn="l"/>
                        </a:tabLst>
                      </a:pPr>
                      <a:r>
                        <a:rPr sz="900" dirty="0">
                          <a:latin typeface="宋体" panose="02010600030101010101" pitchFamily="2" charset="-122"/>
                          <a:cs typeface="宋体" panose="02010600030101010101" pitchFamily="2" charset="-122"/>
                        </a:rPr>
                        <a:t>标准三：预计市值不低</a:t>
                      </a:r>
                      <a:r>
                        <a:rPr sz="900" spc="10" dirty="0">
                          <a:latin typeface="宋体" panose="02010600030101010101" pitchFamily="2" charset="-122"/>
                          <a:cs typeface="宋体" panose="02010600030101010101" pitchFamily="2" charset="-122"/>
                        </a:rPr>
                        <a:t>于</a:t>
                      </a:r>
                      <a:r>
                        <a:rPr sz="900" spc="-15" dirty="0">
                          <a:latin typeface="Arial" panose="020B0604020202020204"/>
                          <a:cs typeface="Arial" panose="020B0604020202020204"/>
                        </a:rPr>
                        <a:t>80</a:t>
                      </a:r>
                      <a:r>
                        <a:rPr sz="900" dirty="0">
                          <a:latin typeface="宋体" panose="02010600030101010101" pitchFamily="2" charset="-122"/>
                          <a:cs typeface="宋体" panose="02010600030101010101" pitchFamily="2" charset="-122"/>
                        </a:rPr>
                        <a:t>亿元，且最近一年净利润为正，最近一 </a:t>
                      </a:r>
                      <a:r>
                        <a:rPr sz="900" spc="10" dirty="0">
                          <a:latin typeface="宋体" panose="02010600030101010101" pitchFamily="2" charset="-122"/>
                          <a:cs typeface="宋体" panose="02010600030101010101" pitchFamily="2" charset="-122"/>
                        </a:rPr>
                        <a:t>年营业</a:t>
                      </a:r>
                      <a:r>
                        <a:rPr sz="900" dirty="0">
                          <a:latin typeface="宋体" panose="02010600030101010101" pitchFamily="2" charset="-122"/>
                          <a:cs typeface="宋体" panose="02010600030101010101" pitchFamily="2" charset="-122"/>
                        </a:rPr>
                        <a:t>收入不低于</a:t>
                      </a:r>
                      <a:r>
                        <a:rPr sz="900" spc="-5" dirty="0">
                          <a:latin typeface="Arial" panose="020B0604020202020204"/>
                          <a:cs typeface="Arial" panose="020B0604020202020204"/>
                        </a:rPr>
                        <a:t>8</a:t>
                      </a:r>
                      <a:r>
                        <a:rPr sz="900" dirty="0">
                          <a:latin typeface="宋体" panose="02010600030101010101" pitchFamily="2" charset="-122"/>
                          <a:cs typeface="宋体" panose="02010600030101010101" pitchFamily="2" charset="-122"/>
                        </a:rPr>
                        <a:t>亿元</a:t>
                      </a:r>
                      <a:endParaRPr sz="900">
                        <a:latin typeface="宋体" panose="02010600030101010101" pitchFamily="2" charset="-122"/>
                        <a:cs typeface="宋体" panose="02010600030101010101" pitchFamily="2" charset="-122"/>
                      </a:endParaRPr>
                    </a:p>
                  </a:txBody>
                  <a:tcPr marL="0" marR="0" marT="0"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tcPr>
                </a:tc>
                <a:tc>
                  <a:txBody>
                    <a:bodyPr/>
                    <a:p>
                      <a:pPr marL="263525" marR="141605" indent="-172720" algn="just">
                        <a:lnSpc>
                          <a:spcPct val="100000"/>
                        </a:lnSpc>
                        <a:spcBef>
                          <a:spcPts val="675"/>
                        </a:spcBef>
                        <a:buClr>
                          <a:srgbClr val="FF0000"/>
                        </a:buClr>
                        <a:buFont typeface="Wingdings" panose="05000000000000000000"/>
                        <a:buChar char=""/>
                        <a:tabLst>
                          <a:tab pos="264160" algn="l"/>
                        </a:tabLst>
                      </a:pPr>
                      <a:r>
                        <a:rPr sz="900" b="1" spc="10" dirty="0">
                          <a:solidFill>
                            <a:srgbClr val="FF0000"/>
                          </a:solidFill>
                          <a:latin typeface="宋体" panose="02010600030101010101" pitchFamily="2" charset="-122"/>
                          <a:cs typeface="宋体" panose="02010600030101010101" pitchFamily="2" charset="-122"/>
                        </a:rPr>
                        <a:t>标准一</a:t>
                      </a:r>
                      <a:r>
                        <a:rPr sz="900" b="1" dirty="0">
                          <a:solidFill>
                            <a:srgbClr val="FF0000"/>
                          </a:solidFill>
                          <a:latin typeface="宋体" panose="02010600030101010101" pitchFamily="2" charset="-122"/>
                          <a:cs typeface="宋体" panose="02010600030101010101" pitchFamily="2" charset="-122"/>
                        </a:rPr>
                        <a:t>：预计市值不低于人民</a:t>
                      </a:r>
                      <a:r>
                        <a:rPr sz="900" b="1" spc="-20" dirty="0">
                          <a:solidFill>
                            <a:srgbClr val="FF0000"/>
                          </a:solidFill>
                          <a:latin typeface="宋体" panose="02010600030101010101" pitchFamily="2" charset="-122"/>
                          <a:cs typeface="宋体" panose="02010600030101010101" pitchFamily="2" charset="-122"/>
                        </a:rPr>
                        <a:t>币</a:t>
                      </a:r>
                      <a:r>
                        <a:rPr sz="900" b="1" spc="-10" dirty="0">
                          <a:solidFill>
                            <a:srgbClr val="FF0000"/>
                          </a:solidFill>
                          <a:latin typeface="Arial" panose="020B0604020202020204"/>
                          <a:cs typeface="Arial" panose="020B0604020202020204"/>
                        </a:rPr>
                        <a:t>10</a:t>
                      </a:r>
                      <a:r>
                        <a:rPr sz="900" b="1" dirty="0">
                          <a:solidFill>
                            <a:srgbClr val="FF0000"/>
                          </a:solidFill>
                          <a:latin typeface="宋体" panose="02010600030101010101" pitchFamily="2" charset="-122"/>
                          <a:cs typeface="宋体" panose="02010600030101010101" pitchFamily="2" charset="-122"/>
                        </a:rPr>
                        <a:t>亿元，最 近两年净利润均为正且累计净利润不低于人 </a:t>
                      </a:r>
                      <a:r>
                        <a:rPr sz="900" b="1" spc="10" dirty="0">
                          <a:solidFill>
                            <a:srgbClr val="FF0000"/>
                          </a:solidFill>
                          <a:latin typeface="宋体" panose="02010600030101010101" pitchFamily="2" charset="-122"/>
                          <a:cs typeface="宋体" panose="02010600030101010101" pitchFamily="2" charset="-122"/>
                        </a:rPr>
                        <a:t>民币</a:t>
                      </a:r>
                      <a:r>
                        <a:rPr sz="900" b="1" dirty="0">
                          <a:solidFill>
                            <a:srgbClr val="FF0000"/>
                          </a:solidFill>
                          <a:latin typeface="Arial" panose="020B0604020202020204"/>
                          <a:cs typeface="Arial" panose="020B0604020202020204"/>
                        </a:rPr>
                        <a:t>5000</a:t>
                      </a:r>
                      <a:r>
                        <a:rPr sz="900" b="1" dirty="0">
                          <a:solidFill>
                            <a:srgbClr val="FF0000"/>
                          </a:solidFill>
                          <a:latin typeface="宋体" panose="02010600030101010101" pitchFamily="2" charset="-122"/>
                          <a:cs typeface="宋体" panose="02010600030101010101" pitchFamily="2" charset="-122"/>
                        </a:rPr>
                        <a:t>万元，</a:t>
                      </a:r>
                      <a:r>
                        <a:rPr sz="900" b="1" dirty="0">
                          <a:solidFill>
                            <a:srgbClr val="FF0000"/>
                          </a:solidFill>
                          <a:latin typeface="Microsoft JhengHei" panose="020B0604030504040204" charset="-120"/>
                          <a:cs typeface="Microsoft JhengHei" panose="020B0604030504040204" charset="-120"/>
                        </a:rPr>
                        <a:t>或者预计市值不低于人民币  </a:t>
                      </a:r>
                      <a:r>
                        <a:rPr sz="900" b="1" dirty="0">
                          <a:solidFill>
                            <a:srgbClr val="FF0000"/>
                          </a:solidFill>
                          <a:latin typeface="Arial" panose="020B0604020202020204"/>
                          <a:cs typeface="Arial" panose="020B0604020202020204"/>
                        </a:rPr>
                        <a:t>1</a:t>
                      </a:r>
                      <a:r>
                        <a:rPr sz="900" b="1" spc="5" dirty="0">
                          <a:solidFill>
                            <a:srgbClr val="FF0000"/>
                          </a:solidFill>
                          <a:latin typeface="Arial" panose="020B0604020202020204"/>
                          <a:cs typeface="Arial" panose="020B0604020202020204"/>
                        </a:rPr>
                        <a:t>0</a:t>
                      </a:r>
                      <a:r>
                        <a:rPr sz="900" b="1" spc="10" dirty="0">
                          <a:solidFill>
                            <a:srgbClr val="FF0000"/>
                          </a:solidFill>
                          <a:latin typeface="Microsoft JhengHei" panose="020B0604030504040204" charset="-120"/>
                          <a:cs typeface="Microsoft JhengHei" panose="020B0604030504040204" charset="-120"/>
                        </a:rPr>
                        <a:t>亿元</a:t>
                      </a:r>
                      <a:r>
                        <a:rPr sz="900" b="1" dirty="0">
                          <a:solidFill>
                            <a:srgbClr val="FF0000"/>
                          </a:solidFill>
                          <a:latin typeface="Microsoft JhengHei" panose="020B0604030504040204" charset="-120"/>
                          <a:cs typeface="Microsoft JhengHei" panose="020B0604030504040204" charset="-120"/>
                        </a:rPr>
                        <a:t>，最近一年净利润为正且营业收入不 </a:t>
                      </a:r>
                      <a:r>
                        <a:rPr sz="900" b="1" spc="25" dirty="0">
                          <a:solidFill>
                            <a:srgbClr val="FF0000"/>
                          </a:solidFill>
                          <a:latin typeface="Microsoft JhengHei" panose="020B0604030504040204" charset="-120"/>
                          <a:cs typeface="Microsoft JhengHei" panose="020B0604030504040204" charset="-120"/>
                        </a:rPr>
                        <a:t>低</a:t>
                      </a:r>
                      <a:r>
                        <a:rPr sz="900" b="1" spc="10" dirty="0">
                          <a:solidFill>
                            <a:srgbClr val="FF0000"/>
                          </a:solidFill>
                          <a:latin typeface="Microsoft JhengHei" panose="020B0604030504040204" charset="-120"/>
                          <a:cs typeface="Microsoft JhengHei" panose="020B0604030504040204" charset="-120"/>
                        </a:rPr>
                        <a:t>于</a:t>
                      </a:r>
                      <a:r>
                        <a:rPr sz="900" b="1" dirty="0">
                          <a:solidFill>
                            <a:srgbClr val="FF0000"/>
                          </a:solidFill>
                          <a:latin typeface="Microsoft JhengHei" panose="020B0604030504040204" charset="-120"/>
                          <a:cs typeface="Microsoft JhengHei" panose="020B0604030504040204" charset="-120"/>
                        </a:rPr>
                        <a:t>人民</a:t>
                      </a:r>
                      <a:r>
                        <a:rPr sz="900" b="1" spc="-5" dirty="0">
                          <a:solidFill>
                            <a:srgbClr val="FF0000"/>
                          </a:solidFill>
                          <a:latin typeface="Microsoft JhengHei" panose="020B0604030504040204" charset="-120"/>
                          <a:cs typeface="Microsoft JhengHei" panose="020B0604030504040204" charset="-120"/>
                        </a:rPr>
                        <a:t>币</a:t>
                      </a:r>
                      <a:r>
                        <a:rPr sz="900" b="1" spc="-15" dirty="0">
                          <a:solidFill>
                            <a:srgbClr val="FF0000"/>
                          </a:solidFill>
                          <a:latin typeface="Arial" panose="020B0604020202020204"/>
                          <a:cs typeface="Arial" panose="020B0604020202020204"/>
                        </a:rPr>
                        <a:t>1</a:t>
                      </a:r>
                      <a:r>
                        <a:rPr sz="900" b="1" spc="10" dirty="0">
                          <a:solidFill>
                            <a:srgbClr val="FF0000"/>
                          </a:solidFill>
                          <a:latin typeface="Microsoft JhengHei" panose="020B0604030504040204" charset="-120"/>
                          <a:cs typeface="Microsoft JhengHei" panose="020B0604030504040204" charset="-120"/>
                        </a:rPr>
                        <a:t>亿</a:t>
                      </a:r>
                      <a:r>
                        <a:rPr sz="900" b="1" dirty="0">
                          <a:solidFill>
                            <a:srgbClr val="FF0000"/>
                          </a:solidFill>
                          <a:latin typeface="Microsoft JhengHei" panose="020B0604030504040204" charset="-120"/>
                          <a:cs typeface="Microsoft JhengHei" panose="020B0604030504040204" charset="-120"/>
                        </a:rPr>
                        <a:t>元；</a:t>
                      </a:r>
                      <a:endParaRPr sz="900" b="1">
                        <a:solidFill>
                          <a:srgbClr val="FF0000"/>
                        </a:solidFill>
                        <a:latin typeface="Microsoft JhengHei" panose="020B0604030504040204" charset="-120"/>
                        <a:cs typeface="Microsoft JhengHei" panose="020B0604030504040204" charset="-120"/>
                      </a:endParaRPr>
                    </a:p>
                    <a:p>
                      <a:pPr>
                        <a:lnSpc>
                          <a:spcPct val="100000"/>
                        </a:lnSpc>
                        <a:spcBef>
                          <a:spcPts val="45"/>
                        </a:spcBef>
                        <a:buClr>
                          <a:srgbClr val="FF0000"/>
                        </a:buClr>
                        <a:buFont typeface="Wingdings" panose="05000000000000000000"/>
                        <a:buChar char=""/>
                      </a:pPr>
                      <a:endParaRPr sz="900">
                        <a:latin typeface="Times New Roman" panose="02020603050405020304"/>
                        <a:cs typeface="Times New Roman" panose="02020603050405020304"/>
                      </a:endParaRPr>
                    </a:p>
                    <a:p>
                      <a:pPr marL="263525" marR="103505" indent="-172720">
                        <a:lnSpc>
                          <a:spcPct val="100000"/>
                        </a:lnSpc>
                        <a:buClr>
                          <a:srgbClr val="FF0000"/>
                        </a:buClr>
                        <a:buFont typeface="Wingdings" panose="05000000000000000000"/>
                        <a:buChar char=""/>
                        <a:tabLst>
                          <a:tab pos="264160" algn="l"/>
                        </a:tabLst>
                      </a:pPr>
                      <a:r>
                        <a:rPr sz="900" spc="10" dirty="0">
                          <a:latin typeface="宋体" panose="02010600030101010101" pitchFamily="2" charset="-122"/>
                          <a:cs typeface="宋体" panose="02010600030101010101" pitchFamily="2" charset="-122"/>
                        </a:rPr>
                        <a:t>标准二</a:t>
                      </a:r>
                      <a:r>
                        <a:rPr sz="900" dirty="0">
                          <a:latin typeface="宋体" panose="02010600030101010101" pitchFamily="2" charset="-122"/>
                          <a:cs typeface="宋体" panose="02010600030101010101" pitchFamily="2" charset="-122"/>
                        </a:rPr>
                        <a:t>：预计市值不低于人民</a:t>
                      </a:r>
                      <a:r>
                        <a:rPr sz="900" spc="-20" dirty="0">
                          <a:latin typeface="宋体" panose="02010600030101010101" pitchFamily="2" charset="-122"/>
                          <a:cs typeface="宋体" panose="02010600030101010101" pitchFamily="2" charset="-122"/>
                        </a:rPr>
                        <a:t>币</a:t>
                      </a:r>
                      <a:r>
                        <a:rPr sz="900" spc="-10" dirty="0">
                          <a:latin typeface="Arial" panose="020B0604020202020204"/>
                          <a:cs typeface="Arial" panose="020B0604020202020204"/>
                        </a:rPr>
                        <a:t>15</a:t>
                      </a:r>
                      <a:r>
                        <a:rPr sz="900" dirty="0">
                          <a:latin typeface="宋体" panose="02010600030101010101" pitchFamily="2" charset="-122"/>
                          <a:cs typeface="宋体" panose="02010600030101010101" pitchFamily="2" charset="-122"/>
                        </a:rPr>
                        <a:t>亿元，最</a:t>
                      </a:r>
                      <a:r>
                        <a:rPr sz="900" spc="10" dirty="0">
                          <a:latin typeface="宋体" panose="02010600030101010101" pitchFamily="2" charset="-122"/>
                          <a:cs typeface="宋体" panose="02010600030101010101" pitchFamily="2" charset="-122"/>
                        </a:rPr>
                        <a:t>近一年</a:t>
                      </a:r>
                      <a:r>
                        <a:rPr sz="900" dirty="0">
                          <a:latin typeface="宋体" panose="02010600030101010101" pitchFamily="2" charset="-122"/>
                          <a:cs typeface="宋体" panose="02010600030101010101" pitchFamily="2" charset="-122"/>
                        </a:rPr>
                        <a:t>营业收入不低于人民</a:t>
                      </a:r>
                      <a:r>
                        <a:rPr sz="900" spc="-20" dirty="0">
                          <a:latin typeface="宋体" panose="02010600030101010101" pitchFamily="2" charset="-122"/>
                          <a:cs typeface="宋体" panose="02010600030101010101" pitchFamily="2" charset="-122"/>
                        </a:rPr>
                        <a:t>币</a:t>
                      </a:r>
                      <a:r>
                        <a:rPr sz="900" dirty="0">
                          <a:latin typeface="Arial" panose="020B0604020202020204"/>
                          <a:cs typeface="Arial" panose="020B0604020202020204"/>
                        </a:rPr>
                        <a:t>2</a:t>
                      </a:r>
                      <a:r>
                        <a:rPr sz="900" dirty="0">
                          <a:latin typeface="宋体" panose="02010600030101010101" pitchFamily="2" charset="-122"/>
                          <a:cs typeface="宋体" panose="02010600030101010101" pitchFamily="2" charset="-122"/>
                        </a:rPr>
                        <a:t>亿元，且最近 三年研发投入合计占最近三年营业收入的比 </a:t>
                      </a:r>
                      <a:r>
                        <a:rPr sz="900" spc="10" dirty="0">
                          <a:latin typeface="宋体" panose="02010600030101010101" pitchFamily="2" charset="-122"/>
                          <a:cs typeface="宋体" panose="02010600030101010101" pitchFamily="2" charset="-122"/>
                        </a:rPr>
                        <a:t>例不低</a:t>
                      </a:r>
                      <a:r>
                        <a:rPr sz="900" spc="-5" dirty="0">
                          <a:latin typeface="宋体" panose="02010600030101010101" pitchFamily="2" charset="-122"/>
                          <a:cs typeface="宋体" panose="02010600030101010101" pitchFamily="2" charset="-122"/>
                        </a:rPr>
                        <a:t>于</a:t>
                      </a:r>
                      <a:r>
                        <a:rPr sz="900" spc="-5" dirty="0">
                          <a:latin typeface="Arial" panose="020B0604020202020204"/>
                          <a:cs typeface="Arial" panose="020B0604020202020204"/>
                        </a:rPr>
                        <a:t>15%</a:t>
                      </a:r>
                      <a:r>
                        <a:rPr sz="900" spc="-5" dirty="0">
                          <a:latin typeface="宋体" panose="02010600030101010101" pitchFamily="2" charset="-122"/>
                          <a:cs typeface="宋体" panose="02010600030101010101" pitchFamily="2" charset="-122"/>
                        </a:rPr>
                        <a:t>；</a:t>
                      </a:r>
                      <a:endParaRPr sz="900">
                        <a:latin typeface="宋体" panose="02010600030101010101" pitchFamily="2" charset="-122"/>
                        <a:cs typeface="宋体" panose="02010600030101010101" pitchFamily="2" charset="-122"/>
                      </a:endParaRPr>
                    </a:p>
                    <a:p>
                      <a:pPr>
                        <a:lnSpc>
                          <a:spcPct val="100000"/>
                        </a:lnSpc>
                        <a:spcBef>
                          <a:spcPts val="50"/>
                        </a:spcBef>
                        <a:buClr>
                          <a:srgbClr val="FF0000"/>
                        </a:buClr>
                        <a:buFont typeface="Wingdings" panose="05000000000000000000"/>
                        <a:buChar char=""/>
                      </a:pPr>
                      <a:endParaRPr sz="900">
                        <a:latin typeface="Times New Roman" panose="02020603050405020304"/>
                        <a:cs typeface="Times New Roman" panose="02020603050405020304"/>
                      </a:endParaRPr>
                    </a:p>
                    <a:p>
                      <a:pPr marL="263525" marR="103505" indent="-172720">
                        <a:lnSpc>
                          <a:spcPct val="100000"/>
                        </a:lnSpc>
                        <a:buClr>
                          <a:srgbClr val="FF0000"/>
                        </a:buClr>
                        <a:buFont typeface="Wingdings" panose="05000000000000000000"/>
                        <a:buChar char=""/>
                        <a:tabLst>
                          <a:tab pos="264160" algn="l"/>
                        </a:tabLst>
                      </a:pPr>
                      <a:r>
                        <a:rPr sz="900" spc="10" dirty="0">
                          <a:latin typeface="宋体" panose="02010600030101010101" pitchFamily="2" charset="-122"/>
                          <a:cs typeface="宋体" panose="02010600030101010101" pitchFamily="2" charset="-122"/>
                        </a:rPr>
                        <a:t>标准三</a:t>
                      </a:r>
                      <a:r>
                        <a:rPr sz="900" dirty="0">
                          <a:latin typeface="宋体" panose="02010600030101010101" pitchFamily="2" charset="-122"/>
                          <a:cs typeface="宋体" panose="02010600030101010101" pitchFamily="2" charset="-122"/>
                        </a:rPr>
                        <a:t>：预计市值不低于人民</a:t>
                      </a:r>
                      <a:r>
                        <a:rPr sz="900" spc="-20" dirty="0">
                          <a:latin typeface="宋体" panose="02010600030101010101" pitchFamily="2" charset="-122"/>
                          <a:cs typeface="宋体" panose="02010600030101010101" pitchFamily="2" charset="-122"/>
                        </a:rPr>
                        <a:t>币</a:t>
                      </a:r>
                      <a:r>
                        <a:rPr sz="900" spc="-10" dirty="0">
                          <a:latin typeface="Arial" panose="020B0604020202020204"/>
                          <a:cs typeface="Arial" panose="020B0604020202020204"/>
                        </a:rPr>
                        <a:t>20</a:t>
                      </a:r>
                      <a:r>
                        <a:rPr sz="900" dirty="0">
                          <a:latin typeface="宋体" panose="02010600030101010101" pitchFamily="2" charset="-122"/>
                          <a:cs typeface="宋体" panose="02010600030101010101" pitchFamily="2" charset="-122"/>
                        </a:rPr>
                        <a:t>亿元，最</a:t>
                      </a:r>
                      <a:r>
                        <a:rPr sz="900" spc="10" dirty="0">
                          <a:latin typeface="宋体" panose="02010600030101010101" pitchFamily="2" charset="-122"/>
                          <a:cs typeface="宋体" panose="02010600030101010101" pitchFamily="2" charset="-122"/>
                        </a:rPr>
                        <a:t>近一年</a:t>
                      </a:r>
                      <a:r>
                        <a:rPr sz="900" dirty="0">
                          <a:latin typeface="宋体" panose="02010600030101010101" pitchFamily="2" charset="-122"/>
                          <a:cs typeface="宋体" panose="02010600030101010101" pitchFamily="2" charset="-122"/>
                        </a:rPr>
                        <a:t>营业收入不低于人民</a:t>
                      </a:r>
                      <a:r>
                        <a:rPr sz="900" spc="-20" dirty="0">
                          <a:latin typeface="宋体" panose="02010600030101010101" pitchFamily="2" charset="-122"/>
                          <a:cs typeface="宋体" panose="02010600030101010101" pitchFamily="2" charset="-122"/>
                        </a:rPr>
                        <a:t>币</a:t>
                      </a:r>
                      <a:r>
                        <a:rPr sz="900" dirty="0">
                          <a:latin typeface="Arial" panose="020B0604020202020204"/>
                          <a:cs typeface="Arial" panose="020B0604020202020204"/>
                        </a:rPr>
                        <a:t>3</a:t>
                      </a:r>
                      <a:r>
                        <a:rPr sz="900" dirty="0">
                          <a:latin typeface="宋体" panose="02010600030101010101" pitchFamily="2" charset="-122"/>
                          <a:cs typeface="宋体" panose="02010600030101010101" pitchFamily="2" charset="-122"/>
                        </a:rPr>
                        <a:t>亿元，且最近 三年经营活动产生的现金流量净额累计不低 </a:t>
                      </a:r>
                      <a:r>
                        <a:rPr sz="900" spc="10" dirty="0">
                          <a:latin typeface="宋体" panose="02010600030101010101" pitchFamily="2" charset="-122"/>
                          <a:cs typeface="宋体" panose="02010600030101010101" pitchFamily="2" charset="-122"/>
                        </a:rPr>
                        <a:t>于人民</a:t>
                      </a:r>
                      <a:r>
                        <a:rPr sz="900" spc="-5" dirty="0">
                          <a:latin typeface="宋体" panose="02010600030101010101" pitchFamily="2" charset="-122"/>
                          <a:cs typeface="宋体" panose="02010600030101010101" pitchFamily="2" charset="-122"/>
                        </a:rPr>
                        <a:t>币</a:t>
                      </a:r>
                      <a:r>
                        <a:rPr sz="900" spc="-5" dirty="0">
                          <a:latin typeface="Arial" panose="020B0604020202020204"/>
                          <a:cs typeface="Arial" panose="020B0604020202020204"/>
                        </a:rPr>
                        <a:t>1</a:t>
                      </a:r>
                      <a:r>
                        <a:rPr sz="900" dirty="0">
                          <a:latin typeface="宋体" panose="02010600030101010101" pitchFamily="2" charset="-122"/>
                          <a:cs typeface="宋体" panose="02010600030101010101" pitchFamily="2" charset="-122"/>
                        </a:rPr>
                        <a:t>亿元；</a:t>
                      </a:r>
                      <a:endParaRPr sz="900">
                        <a:latin typeface="宋体" panose="02010600030101010101" pitchFamily="2" charset="-122"/>
                        <a:cs typeface="宋体" panose="02010600030101010101" pitchFamily="2" charset="-122"/>
                      </a:endParaRPr>
                    </a:p>
                    <a:p>
                      <a:pPr>
                        <a:lnSpc>
                          <a:spcPct val="100000"/>
                        </a:lnSpc>
                        <a:spcBef>
                          <a:spcPts val="45"/>
                        </a:spcBef>
                        <a:buClr>
                          <a:srgbClr val="FF0000"/>
                        </a:buClr>
                        <a:buFont typeface="Wingdings" panose="05000000000000000000"/>
                        <a:buChar char=""/>
                      </a:pPr>
                      <a:endParaRPr sz="900">
                        <a:latin typeface="Times New Roman" panose="02020603050405020304"/>
                        <a:cs typeface="Times New Roman" panose="02020603050405020304"/>
                      </a:endParaRPr>
                    </a:p>
                    <a:p>
                      <a:pPr marL="263525" marR="156210" indent="-172720">
                        <a:lnSpc>
                          <a:spcPct val="100000"/>
                        </a:lnSpc>
                        <a:buClr>
                          <a:srgbClr val="FF0000"/>
                        </a:buClr>
                        <a:buFont typeface="Wingdings" panose="05000000000000000000"/>
                        <a:buChar char=""/>
                        <a:tabLst>
                          <a:tab pos="264160" algn="l"/>
                        </a:tabLst>
                      </a:pPr>
                      <a:r>
                        <a:rPr sz="900" spc="10" dirty="0">
                          <a:latin typeface="宋体" panose="02010600030101010101" pitchFamily="2" charset="-122"/>
                          <a:cs typeface="宋体" panose="02010600030101010101" pitchFamily="2" charset="-122"/>
                        </a:rPr>
                        <a:t>标准四</a:t>
                      </a:r>
                      <a:r>
                        <a:rPr sz="900" spc="-5" dirty="0">
                          <a:latin typeface="宋体" panose="02010600030101010101" pitchFamily="2" charset="-122"/>
                          <a:cs typeface="宋体" panose="02010600030101010101" pitchFamily="2" charset="-122"/>
                        </a:rPr>
                        <a:t>：</a:t>
                      </a:r>
                      <a:r>
                        <a:rPr sz="900" b="1" dirty="0">
                          <a:latin typeface="Microsoft JhengHei" panose="020B0604030504040204" charset="-120"/>
                          <a:cs typeface="Microsoft JhengHei" panose="020B0604030504040204" charset="-120"/>
                        </a:rPr>
                        <a:t>预计市值不低于人民币</a:t>
                      </a:r>
                      <a:r>
                        <a:rPr sz="900" b="1" dirty="0">
                          <a:latin typeface="Arial" panose="020B0604020202020204"/>
                          <a:cs typeface="Arial" panose="020B0604020202020204"/>
                        </a:rPr>
                        <a:t>3</a:t>
                      </a:r>
                      <a:r>
                        <a:rPr sz="900" b="1" spc="-10" dirty="0">
                          <a:latin typeface="Arial" panose="020B0604020202020204"/>
                          <a:cs typeface="Arial" panose="020B0604020202020204"/>
                        </a:rPr>
                        <a:t>0</a:t>
                      </a:r>
                      <a:r>
                        <a:rPr sz="900" b="1" dirty="0">
                          <a:latin typeface="Microsoft JhengHei" panose="020B0604030504040204" charset="-120"/>
                          <a:cs typeface="Microsoft JhengHei" panose="020B0604030504040204" charset="-120"/>
                        </a:rPr>
                        <a:t>亿元，且 </a:t>
                      </a:r>
                      <a:r>
                        <a:rPr sz="900" b="1" spc="25" dirty="0">
                          <a:latin typeface="Microsoft JhengHei" panose="020B0604030504040204" charset="-120"/>
                          <a:cs typeface="Microsoft JhengHei" panose="020B0604030504040204" charset="-120"/>
                        </a:rPr>
                        <a:t>最</a:t>
                      </a:r>
                      <a:r>
                        <a:rPr sz="900" b="1" spc="10" dirty="0">
                          <a:latin typeface="Microsoft JhengHei" panose="020B0604030504040204" charset="-120"/>
                          <a:cs typeface="Microsoft JhengHei" panose="020B0604030504040204" charset="-120"/>
                        </a:rPr>
                        <a:t>近</a:t>
                      </a:r>
                      <a:r>
                        <a:rPr sz="900" b="1" dirty="0">
                          <a:latin typeface="Microsoft JhengHei" panose="020B0604030504040204" charset="-120"/>
                          <a:cs typeface="Microsoft JhengHei" panose="020B0604030504040204" charset="-120"/>
                        </a:rPr>
                        <a:t>一年营业收入不低于人民</a:t>
                      </a:r>
                      <a:r>
                        <a:rPr sz="900" b="1" spc="-20" dirty="0">
                          <a:latin typeface="Microsoft JhengHei" panose="020B0604030504040204" charset="-120"/>
                          <a:cs typeface="Microsoft JhengHei" panose="020B0604030504040204" charset="-120"/>
                        </a:rPr>
                        <a:t>币</a:t>
                      </a:r>
                      <a:r>
                        <a:rPr sz="900" b="1" spc="-15" dirty="0">
                          <a:latin typeface="Arial" panose="020B0604020202020204"/>
                          <a:cs typeface="Arial" panose="020B0604020202020204"/>
                        </a:rPr>
                        <a:t>3</a:t>
                      </a:r>
                      <a:r>
                        <a:rPr sz="900" b="1" spc="10" dirty="0">
                          <a:latin typeface="Microsoft JhengHei" panose="020B0604030504040204" charset="-120"/>
                          <a:cs typeface="Microsoft JhengHei" panose="020B0604030504040204" charset="-120"/>
                        </a:rPr>
                        <a:t>亿</a:t>
                      </a:r>
                      <a:r>
                        <a:rPr sz="900" b="1" dirty="0">
                          <a:latin typeface="Microsoft JhengHei" panose="020B0604030504040204" charset="-120"/>
                          <a:cs typeface="Microsoft JhengHei" panose="020B0604030504040204" charset="-120"/>
                        </a:rPr>
                        <a:t>元；</a:t>
                      </a:r>
                      <a:endParaRPr sz="900">
                        <a:latin typeface="Microsoft JhengHei" panose="020B0604030504040204" charset="-120"/>
                        <a:cs typeface="Microsoft JhengHei" panose="020B0604030504040204" charset="-120"/>
                      </a:endParaRPr>
                    </a:p>
                    <a:p>
                      <a:pPr>
                        <a:lnSpc>
                          <a:spcPct val="100000"/>
                        </a:lnSpc>
                        <a:spcBef>
                          <a:spcPts val="45"/>
                        </a:spcBef>
                        <a:buClr>
                          <a:srgbClr val="FF0000"/>
                        </a:buClr>
                        <a:buFont typeface="Wingdings" panose="05000000000000000000"/>
                        <a:buChar char=""/>
                      </a:pPr>
                      <a:endParaRPr sz="900">
                        <a:latin typeface="Times New Roman" panose="02020603050405020304"/>
                        <a:cs typeface="Times New Roman" panose="02020603050405020304"/>
                      </a:endParaRPr>
                    </a:p>
                    <a:p>
                      <a:pPr marL="263525" marR="52070" indent="-172720">
                        <a:lnSpc>
                          <a:spcPct val="100000"/>
                        </a:lnSpc>
                        <a:buClr>
                          <a:srgbClr val="FF0000"/>
                        </a:buClr>
                        <a:buFont typeface="Wingdings" panose="05000000000000000000"/>
                        <a:buChar char=""/>
                        <a:tabLst>
                          <a:tab pos="264160" algn="l"/>
                        </a:tabLst>
                      </a:pPr>
                      <a:r>
                        <a:rPr sz="900" spc="10" dirty="0">
                          <a:latin typeface="宋体" panose="02010600030101010101" pitchFamily="2" charset="-122"/>
                          <a:cs typeface="宋体" panose="02010600030101010101" pitchFamily="2" charset="-122"/>
                        </a:rPr>
                        <a:t>标准五</a:t>
                      </a:r>
                      <a:r>
                        <a:rPr sz="900" dirty="0">
                          <a:latin typeface="宋体" panose="02010600030101010101" pitchFamily="2" charset="-122"/>
                          <a:cs typeface="宋体" panose="02010600030101010101" pitchFamily="2" charset="-122"/>
                        </a:rPr>
                        <a:t>：预计市值不低于人民</a:t>
                      </a:r>
                      <a:r>
                        <a:rPr sz="900" spc="-20" dirty="0">
                          <a:latin typeface="宋体" panose="02010600030101010101" pitchFamily="2" charset="-122"/>
                          <a:cs typeface="宋体" panose="02010600030101010101" pitchFamily="2" charset="-122"/>
                        </a:rPr>
                        <a:t>币</a:t>
                      </a:r>
                      <a:r>
                        <a:rPr sz="900" spc="-10" dirty="0">
                          <a:latin typeface="Arial" panose="020B0604020202020204"/>
                          <a:cs typeface="Arial" panose="020B0604020202020204"/>
                        </a:rPr>
                        <a:t>40</a:t>
                      </a:r>
                      <a:r>
                        <a:rPr sz="900" dirty="0">
                          <a:latin typeface="宋体" panose="02010600030101010101" pitchFamily="2" charset="-122"/>
                          <a:cs typeface="宋体" panose="02010600030101010101" pitchFamily="2" charset="-122"/>
                        </a:rPr>
                        <a:t>亿元，主要业务或产品需经国家有关部门批准，市场 空间大，目前已取得阶段性成果，并获得知 名投资机构一定金额的投资。医药行业企业 需取得至少一项一类新药二期临床试验批件， 其他符合科创板定位的企业需具备明显的技 术优势并满足相应条件</a:t>
                      </a:r>
                      <a:endParaRPr sz="900">
                        <a:latin typeface="宋体" panose="02010600030101010101" pitchFamily="2" charset="-122"/>
                        <a:cs typeface="宋体" panose="02010600030101010101" pitchFamily="2" charset="-122"/>
                      </a:endParaRPr>
                    </a:p>
                  </a:txBody>
                  <a:tcPr marL="0" marR="0" marT="85725"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tcPr>
                </a:tc>
                <a:tc>
                  <a:txBody>
                    <a:bodyPr/>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spcBef>
                          <a:spcPts val="10"/>
                        </a:spcBef>
                      </a:pPr>
                      <a:endParaRPr sz="1200">
                        <a:latin typeface="Times New Roman" panose="02020603050405020304"/>
                        <a:cs typeface="Times New Roman" panose="02020603050405020304"/>
                      </a:endParaRPr>
                    </a:p>
                    <a:p>
                      <a:pPr marL="264160" marR="115570" indent="-172720" algn="just">
                        <a:lnSpc>
                          <a:spcPct val="98000"/>
                        </a:lnSpc>
                        <a:spcBef>
                          <a:spcPts val="5"/>
                        </a:spcBef>
                        <a:buClr>
                          <a:srgbClr val="FF0000"/>
                        </a:buClr>
                        <a:buFont typeface="Wingdings" panose="05000000000000000000"/>
                        <a:buChar char=""/>
                        <a:tabLst>
                          <a:tab pos="264795" algn="l"/>
                        </a:tabLst>
                      </a:pPr>
                      <a:r>
                        <a:rPr sz="900" b="1" dirty="0">
                          <a:solidFill>
                            <a:srgbClr val="FF0000"/>
                          </a:solidFill>
                          <a:latin typeface="宋体" panose="02010600030101010101" pitchFamily="2" charset="-122"/>
                          <a:cs typeface="宋体" panose="02010600030101010101" pitchFamily="2" charset="-122"/>
                        </a:rPr>
                        <a:t>标准一：最近两年净利润 均为正，且累计净利润不 </a:t>
                      </a:r>
                      <a:r>
                        <a:rPr sz="900" b="1" spc="10" dirty="0">
                          <a:solidFill>
                            <a:srgbClr val="FF0000"/>
                          </a:solidFill>
                          <a:latin typeface="宋体" panose="02010600030101010101" pitchFamily="2" charset="-122"/>
                          <a:cs typeface="宋体" panose="02010600030101010101" pitchFamily="2" charset="-122"/>
                        </a:rPr>
                        <a:t>低于</a:t>
                      </a:r>
                      <a:r>
                        <a:rPr sz="900" b="1" spc="-5" dirty="0">
                          <a:solidFill>
                            <a:srgbClr val="FF0000"/>
                          </a:solidFill>
                          <a:latin typeface="Arial" panose="020B0604020202020204"/>
                          <a:cs typeface="Arial" panose="020B0604020202020204"/>
                        </a:rPr>
                        <a:t>5000</a:t>
                      </a:r>
                      <a:r>
                        <a:rPr sz="900" b="1" dirty="0">
                          <a:solidFill>
                            <a:srgbClr val="FF0000"/>
                          </a:solidFill>
                          <a:latin typeface="宋体" panose="02010600030101010101" pitchFamily="2" charset="-122"/>
                          <a:cs typeface="宋体" panose="02010600030101010101" pitchFamily="2" charset="-122"/>
                        </a:rPr>
                        <a:t>万元</a:t>
                      </a:r>
                      <a:r>
                        <a:rPr sz="900" b="1" dirty="0">
                          <a:solidFill>
                            <a:srgbClr val="FF0000"/>
                          </a:solidFill>
                          <a:latin typeface="Arial" panose="020B0604020202020204"/>
                          <a:cs typeface="Arial" panose="020B0604020202020204"/>
                        </a:rPr>
                        <a:t>;</a:t>
                      </a:r>
                      <a:endParaRPr sz="900" b="1">
                        <a:solidFill>
                          <a:srgbClr val="FF0000"/>
                        </a:solidFill>
                        <a:latin typeface="Arial" panose="020B0604020202020204"/>
                        <a:cs typeface="Arial" panose="020B0604020202020204"/>
                      </a:endParaRPr>
                    </a:p>
                    <a:p>
                      <a:pPr>
                        <a:lnSpc>
                          <a:spcPct val="100000"/>
                        </a:lnSpc>
                        <a:spcBef>
                          <a:spcPts val="35"/>
                        </a:spcBef>
                        <a:buClr>
                          <a:srgbClr val="FF0000"/>
                        </a:buClr>
                        <a:buFont typeface="Wingdings" panose="05000000000000000000"/>
                        <a:buChar char=""/>
                      </a:pPr>
                      <a:endParaRPr sz="950">
                        <a:latin typeface="Times New Roman" panose="02020603050405020304"/>
                        <a:cs typeface="Times New Roman" panose="02020603050405020304"/>
                      </a:endParaRPr>
                    </a:p>
                    <a:p>
                      <a:pPr marL="264160" marR="99060" indent="-172720">
                        <a:lnSpc>
                          <a:spcPct val="99000"/>
                        </a:lnSpc>
                        <a:buClr>
                          <a:srgbClr val="FF0000"/>
                        </a:buClr>
                        <a:buFont typeface="Wingdings" panose="05000000000000000000"/>
                        <a:buChar char=""/>
                        <a:tabLst>
                          <a:tab pos="264795" algn="l"/>
                        </a:tabLst>
                      </a:pPr>
                      <a:r>
                        <a:rPr sz="900" dirty="0">
                          <a:latin typeface="宋体" panose="02010600030101010101" pitchFamily="2" charset="-122"/>
                          <a:cs typeface="宋体" panose="02010600030101010101" pitchFamily="2" charset="-122"/>
                        </a:rPr>
                        <a:t>标准二：</a:t>
                      </a:r>
                      <a:r>
                        <a:rPr sz="900" b="1" dirty="0">
                          <a:latin typeface="Microsoft JhengHei" panose="020B0604030504040204" charset="-120"/>
                          <a:cs typeface="Microsoft JhengHei" panose="020B0604030504040204" charset="-120"/>
                        </a:rPr>
                        <a:t>预计市值不低于  </a:t>
                      </a:r>
                      <a:r>
                        <a:rPr sz="900" b="1" dirty="0">
                          <a:latin typeface="Arial" panose="020B0604020202020204"/>
                          <a:cs typeface="Arial" panose="020B0604020202020204"/>
                        </a:rPr>
                        <a:t>10</a:t>
                      </a:r>
                      <a:r>
                        <a:rPr sz="900" b="1" spc="10" dirty="0">
                          <a:latin typeface="Microsoft JhengHei" panose="020B0604030504040204" charset="-120"/>
                          <a:cs typeface="Microsoft JhengHei" panose="020B0604030504040204" charset="-120"/>
                        </a:rPr>
                        <a:t>亿元</a:t>
                      </a:r>
                      <a:r>
                        <a:rPr sz="900" b="1" dirty="0">
                          <a:latin typeface="Microsoft JhengHei" panose="020B0604030504040204" charset="-120"/>
                          <a:cs typeface="Microsoft JhengHei" panose="020B0604030504040204" charset="-120"/>
                        </a:rPr>
                        <a:t>，最近一年净利润 </a:t>
                      </a:r>
                      <a:r>
                        <a:rPr sz="900" b="1" spc="20" dirty="0">
                          <a:latin typeface="Microsoft JhengHei" panose="020B0604030504040204" charset="-120"/>
                          <a:cs typeface="Microsoft JhengHei" panose="020B0604030504040204" charset="-120"/>
                        </a:rPr>
                        <a:t>为</a:t>
                      </a:r>
                      <a:r>
                        <a:rPr sz="900" b="1" spc="10" dirty="0">
                          <a:latin typeface="Microsoft JhengHei" panose="020B0604030504040204" charset="-120"/>
                          <a:cs typeface="Microsoft JhengHei" panose="020B0604030504040204" charset="-120"/>
                        </a:rPr>
                        <a:t>正</a:t>
                      </a:r>
                      <a:r>
                        <a:rPr sz="900" b="1" dirty="0">
                          <a:latin typeface="Microsoft JhengHei" panose="020B0604030504040204" charset="-120"/>
                          <a:cs typeface="Microsoft JhengHei" panose="020B0604030504040204" charset="-120"/>
                        </a:rPr>
                        <a:t>且营业收入不低于</a:t>
                      </a:r>
                      <a:r>
                        <a:rPr sz="900" b="1" spc="-5" dirty="0">
                          <a:latin typeface="Arial" panose="020B0604020202020204"/>
                          <a:cs typeface="Arial" panose="020B0604020202020204"/>
                        </a:rPr>
                        <a:t>1  </a:t>
                      </a:r>
                      <a:r>
                        <a:rPr sz="900" b="1" spc="20" dirty="0">
                          <a:latin typeface="Microsoft JhengHei" panose="020B0604030504040204" charset="-120"/>
                          <a:cs typeface="Microsoft JhengHei" panose="020B0604030504040204" charset="-120"/>
                        </a:rPr>
                        <a:t>亿</a:t>
                      </a:r>
                      <a:r>
                        <a:rPr sz="900" b="1" dirty="0">
                          <a:latin typeface="Arial" panose="020B0604020202020204"/>
                          <a:cs typeface="Arial" panose="020B0604020202020204"/>
                        </a:rPr>
                        <a:t>;</a:t>
                      </a:r>
                      <a:endParaRPr sz="900">
                        <a:latin typeface="Arial" panose="020B0604020202020204"/>
                        <a:cs typeface="Arial" panose="020B0604020202020204"/>
                      </a:endParaRPr>
                    </a:p>
                    <a:p>
                      <a:pPr>
                        <a:lnSpc>
                          <a:spcPct val="100000"/>
                        </a:lnSpc>
                        <a:spcBef>
                          <a:spcPts val="40"/>
                        </a:spcBef>
                        <a:buClr>
                          <a:srgbClr val="FF0000"/>
                        </a:buClr>
                        <a:buFont typeface="Wingdings" panose="05000000000000000000"/>
                        <a:buChar char=""/>
                      </a:pPr>
                      <a:endParaRPr sz="950">
                        <a:latin typeface="Times New Roman" panose="02020603050405020304"/>
                        <a:cs typeface="Times New Roman" panose="02020603050405020304"/>
                      </a:endParaRPr>
                    </a:p>
                    <a:p>
                      <a:pPr marL="264160" marR="99060" indent="-172720" algn="just">
                        <a:lnSpc>
                          <a:spcPct val="98000"/>
                        </a:lnSpc>
                        <a:spcBef>
                          <a:spcPts val="5"/>
                        </a:spcBef>
                        <a:buClr>
                          <a:srgbClr val="FF0000"/>
                        </a:buClr>
                        <a:buFont typeface="Wingdings" panose="05000000000000000000"/>
                        <a:buChar char=""/>
                        <a:tabLst>
                          <a:tab pos="264795" algn="l"/>
                        </a:tabLst>
                      </a:pPr>
                      <a:r>
                        <a:rPr sz="900" dirty="0">
                          <a:latin typeface="宋体" panose="02010600030101010101" pitchFamily="2" charset="-122"/>
                          <a:cs typeface="宋体" panose="02010600030101010101" pitchFamily="2" charset="-122"/>
                        </a:rPr>
                        <a:t>标准三：预计市值不低于  </a:t>
                      </a:r>
                      <a:r>
                        <a:rPr sz="900" dirty="0">
                          <a:latin typeface="Arial" panose="020B0604020202020204"/>
                          <a:cs typeface="Arial" panose="020B0604020202020204"/>
                        </a:rPr>
                        <a:t>50</a:t>
                      </a:r>
                      <a:r>
                        <a:rPr sz="900" spc="10" dirty="0">
                          <a:latin typeface="宋体" panose="02010600030101010101" pitchFamily="2" charset="-122"/>
                          <a:cs typeface="宋体" panose="02010600030101010101" pitchFamily="2" charset="-122"/>
                        </a:rPr>
                        <a:t>亿元</a:t>
                      </a:r>
                      <a:r>
                        <a:rPr sz="900" dirty="0">
                          <a:latin typeface="宋体" panose="02010600030101010101" pitchFamily="2" charset="-122"/>
                          <a:cs typeface="宋体" panose="02010600030101010101" pitchFamily="2" charset="-122"/>
                        </a:rPr>
                        <a:t>，且最近一年营业 </a:t>
                      </a:r>
                      <a:r>
                        <a:rPr sz="900" spc="10" dirty="0">
                          <a:latin typeface="宋体" panose="02010600030101010101" pitchFamily="2" charset="-122"/>
                          <a:cs typeface="宋体" panose="02010600030101010101" pitchFamily="2" charset="-122"/>
                        </a:rPr>
                        <a:t>收入不</a:t>
                      </a:r>
                      <a:r>
                        <a:rPr sz="900" dirty="0">
                          <a:latin typeface="宋体" panose="02010600030101010101" pitchFamily="2" charset="-122"/>
                          <a:cs typeface="宋体" panose="02010600030101010101" pitchFamily="2" charset="-122"/>
                        </a:rPr>
                        <a:t>低于</a:t>
                      </a:r>
                      <a:r>
                        <a:rPr sz="900" spc="-5" dirty="0">
                          <a:latin typeface="Arial" panose="020B0604020202020204"/>
                          <a:cs typeface="Arial" panose="020B0604020202020204"/>
                        </a:rPr>
                        <a:t>3</a:t>
                      </a:r>
                      <a:r>
                        <a:rPr sz="900" dirty="0">
                          <a:latin typeface="宋体" panose="02010600030101010101" pitchFamily="2" charset="-122"/>
                          <a:cs typeface="宋体" panose="02010600030101010101" pitchFamily="2" charset="-122"/>
                        </a:rPr>
                        <a:t>亿元。</a:t>
                      </a:r>
                      <a:endParaRPr sz="900">
                        <a:latin typeface="宋体" panose="02010600030101010101" pitchFamily="2" charset="-122"/>
                        <a:cs typeface="宋体" panose="02010600030101010101" pitchFamily="2" charset="-122"/>
                      </a:endParaRPr>
                    </a:p>
                  </a:txBody>
                  <a:tcPr marL="0" marR="0" marT="0"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tcPr>
                </a:tc>
                <a:tc>
                  <a:txBody>
                    <a:bodyPr/>
                    <a:p>
                      <a:pPr>
                        <a:lnSpc>
                          <a:spcPct val="100000"/>
                        </a:lnSpc>
                        <a:spcBef>
                          <a:spcPts val="45"/>
                        </a:spcBef>
                      </a:pPr>
                      <a:endParaRPr sz="1050">
                        <a:latin typeface="Times New Roman" panose="02020603050405020304"/>
                        <a:cs typeface="Times New Roman" panose="02020603050405020304"/>
                      </a:endParaRPr>
                    </a:p>
                    <a:p>
                      <a:pPr marL="264160" marR="84455" indent="-172720">
                        <a:lnSpc>
                          <a:spcPct val="100000"/>
                        </a:lnSpc>
                        <a:spcBef>
                          <a:spcPts val="5"/>
                        </a:spcBef>
                        <a:buClr>
                          <a:srgbClr val="FF0000"/>
                        </a:buClr>
                        <a:buFont typeface="Wingdings" panose="05000000000000000000"/>
                        <a:buChar char=""/>
                        <a:tabLst>
                          <a:tab pos="264795" algn="l"/>
                        </a:tabLst>
                      </a:pPr>
                      <a:r>
                        <a:rPr sz="900" b="1" dirty="0">
                          <a:solidFill>
                            <a:srgbClr val="FF0000"/>
                          </a:solidFill>
                          <a:latin typeface="宋体" panose="02010600030101010101" pitchFamily="2" charset="-122"/>
                          <a:cs typeface="宋体" panose="02010600030101010101" pitchFamily="2" charset="-122"/>
                        </a:rPr>
                        <a:t>标准一（盈利性），市值 </a:t>
                      </a:r>
                      <a:r>
                        <a:rPr sz="900" b="1" spc="5" dirty="0">
                          <a:solidFill>
                            <a:srgbClr val="FF0000"/>
                          </a:solidFill>
                          <a:latin typeface="宋体" panose="02010600030101010101" pitchFamily="2" charset="-122"/>
                          <a:cs typeface="宋体" panose="02010600030101010101" pitchFamily="2" charset="-122"/>
                        </a:rPr>
                        <a:t>不低于</a:t>
                      </a:r>
                      <a:r>
                        <a:rPr sz="900" b="1" dirty="0">
                          <a:solidFill>
                            <a:srgbClr val="FF0000"/>
                          </a:solidFill>
                          <a:latin typeface="Arial" panose="020B0604020202020204"/>
                          <a:cs typeface="Arial" panose="020B0604020202020204"/>
                        </a:rPr>
                        <a:t>2</a:t>
                      </a:r>
                      <a:r>
                        <a:rPr sz="900" b="1" dirty="0">
                          <a:solidFill>
                            <a:srgbClr val="FF0000"/>
                          </a:solidFill>
                          <a:latin typeface="宋体" panose="02010600030101010101" pitchFamily="2" charset="-122"/>
                          <a:cs typeface="宋体" panose="02010600030101010101" pitchFamily="2" charset="-122"/>
                        </a:rPr>
                        <a:t>亿元，最近两年 </a:t>
                      </a:r>
                      <a:r>
                        <a:rPr sz="900" b="1" spc="10" dirty="0">
                          <a:solidFill>
                            <a:srgbClr val="FF0000"/>
                          </a:solidFill>
                          <a:latin typeface="宋体" panose="02010600030101010101" pitchFamily="2" charset="-122"/>
                          <a:cs typeface="宋体" panose="02010600030101010101" pitchFamily="2" charset="-122"/>
                        </a:rPr>
                        <a:t>净利润</a:t>
                      </a:r>
                      <a:r>
                        <a:rPr sz="900" b="1" dirty="0">
                          <a:solidFill>
                            <a:srgbClr val="FF0000"/>
                          </a:solidFill>
                          <a:latin typeface="宋体" panose="02010600030101010101" pitchFamily="2" charset="-122"/>
                          <a:cs typeface="宋体" panose="02010600030101010101" pitchFamily="2" charset="-122"/>
                        </a:rPr>
                        <a:t>均不低</a:t>
                      </a:r>
                      <a:r>
                        <a:rPr sz="900" b="1" spc="5" dirty="0">
                          <a:solidFill>
                            <a:srgbClr val="FF0000"/>
                          </a:solidFill>
                          <a:latin typeface="宋体" panose="02010600030101010101" pitchFamily="2" charset="-122"/>
                          <a:cs typeface="宋体" panose="02010600030101010101" pitchFamily="2" charset="-122"/>
                        </a:rPr>
                        <a:t>于</a:t>
                      </a:r>
                      <a:r>
                        <a:rPr sz="900" b="1" spc="-5" dirty="0">
                          <a:solidFill>
                            <a:srgbClr val="FF0000"/>
                          </a:solidFill>
                          <a:latin typeface="Arial" panose="020B0604020202020204"/>
                          <a:cs typeface="Arial" panose="020B0604020202020204"/>
                        </a:rPr>
                        <a:t>1500</a:t>
                      </a:r>
                      <a:r>
                        <a:rPr sz="900" b="1" dirty="0">
                          <a:solidFill>
                            <a:srgbClr val="FF0000"/>
                          </a:solidFill>
                          <a:latin typeface="宋体" panose="02010600030101010101" pitchFamily="2" charset="-122"/>
                          <a:cs typeface="宋体" panose="02010600030101010101" pitchFamily="2" charset="-122"/>
                        </a:rPr>
                        <a:t>万元 且加权平均净资产收益率 </a:t>
                      </a:r>
                      <a:r>
                        <a:rPr sz="900" b="1" spc="10" dirty="0">
                          <a:solidFill>
                            <a:srgbClr val="FF0000"/>
                          </a:solidFill>
                          <a:latin typeface="宋体" panose="02010600030101010101" pitchFamily="2" charset="-122"/>
                          <a:cs typeface="宋体" panose="02010600030101010101" pitchFamily="2" charset="-122"/>
                        </a:rPr>
                        <a:t>平均</a:t>
                      </a:r>
                      <a:r>
                        <a:rPr sz="900" b="1" dirty="0">
                          <a:solidFill>
                            <a:srgbClr val="FF0000"/>
                          </a:solidFill>
                          <a:latin typeface="宋体" panose="02010600030101010101" pitchFamily="2" charset="-122"/>
                          <a:cs typeface="宋体" panose="02010600030101010101" pitchFamily="2" charset="-122"/>
                        </a:rPr>
                        <a:t>不低</a:t>
                      </a:r>
                      <a:r>
                        <a:rPr sz="900" b="1" spc="5" dirty="0">
                          <a:solidFill>
                            <a:srgbClr val="FF0000"/>
                          </a:solidFill>
                          <a:latin typeface="宋体" panose="02010600030101010101" pitchFamily="2" charset="-122"/>
                          <a:cs typeface="宋体" panose="02010600030101010101" pitchFamily="2" charset="-122"/>
                        </a:rPr>
                        <a:t>于</a:t>
                      </a:r>
                      <a:r>
                        <a:rPr sz="900" b="1" spc="-10" dirty="0">
                          <a:solidFill>
                            <a:srgbClr val="FF0000"/>
                          </a:solidFill>
                          <a:latin typeface="Arial" panose="020B0604020202020204"/>
                          <a:cs typeface="Arial" panose="020B0604020202020204"/>
                        </a:rPr>
                        <a:t>8%</a:t>
                      </a:r>
                      <a:r>
                        <a:rPr sz="900" b="1" dirty="0">
                          <a:solidFill>
                            <a:srgbClr val="FF0000"/>
                          </a:solidFill>
                          <a:latin typeface="宋体" panose="02010600030101010101" pitchFamily="2" charset="-122"/>
                          <a:cs typeface="宋体" panose="02010600030101010101" pitchFamily="2" charset="-122"/>
                        </a:rPr>
                        <a:t>，或者最近 </a:t>
                      </a:r>
                      <a:r>
                        <a:rPr sz="900" b="1" spc="10" dirty="0">
                          <a:solidFill>
                            <a:srgbClr val="FF0000"/>
                          </a:solidFill>
                          <a:latin typeface="宋体" panose="02010600030101010101" pitchFamily="2" charset="-122"/>
                          <a:cs typeface="宋体" panose="02010600030101010101" pitchFamily="2" charset="-122"/>
                        </a:rPr>
                        <a:t>一年净</a:t>
                      </a:r>
                      <a:r>
                        <a:rPr sz="900" b="1" dirty="0">
                          <a:solidFill>
                            <a:srgbClr val="FF0000"/>
                          </a:solidFill>
                          <a:latin typeface="宋体" panose="02010600030101010101" pitchFamily="2" charset="-122"/>
                          <a:cs typeface="宋体" panose="02010600030101010101" pitchFamily="2" charset="-122"/>
                        </a:rPr>
                        <a:t>利润不低</a:t>
                      </a:r>
                      <a:r>
                        <a:rPr sz="900" b="1" spc="5" dirty="0">
                          <a:solidFill>
                            <a:srgbClr val="FF0000"/>
                          </a:solidFill>
                          <a:latin typeface="宋体" panose="02010600030101010101" pitchFamily="2" charset="-122"/>
                          <a:cs typeface="宋体" panose="02010600030101010101" pitchFamily="2" charset="-122"/>
                        </a:rPr>
                        <a:t>于</a:t>
                      </a:r>
                      <a:r>
                        <a:rPr sz="900" b="1" spc="-5" dirty="0">
                          <a:solidFill>
                            <a:srgbClr val="FF0000"/>
                          </a:solidFill>
                          <a:latin typeface="Arial" panose="020B0604020202020204"/>
                          <a:cs typeface="Arial" panose="020B0604020202020204"/>
                        </a:rPr>
                        <a:t>2500</a:t>
                      </a:r>
                      <a:r>
                        <a:rPr sz="900" b="1" dirty="0">
                          <a:solidFill>
                            <a:srgbClr val="FF0000"/>
                          </a:solidFill>
                          <a:latin typeface="宋体" panose="02010600030101010101" pitchFamily="2" charset="-122"/>
                          <a:cs typeface="宋体" panose="02010600030101010101" pitchFamily="2" charset="-122"/>
                        </a:rPr>
                        <a:t>万 元且加权平均净资产收益 </a:t>
                      </a:r>
                      <a:r>
                        <a:rPr sz="900" b="1" spc="10" dirty="0">
                          <a:solidFill>
                            <a:srgbClr val="FF0000"/>
                          </a:solidFill>
                          <a:latin typeface="宋体" panose="02010600030101010101" pitchFamily="2" charset="-122"/>
                          <a:cs typeface="宋体" panose="02010600030101010101" pitchFamily="2" charset="-122"/>
                        </a:rPr>
                        <a:t>率不低</a:t>
                      </a:r>
                      <a:r>
                        <a:rPr sz="900" b="1" dirty="0">
                          <a:solidFill>
                            <a:srgbClr val="FF0000"/>
                          </a:solidFill>
                          <a:latin typeface="宋体" panose="02010600030101010101" pitchFamily="2" charset="-122"/>
                          <a:cs typeface="宋体" panose="02010600030101010101" pitchFamily="2" charset="-122"/>
                        </a:rPr>
                        <a:t>于</a:t>
                      </a:r>
                      <a:r>
                        <a:rPr sz="900" b="1" spc="-5" dirty="0">
                          <a:solidFill>
                            <a:srgbClr val="FF0000"/>
                          </a:solidFill>
                          <a:latin typeface="Arial" panose="020B0604020202020204"/>
                          <a:cs typeface="Arial" panose="020B0604020202020204"/>
                        </a:rPr>
                        <a:t>8%</a:t>
                      </a:r>
                      <a:endParaRPr sz="900" b="1">
                        <a:solidFill>
                          <a:srgbClr val="FF0000"/>
                        </a:solidFill>
                        <a:latin typeface="Arial" panose="020B0604020202020204"/>
                        <a:cs typeface="Arial" panose="020B0604020202020204"/>
                      </a:endParaRPr>
                    </a:p>
                    <a:p>
                      <a:pPr marL="264160" marR="130810" indent="-172720">
                        <a:lnSpc>
                          <a:spcPct val="100000"/>
                        </a:lnSpc>
                        <a:spcBef>
                          <a:spcPts val="40"/>
                        </a:spcBef>
                        <a:buClr>
                          <a:srgbClr val="FF0000"/>
                        </a:buClr>
                        <a:buFont typeface="Wingdings" panose="05000000000000000000"/>
                        <a:buChar char=""/>
                        <a:tabLst>
                          <a:tab pos="264795" algn="l"/>
                        </a:tabLst>
                      </a:pPr>
                      <a:r>
                        <a:rPr sz="900" dirty="0">
                          <a:latin typeface="宋体" panose="02010600030101010101" pitchFamily="2" charset="-122"/>
                          <a:cs typeface="宋体" panose="02010600030101010101" pitchFamily="2" charset="-122"/>
                        </a:rPr>
                        <a:t>标准二（成长性），市值 </a:t>
                      </a:r>
                      <a:r>
                        <a:rPr sz="900" spc="10" dirty="0">
                          <a:latin typeface="宋体" panose="02010600030101010101" pitchFamily="2" charset="-122"/>
                          <a:cs typeface="宋体" panose="02010600030101010101" pitchFamily="2" charset="-122"/>
                        </a:rPr>
                        <a:t>不低于</a:t>
                      </a:r>
                      <a:r>
                        <a:rPr sz="900" spc="-5" dirty="0">
                          <a:latin typeface="Arial" panose="020B0604020202020204"/>
                          <a:cs typeface="Arial" panose="020B0604020202020204"/>
                        </a:rPr>
                        <a:t>4</a:t>
                      </a:r>
                      <a:r>
                        <a:rPr sz="900" dirty="0">
                          <a:latin typeface="宋体" panose="02010600030101010101" pitchFamily="2" charset="-122"/>
                          <a:cs typeface="宋体" panose="02010600030101010101" pitchFamily="2" charset="-122"/>
                        </a:rPr>
                        <a:t>亿元，最近两年 </a:t>
                      </a:r>
                      <a:r>
                        <a:rPr sz="900" spc="5" dirty="0">
                          <a:latin typeface="宋体" panose="02010600030101010101" pitchFamily="2" charset="-122"/>
                          <a:cs typeface="宋体" panose="02010600030101010101" pitchFamily="2" charset="-122"/>
                        </a:rPr>
                        <a:t>营业收</a:t>
                      </a:r>
                      <a:r>
                        <a:rPr sz="900" dirty="0">
                          <a:latin typeface="宋体" panose="02010600030101010101" pitchFamily="2" charset="-122"/>
                          <a:cs typeface="宋体" panose="02010600030101010101" pitchFamily="2" charset="-122"/>
                        </a:rPr>
                        <a:t>入</a:t>
                      </a:r>
                      <a:r>
                        <a:rPr sz="900" spc="-5" dirty="0">
                          <a:latin typeface="宋体" panose="02010600030101010101" pitchFamily="2" charset="-122"/>
                          <a:cs typeface="宋体" panose="02010600030101010101" pitchFamily="2" charset="-122"/>
                        </a:rPr>
                        <a:t>平</a:t>
                      </a:r>
                      <a:r>
                        <a:rPr sz="900" dirty="0">
                          <a:latin typeface="宋体" panose="02010600030101010101" pitchFamily="2" charset="-122"/>
                          <a:cs typeface="宋体" panose="02010600030101010101" pitchFamily="2" charset="-122"/>
                        </a:rPr>
                        <a:t>均</a:t>
                      </a:r>
                      <a:r>
                        <a:rPr sz="900" spc="-5" dirty="0">
                          <a:latin typeface="宋体" panose="02010600030101010101" pitchFamily="2" charset="-122"/>
                          <a:cs typeface="宋体" panose="02010600030101010101" pitchFamily="2" charset="-122"/>
                        </a:rPr>
                        <a:t>不</a:t>
                      </a:r>
                      <a:r>
                        <a:rPr sz="900" dirty="0">
                          <a:latin typeface="宋体" panose="02010600030101010101" pitchFamily="2" charset="-122"/>
                          <a:cs typeface="宋体" panose="02010600030101010101" pitchFamily="2" charset="-122"/>
                        </a:rPr>
                        <a:t>低</a:t>
                      </a:r>
                      <a:r>
                        <a:rPr sz="900" spc="-5" dirty="0">
                          <a:latin typeface="宋体" panose="02010600030101010101" pitchFamily="2" charset="-122"/>
                          <a:cs typeface="宋体" panose="02010600030101010101" pitchFamily="2" charset="-122"/>
                        </a:rPr>
                        <a:t>于</a:t>
                      </a:r>
                      <a:r>
                        <a:rPr sz="900" dirty="0">
                          <a:latin typeface="Arial" panose="020B0604020202020204"/>
                          <a:cs typeface="Arial" panose="020B0604020202020204"/>
                        </a:rPr>
                        <a:t>1</a:t>
                      </a:r>
                      <a:r>
                        <a:rPr sz="900" dirty="0">
                          <a:latin typeface="宋体" panose="02010600030101010101" pitchFamily="2" charset="-122"/>
                          <a:cs typeface="宋体" panose="02010600030101010101" pitchFamily="2" charset="-122"/>
                        </a:rPr>
                        <a:t>亿 元，且最近一年营业收入 </a:t>
                      </a:r>
                      <a:r>
                        <a:rPr sz="900" spc="10" dirty="0">
                          <a:latin typeface="宋体" panose="02010600030101010101" pitchFamily="2" charset="-122"/>
                          <a:cs typeface="宋体" panose="02010600030101010101" pitchFamily="2" charset="-122"/>
                        </a:rPr>
                        <a:t>增长率</a:t>
                      </a:r>
                      <a:r>
                        <a:rPr sz="900" dirty="0">
                          <a:latin typeface="宋体" panose="02010600030101010101" pitchFamily="2" charset="-122"/>
                          <a:cs typeface="宋体" panose="02010600030101010101" pitchFamily="2" charset="-122"/>
                        </a:rPr>
                        <a:t>不低</a:t>
                      </a:r>
                      <a:r>
                        <a:rPr sz="900" spc="5" dirty="0">
                          <a:latin typeface="宋体" panose="02010600030101010101" pitchFamily="2" charset="-122"/>
                          <a:cs typeface="宋体" panose="02010600030101010101" pitchFamily="2" charset="-122"/>
                        </a:rPr>
                        <a:t>于</a:t>
                      </a:r>
                      <a:r>
                        <a:rPr sz="900" dirty="0">
                          <a:latin typeface="Arial" panose="020B0604020202020204"/>
                          <a:cs typeface="Arial" panose="020B0604020202020204"/>
                        </a:rPr>
                        <a:t>3</a:t>
                      </a:r>
                      <a:r>
                        <a:rPr sz="900" spc="-10" dirty="0">
                          <a:latin typeface="Arial" panose="020B0604020202020204"/>
                          <a:cs typeface="Arial" panose="020B0604020202020204"/>
                        </a:rPr>
                        <a:t>0</a:t>
                      </a:r>
                      <a:r>
                        <a:rPr sz="900" dirty="0">
                          <a:latin typeface="Arial" panose="020B0604020202020204"/>
                          <a:cs typeface="Arial" panose="020B0604020202020204"/>
                        </a:rPr>
                        <a:t>%</a:t>
                      </a:r>
                      <a:r>
                        <a:rPr sz="900" dirty="0">
                          <a:latin typeface="宋体" panose="02010600030101010101" pitchFamily="2" charset="-122"/>
                          <a:cs typeface="宋体" panose="02010600030101010101" pitchFamily="2" charset="-122"/>
                        </a:rPr>
                        <a:t>，最近 一年经营活动产生的现金 流量净额为正</a:t>
                      </a:r>
                      <a:endParaRPr sz="900">
                        <a:latin typeface="宋体" panose="02010600030101010101" pitchFamily="2" charset="-122"/>
                        <a:cs typeface="宋体" panose="02010600030101010101" pitchFamily="2" charset="-122"/>
                      </a:endParaRPr>
                    </a:p>
                    <a:p>
                      <a:pPr marL="264160" indent="-172720">
                        <a:lnSpc>
                          <a:spcPts val="1060"/>
                        </a:lnSpc>
                        <a:spcBef>
                          <a:spcPts val="35"/>
                        </a:spcBef>
                        <a:buClr>
                          <a:srgbClr val="FF0000"/>
                        </a:buClr>
                        <a:buFont typeface="Wingdings" panose="05000000000000000000"/>
                        <a:buChar char=""/>
                        <a:tabLst>
                          <a:tab pos="264795" algn="l"/>
                        </a:tabLst>
                      </a:pPr>
                      <a:r>
                        <a:rPr sz="900" dirty="0">
                          <a:latin typeface="宋体" panose="02010600030101010101" pitchFamily="2" charset="-122"/>
                          <a:cs typeface="宋体" panose="02010600030101010101" pitchFamily="2" charset="-122"/>
                        </a:rPr>
                        <a:t>标准三（研发成果产业</a:t>
                      </a:r>
                      <a:endParaRPr sz="900">
                        <a:latin typeface="宋体" panose="02010600030101010101" pitchFamily="2" charset="-122"/>
                        <a:cs typeface="宋体" panose="02010600030101010101" pitchFamily="2" charset="-122"/>
                      </a:endParaRPr>
                    </a:p>
                    <a:p>
                      <a:pPr marL="264160">
                        <a:lnSpc>
                          <a:spcPts val="1060"/>
                        </a:lnSpc>
                      </a:pPr>
                      <a:r>
                        <a:rPr sz="900" dirty="0">
                          <a:latin typeface="宋体" panose="02010600030101010101" pitchFamily="2" charset="-122"/>
                          <a:cs typeface="宋体" panose="02010600030101010101" pitchFamily="2" charset="-122"/>
                        </a:rPr>
                        <a:t>化），市值不低</a:t>
                      </a:r>
                      <a:r>
                        <a:rPr sz="900" spc="15" dirty="0">
                          <a:latin typeface="宋体" panose="02010600030101010101" pitchFamily="2" charset="-122"/>
                          <a:cs typeface="宋体" panose="02010600030101010101" pitchFamily="2" charset="-122"/>
                        </a:rPr>
                        <a:t>于</a:t>
                      </a:r>
                      <a:r>
                        <a:rPr sz="900" spc="-15" dirty="0">
                          <a:latin typeface="Arial" panose="020B0604020202020204"/>
                          <a:cs typeface="Arial" panose="020B0604020202020204"/>
                        </a:rPr>
                        <a:t>8</a:t>
                      </a:r>
                      <a:r>
                        <a:rPr sz="900" dirty="0">
                          <a:latin typeface="宋体" panose="02010600030101010101" pitchFamily="2" charset="-122"/>
                          <a:cs typeface="宋体" panose="02010600030101010101" pitchFamily="2" charset="-122"/>
                        </a:rPr>
                        <a:t>亿元，</a:t>
                      </a:r>
                      <a:endParaRPr sz="900">
                        <a:latin typeface="宋体" panose="02010600030101010101" pitchFamily="2" charset="-122"/>
                        <a:cs typeface="宋体" panose="02010600030101010101" pitchFamily="2" charset="-122"/>
                      </a:endParaRPr>
                    </a:p>
                    <a:p>
                      <a:pPr marL="264160" marR="135890">
                        <a:lnSpc>
                          <a:spcPct val="99000"/>
                        </a:lnSpc>
                        <a:spcBef>
                          <a:spcPts val="50"/>
                        </a:spcBef>
                      </a:pPr>
                      <a:r>
                        <a:rPr sz="900" dirty="0">
                          <a:latin typeface="宋体" panose="02010600030101010101" pitchFamily="2" charset="-122"/>
                          <a:cs typeface="宋体" panose="02010600030101010101" pitchFamily="2" charset="-122"/>
                        </a:rPr>
                        <a:t>最近一年营业收入不低于   </a:t>
                      </a:r>
                      <a:r>
                        <a:rPr sz="900" spc="-5" dirty="0">
                          <a:latin typeface="Arial" panose="020B0604020202020204"/>
                          <a:cs typeface="Arial" panose="020B0604020202020204"/>
                        </a:rPr>
                        <a:t>2</a:t>
                      </a:r>
                      <a:r>
                        <a:rPr sz="900" spc="10" dirty="0">
                          <a:latin typeface="宋体" panose="02010600030101010101" pitchFamily="2" charset="-122"/>
                          <a:cs typeface="宋体" panose="02010600030101010101" pitchFamily="2" charset="-122"/>
                        </a:rPr>
                        <a:t>亿元，</a:t>
                      </a:r>
                      <a:r>
                        <a:rPr sz="900" dirty="0">
                          <a:latin typeface="宋体" panose="02010600030101010101" pitchFamily="2" charset="-122"/>
                          <a:cs typeface="宋体" panose="02010600030101010101" pitchFamily="2" charset="-122"/>
                        </a:rPr>
                        <a:t>最近两年研发投 </a:t>
                      </a:r>
                      <a:r>
                        <a:rPr sz="900" spc="-5" dirty="0">
                          <a:latin typeface="宋体" panose="02010600030101010101" pitchFamily="2" charset="-122"/>
                          <a:cs typeface="宋体" panose="02010600030101010101" pitchFamily="2" charset="-122"/>
                        </a:rPr>
                        <a:t>入合计占最近两年营业收 </a:t>
                      </a:r>
                      <a:r>
                        <a:rPr sz="900" spc="10" dirty="0">
                          <a:latin typeface="宋体" panose="02010600030101010101" pitchFamily="2" charset="-122"/>
                          <a:cs typeface="宋体" panose="02010600030101010101" pitchFamily="2" charset="-122"/>
                        </a:rPr>
                        <a:t>入合计</a:t>
                      </a:r>
                      <a:r>
                        <a:rPr sz="900" dirty="0">
                          <a:latin typeface="宋体" panose="02010600030101010101" pitchFamily="2" charset="-122"/>
                          <a:cs typeface="宋体" panose="02010600030101010101" pitchFamily="2" charset="-122"/>
                        </a:rPr>
                        <a:t>比例不低</a:t>
                      </a:r>
                      <a:r>
                        <a:rPr sz="900" spc="5" dirty="0">
                          <a:latin typeface="宋体" panose="02010600030101010101" pitchFamily="2" charset="-122"/>
                          <a:cs typeface="宋体" panose="02010600030101010101" pitchFamily="2" charset="-122"/>
                        </a:rPr>
                        <a:t>于</a:t>
                      </a:r>
                      <a:r>
                        <a:rPr sz="900" spc="-5" dirty="0">
                          <a:latin typeface="Arial" panose="020B0604020202020204"/>
                          <a:cs typeface="Arial" panose="020B0604020202020204"/>
                        </a:rPr>
                        <a:t>8%</a:t>
                      </a:r>
                      <a:endParaRPr sz="900">
                        <a:latin typeface="Arial" panose="020B0604020202020204"/>
                        <a:cs typeface="Arial" panose="020B0604020202020204"/>
                      </a:endParaRPr>
                    </a:p>
                    <a:p>
                      <a:pPr marL="264160" marR="118745" indent="-172720">
                        <a:lnSpc>
                          <a:spcPct val="99000"/>
                        </a:lnSpc>
                        <a:spcBef>
                          <a:spcPts val="45"/>
                        </a:spcBef>
                        <a:buClr>
                          <a:srgbClr val="FF0000"/>
                        </a:buClr>
                        <a:buFont typeface="Wingdings" panose="05000000000000000000"/>
                        <a:buChar char=""/>
                        <a:tabLst>
                          <a:tab pos="264795" algn="l"/>
                        </a:tabLst>
                      </a:pPr>
                      <a:r>
                        <a:rPr sz="900" dirty="0">
                          <a:latin typeface="宋体" panose="02010600030101010101" pitchFamily="2" charset="-122"/>
                          <a:cs typeface="宋体" panose="02010600030101010101" pitchFamily="2" charset="-122"/>
                        </a:rPr>
                        <a:t>标准四（研发能力），市 </a:t>
                      </a:r>
                      <a:r>
                        <a:rPr sz="900" spc="10" dirty="0">
                          <a:latin typeface="宋体" panose="02010600030101010101" pitchFamily="2" charset="-122"/>
                          <a:cs typeface="宋体" panose="02010600030101010101" pitchFamily="2" charset="-122"/>
                        </a:rPr>
                        <a:t>值不低</a:t>
                      </a:r>
                      <a:r>
                        <a:rPr sz="900" dirty="0">
                          <a:latin typeface="宋体" panose="02010600030101010101" pitchFamily="2" charset="-122"/>
                          <a:cs typeface="宋体" panose="02010600030101010101" pitchFamily="2" charset="-122"/>
                        </a:rPr>
                        <a:t>于</a:t>
                      </a:r>
                      <a:r>
                        <a:rPr sz="900" dirty="0">
                          <a:latin typeface="Arial" panose="020B0604020202020204"/>
                          <a:cs typeface="Arial" panose="020B0604020202020204"/>
                        </a:rPr>
                        <a:t>1</a:t>
                      </a:r>
                      <a:r>
                        <a:rPr sz="900" spc="-10" dirty="0">
                          <a:latin typeface="Arial" panose="020B0604020202020204"/>
                          <a:cs typeface="Arial" panose="020B0604020202020204"/>
                        </a:rPr>
                        <a:t>5</a:t>
                      </a:r>
                      <a:r>
                        <a:rPr sz="900" dirty="0">
                          <a:latin typeface="宋体" panose="02010600030101010101" pitchFamily="2" charset="-122"/>
                          <a:cs typeface="宋体" panose="02010600030101010101" pitchFamily="2" charset="-122"/>
                        </a:rPr>
                        <a:t>亿元，最近两 年研发投入合计不低于 </a:t>
                      </a:r>
                      <a:r>
                        <a:rPr sz="900" spc="-5" dirty="0">
                          <a:latin typeface="Arial" panose="020B0604020202020204"/>
                          <a:cs typeface="Arial" panose="020B0604020202020204"/>
                        </a:rPr>
                        <a:t>5000</a:t>
                      </a:r>
                      <a:r>
                        <a:rPr sz="900" spc="10" dirty="0">
                          <a:latin typeface="宋体" panose="02010600030101010101" pitchFamily="2" charset="-122"/>
                          <a:cs typeface="宋体" panose="02010600030101010101" pitchFamily="2" charset="-122"/>
                        </a:rPr>
                        <a:t>万元</a:t>
                      </a:r>
                      <a:endParaRPr sz="900">
                        <a:latin typeface="宋体" panose="02010600030101010101" pitchFamily="2" charset="-122"/>
                        <a:cs typeface="宋体" panose="02010600030101010101" pitchFamily="2" charset="-122"/>
                      </a:endParaRPr>
                    </a:p>
                  </a:txBody>
                  <a:tcPr marL="0" marR="0" marT="5715" marB="0">
                    <a:lnL w="12700">
                      <a:solidFill>
                        <a:srgbClr val="D9D9D9"/>
                      </a:solidFill>
                      <a:prstDash val="solid"/>
                    </a:lnL>
                    <a:lnT w="12700">
                      <a:solidFill>
                        <a:srgbClr val="D9D9D9"/>
                      </a:solidFill>
                      <a:prstDash val="solid"/>
                    </a:lnT>
                    <a:lnB w="12700">
                      <a:solidFill>
                        <a:srgbClr val="D9D9D9"/>
                      </a:solidFill>
                      <a:prstDash val="solid"/>
                    </a:lnB>
                  </a:tcPr>
                </a:tc>
              </a:tr>
            </a:tbl>
          </a:graphicData>
        </a:graphic>
      </p:graphicFrame>
      <p:sp>
        <p:nvSpPr>
          <p:cNvPr id="18453" name="文本框 3"/>
          <p:cNvSpPr txBox="1"/>
          <p:nvPr/>
        </p:nvSpPr>
        <p:spPr>
          <a:xfrm>
            <a:off x="487363" y="863600"/>
            <a:ext cx="5448300" cy="341313"/>
          </a:xfrm>
          <a:prstGeom prst="rect">
            <a:avLst/>
          </a:prstGeom>
          <a:noFill/>
          <a:ln w="9525">
            <a:noFill/>
          </a:ln>
        </p:spPr>
        <p:txBody>
          <a:bodyPr wrap="square" anchor="t" anchorCtr="0"/>
          <a:p>
            <a:r>
              <a:rPr lang="zh-CN" altLang="en-US" b="1" dirty="0">
                <a:latin typeface="方正姚体" panose="02010601030101010101" pitchFamily="2" charset="-122"/>
                <a:ea typeface="方正姚体" panose="02010601030101010101" pitchFamily="2" charset="-122"/>
                <a:sym typeface="华文细黑" panose="02010600040101010101" pitchFamily="2" charset="-122"/>
              </a:rPr>
              <a:t>二、报告期盈利能力</a:t>
            </a: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                  </a:t>
            </a:r>
            <a:r>
              <a:rPr lang="zh-CN" altLang="en-US" b="1">
                <a:solidFill>
                  <a:srgbClr val="FF0000"/>
                </a:solidFill>
                <a:latin typeface="Arial" panose="020B0604020202020204" pitchFamily="34" charset="0"/>
                <a:ea typeface="宋体" panose="02010600030101010101" pitchFamily="2" charset="-122"/>
                <a:sym typeface="华文细黑" panose="02010600040101010101" pitchFamily="2" charset="-122"/>
              </a:rPr>
              <a:t>各板块上市条件</a:t>
            </a:r>
            <a:r>
              <a:rPr lang="en-US" altLang="zh-CN" b="1" dirty="0">
                <a:latin typeface="方正姚体" panose="02010601030101010101" pitchFamily="2" charset="-122"/>
                <a:ea typeface="方正姚体" panose="02010601030101010101" pitchFamily="2" charset="-122"/>
                <a:sym typeface="华文细黑" panose="02010600040101010101" pitchFamily="2" charset="-122"/>
              </a:rPr>
              <a:t> </a:t>
            </a:r>
            <a:endParaRPr lang="en-US" altLang="zh-CN" b="1" dirty="0">
              <a:latin typeface="方正姚体" panose="02010601030101010101" pitchFamily="2" charset="-122"/>
              <a:ea typeface="方正姚体" panose="02010601030101010101" pitchFamily="2" charset="-122"/>
              <a:sym typeface="华文细黑" panose="02010600040101010101" pitchFamily="2" charset="-122"/>
            </a:endParaRPr>
          </a:p>
          <a:p>
            <a:endParaRPr lang="zh-CN" altLang="en-US" b="1">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ln/>
        </p:spPr>
        <p:txBody>
          <a:bodyPr vert="horz" wrap="square" lIns="91440" tIns="45720" rIns="91440" bIns="45720" anchor="ctr" anchorCtr="0"/>
          <a:p>
            <a:pPr marL="342900" indent="-342900">
              <a:lnSpc>
                <a:spcPct val="200000"/>
              </a:lnSpc>
            </a:pPr>
            <a:r>
              <a:rPr lang="en-US" altLang="zh-CN" sz="2800" b="1" dirty="0">
                <a:latin typeface="黑体" panose="02010609060101010101" pitchFamily="49" charset="-122"/>
                <a:ea typeface="黑体" panose="02010609060101010101" pitchFamily="49" charset="-122"/>
              </a:rPr>
              <a:t>企业上市过程中常见的财务问题解读</a:t>
            </a:r>
            <a:endParaRPr lang="en-US" altLang="zh-CN" sz="2800" b="1" u="sng" dirty="0">
              <a:latin typeface="黑体" panose="02010609060101010101" pitchFamily="49" charset="-122"/>
              <a:ea typeface="黑体" panose="02010609060101010101" pitchFamily="49" charset="-122"/>
            </a:endParaRPr>
          </a:p>
        </p:txBody>
      </p:sp>
      <p:sp>
        <p:nvSpPr>
          <p:cNvPr id="9220"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二、报告期盈利能力</a:t>
            </a: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  </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规模较小、盈利能力较弱（净利润踩线、</a:t>
            </a: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小</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老树</a:t>
            </a: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首期或期中某年净利润偏小（如小于</a:t>
            </a: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1000</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万）</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报告期三年净利润大幅度增长（如超过</a:t>
            </a: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50%</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rPr>
              <a:t>报告期前两年净利润平稳，最后一年收入利润成倍增长</a:t>
            </a:r>
            <a:endPar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2400" b="1" i="0" u="none" strike="noStrike" kern="0" cap="none" spc="0" normalizeH="0" baseline="0" noProof="0" dirty="0">
              <a:ln>
                <a:noFill/>
              </a:ln>
              <a:solidFill>
                <a:schemeClr val="tx1"/>
              </a:solidFill>
              <a:effectLst/>
              <a:uLnTx/>
              <a:uFillTx/>
              <a:latin typeface="+mj-ea"/>
              <a:ea typeface="+mj-ea"/>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en-US" altLang="zh-CN" sz="2800" b="1" i="0" u="none" strike="noStrike" kern="0" cap="none" spc="0" normalizeH="0" baseline="0" noProof="0" dirty="0">
              <a:ln>
                <a:noFill/>
              </a:ln>
              <a:solidFill>
                <a:schemeClr val="tx1"/>
              </a:solidFill>
              <a:effectLst/>
              <a:uLnTx/>
              <a:uFillTx/>
              <a:latin typeface="+mj-ea"/>
              <a:ea typeface="+mj-ea"/>
              <a:cs typeface="+mn-cs"/>
            </a:endParaRPr>
          </a:p>
        </p:txBody>
      </p:sp>
      <p:sp>
        <p:nvSpPr>
          <p:cNvPr id="19459"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15362" name="Rectangle 3"/>
          <p:cNvSpPr>
            <a:spLocks noGrp="1"/>
          </p:cNvSpPr>
          <p:nvPr>
            <p:ph idx="1"/>
          </p:nvPr>
        </p:nvSpPr>
        <p:spPr/>
        <p:txBody>
          <a:bodyPr vert="horz" wrap="square" lIns="91440" tIns="45720" rIns="91440" bIns="45720" anchor="t" anchorCtr="0"/>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二、报告期盈利能力</a:t>
            </a:r>
            <a:r>
              <a:rPr kumimoji="0" lang="en-US" altLang="zh-CN" sz="2400" b="1" i="0" u="none" strike="noStrike" kern="0" cap="none" spc="0" normalizeH="0" baseline="0" noProof="0" dirty="0">
                <a:ln>
                  <a:noFill/>
                </a:ln>
                <a:solidFill>
                  <a:schemeClr val="tx1"/>
                </a:solidFill>
                <a:effectLst/>
                <a:uLnTx/>
                <a:uFillTx/>
                <a:latin typeface="方正姚体" panose="02010601030101010101" pitchFamily="2" charset="-122"/>
                <a:ea typeface="方正姚体" panose="02010601030101010101" pitchFamily="2" charset="-122"/>
                <a:cs typeface="+mn-cs"/>
                <a:sym typeface="+mn-ea"/>
              </a:rPr>
              <a:t>  </a:t>
            </a:r>
            <a:endParaRPr kumimoji="0" lang="en-US" altLang="zh-CN"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a:t>
            </a:r>
            <a:r>
              <a:rPr kumimoji="0" lang="zh-CN" altLang="en-US"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申报期三年收入及利润平稳，最近一期大幅度增长</a:t>
            </a:r>
            <a:endPar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a:t>
            </a:r>
            <a:r>
              <a:rPr kumimoji="0" lang="zh-CN" altLang="en-US"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扣非后净利润率持续上升或最近一期成倍增长</a:t>
            </a:r>
            <a:endPar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1</a:t>
            </a:r>
            <a:r>
              <a:rPr kumimoji="0" lang="zh-CN" altLang="en-US"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、重点关注营业收入平稳但净利润持续增长的情形</a:t>
            </a:r>
            <a:endPar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2</a:t>
            </a:r>
            <a:r>
              <a:rPr kumimoji="0" lang="zh-CN" altLang="en-US"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、影响因素定量详细分析</a:t>
            </a:r>
            <a:endPar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毛利率提高？费用率下降？与可比公司变动趋势是否一致？</a:t>
            </a:r>
            <a:endParaRPr kumimoji="0" lang="en-US" altLang="zh-CN" sz="20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p:txBody>
      </p:sp>
      <p:sp>
        <p:nvSpPr>
          <p:cNvPr id="20483"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xfrm>
            <a:off x="468313" y="465138"/>
            <a:ext cx="8218487" cy="290512"/>
          </a:xfrm>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17410" name="Rectangle 3"/>
          <p:cNvSpPr>
            <a:spLocks noGrp="1"/>
          </p:cNvSpPr>
          <p:nvPr>
            <p:ph idx="1"/>
          </p:nvPr>
        </p:nvSpPr>
        <p:spPr>
          <a:xfrm>
            <a:off x="288925" y="838200"/>
            <a:ext cx="8458200" cy="3778250"/>
          </a:xfrm>
        </p:spPr>
        <p:txBody>
          <a:bodyPr vert="horz" wrap="square" lIns="91440" tIns="45720" rIns="91440" bIns="45720" anchor="t" anchorCtr="0"/>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三、业务</a:t>
            </a: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rPr>
              <a:t>与客户</a:t>
            </a:r>
            <a:endParaRPr kumimoji="0" lang="en-US" altLang="zh-CN"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mn-ea"/>
              </a:rPr>
              <a:t>※</a:t>
            </a:r>
            <a:r>
              <a:rPr kumimoji="0" lang="zh-CN" altLang="en-US" sz="2400" b="1" i="0" u="none" strike="noStrike" kern="0" cap="none" spc="0" normalizeH="0" baseline="0" noProof="1" dirty="0">
                <a:solidFill>
                  <a:schemeClr val="tx1"/>
                </a:solidFill>
                <a:latin typeface="方正姚体" panose="02010601030101010101" pitchFamily="2" charset="-122"/>
                <a:ea typeface="方正姚体" panose="02010601030101010101" pitchFamily="2" charset="-122"/>
                <a:cs typeface="+mn-cs"/>
                <a:sym typeface="+mn-ea"/>
              </a:rPr>
              <a:t>业务核查重点</a:t>
            </a:r>
            <a:r>
              <a:rPr kumimoji="0" lang="zh-CN" altLang="en-US" sz="2400" b="1" i="0" u="none" strike="noStrike" kern="0" cap="none" spc="0" normalizeH="0" baseline="0" noProof="1" dirty="0">
                <a:solidFill>
                  <a:schemeClr val="bg1"/>
                </a:solidFill>
                <a:latin typeface="黑体" panose="02010609060101010101" pitchFamily="49" charset="-122"/>
                <a:ea typeface="黑体" panose="02010609060101010101" pitchFamily="49" charset="-122"/>
                <a:cs typeface="+mn-cs"/>
                <a:sym typeface="+mn-ea"/>
              </a:rPr>
              <a:t>业务核查重点</a:t>
            </a:r>
            <a:endParaRPr kumimoji="0" lang="zh-CN" altLang="en-US" sz="2400" b="1" i="0" u="none" strike="noStrike" kern="0" cap="none" spc="0" normalizeH="0" baseline="0" noProof="1" dirty="0">
              <a:solidFill>
                <a:schemeClr val="bg1"/>
              </a:solidFill>
              <a:latin typeface="黑体" panose="02010609060101010101" pitchFamily="49" charset="-122"/>
              <a:ea typeface="黑体" panose="02010609060101010101" pitchFamily="49" charset="-122"/>
              <a:cs typeface="+mn-cs"/>
              <a:sym typeface="+mn-ea"/>
            </a:endParaRPr>
          </a:p>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sym typeface="+mn-ea"/>
              </a:rPr>
              <a:t>业务怎么来的（真实性），所处的产业链位置（上下游关系，盈利能力），未来的可持续性（行业地位、持续盈利能力）</a:t>
            </a:r>
            <a:endPar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sym typeface="+mn-ea"/>
              </a:rPr>
              <a:t>▶ 获取方式：招投标合规性、持续获取订单的能力；（可持续性）</a:t>
            </a:r>
            <a:endPar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sym typeface="+mn-ea"/>
              </a:rPr>
              <a:t>▶ 竞争力：市场占有率、区域市场容量、外拓能力；（可持续性）</a:t>
            </a:r>
            <a:endPar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sym typeface="+mn-ea"/>
              </a:rPr>
              <a:t>▶ 客户依赖：客户实力、被替代可能性，在具有重大依赖的情况下如何论证无重大不利影响（可持续性）</a:t>
            </a:r>
            <a:endPar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sym typeface="+mn-ea"/>
              </a:rPr>
              <a:t>▶ 销售模式：经销、直销，模式转换的合理性；（商业模式、行业特征）</a:t>
            </a:r>
            <a:endPar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endParaRPr>
          </a:p>
          <a:p>
            <a:pPr marL="342900" marR="0" indent="-342900" algn="l" defTabSz="914400" rtl="0" eaLnBrk="0" fontAlgn="base" latinLnBrk="0" hangingPunct="0">
              <a:lnSpc>
                <a:spcPct val="150000"/>
              </a:lnSpc>
              <a:spcBef>
                <a:spcPct val="20000"/>
              </a:spcBef>
              <a:spcAft>
                <a:spcPct val="0"/>
              </a:spcAft>
              <a:buClrTx/>
              <a:buSzTx/>
              <a:buFont typeface="Arial" panose="020B0604020202020204" pitchFamily="34" charset="0"/>
              <a:buNone/>
            </a:pPr>
            <a:r>
              <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sym typeface="+mn-ea"/>
              </a:rPr>
              <a:t>▶ 业务来源的主要因素：核心技术、品牌、质量、营销渠道；（可持续性）</a:t>
            </a:r>
            <a:endParaRPr kumimoji="0" lang="en-US" altLang="zh-CN" sz="1400" b="0" i="0" u="none" strike="noStrike" kern="1200" cap="none" spc="0" normalizeH="0" baseline="0" noProof="1" dirty="0">
              <a:solidFill>
                <a:srgbClr val="333333"/>
              </a:solidFill>
              <a:latin typeface="华文宋体" panose="02010600040101010101" pitchFamily="2" charset="-122"/>
              <a:ea typeface="华文宋体" panose="02010600040101010101" pitchFamily="2" charset="-122"/>
              <a:cs typeface="+mn-cs"/>
            </a:endParaRPr>
          </a:p>
        </p:txBody>
      </p:sp>
      <p:sp>
        <p:nvSpPr>
          <p:cNvPr id="21507"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FontTx/>
            </a:pPr>
            <a:fld id="{9A0DB2DC-4C9A-4742-B13C-FB6460FD3503}" type="slidenum">
              <a:rPr lang="zh-CN" altLang="en-US" sz="1200" dirty="0">
                <a:solidFill>
                  <a:srgbClr val="898989"/>
                </a:solidFill>
                <a:latin typeface="华文细黑" panose="02010600040101010101" pitchFamily="2" charset="-122"/>
                <a:ea typeface="宋体" panose="02010600030101010101" pitchFamily="2" charset="-122"/>
              </a:rPr>
            </a:fld>
            <a:endParaRPr lang="zh-CN" altLang="en-US" sz="1200" dirty="0">
              <a:solidFill>
                <a:srgbClr val="898989"/>
              </a:solidFill>
              <a:latin typeface="华文细黑" panose="0201060004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title"/>
          </p:nvPr>
        </p:nvSpPr>
        <p:spPr>
          <a:xfrm>
            <a:off x="468313" y="465138"/>
            <a:ext cx="8218487" cy="384175"/>
          </a:xfrm>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22530" name="Rectangle 3"/>
          <p:cNvSpPr>
            <a:spLocks noGrp="1"/>
          </p:cNvSpPr>
          <p:nvPr>
            <p:ph idx="1"/>
          </p:nvPr>
        </p:nvSpPr>
        <p:spPr>
          <a:xfrm>
            <a:off x="468313" y="838200"/>
            <a:ext cx="8278812" cy="3778250"/>
          </a:xfrm>
          <a:ln/>
        </p:spPr>
        <p:txBody>
          <a:bodyPr vert="horz" wrap="square" lIns="91440" tIns="45720" rIns="91440" bIns="45720" anchor="t" anchorCtr="0"/>
          <a:p>
            <a:pPr marL="0" indent="0">
              <a:lnSpc>
                <a:spcPct val="150000"/>
              </a:lnSpc>
            </a:pPr>
            <a:r>
              <a:rPr lang="zh-CN" altLang="en-US" sz="2400" b="1" dirty="0">
                <a:latin typeface="方正姚体" panose="02010601030101010101" pitchFamily="2" charset="-122"/>
                <a:ea typeface="方正姚体" panose="02010601030101010101" pitchFamily="2" charset="-122"/>
              </a:rPr>
              <a:t>三、业务与客户</a:t>
            </a:r>
            <a:endParaRPr lang="en-US" altLang="zh-CN" sz="2400" b="1" dirty="0">
              <a:latin typeface="方正姚体" panose="02010601030101010101" pitchFamily="2" charset="-122"/>
              <a:ea typeface="方正姚体" panose="02010601030101010101" pitchFamily="2" charset="-122"/>
            </a:endParaRPr>
          </a:p>
          <a:p>
            <a:pPr marL="0" indent="0">
              <a:lnSpc>
                <a:spcPct val="150000"/>
              </a:lnSpc>
            </a:pPr>
            <a:r>
              <a:rPr lang="en-US" altLang="zh-CN" sz="1600" dirty="0">
                <a:latin typeface="方正姚体" panose="02010601030101010101" pitchFamily="2" charset="-122"/>
                <a:ea typeface="方正姚体" panose="02010601030101010101" pitchFamily="2" charset="-122"/>
              </a:rPr>
              <a:t>※单一或大客户集中：发行人存在单一客户主营业务收入或毛利贡献占比较高情形的,应重点关注合理性、客户稳定性和业务持续性,是否存在重大不确定性风险,进而影响发行人持续经营能力。</a:t>
            </a:r>
            <a:endParaRPr lang="en-US" altLang="zh-CN" sz="1600" dirty="0">
              <a:latin typeface="方正姚体" panose="02010601030101010101" pitchFamily="2" charset="-122"/>
              <a:ea typeface="方正姚体" panose="02010601030101010101" pitchFamily="2" charset="-122"/>
            </a:endParaRPr>
          </a:p>
          <a:p>
            <a:pPr marL="0" indent="0">
              <a:lnSpc>
                <a:spcPct val="150000"/>
              </a:lnSpc>
            </a:pPr>
            <a:r>
              <a:rPr lang="en-US" altLang="zh-CN" sz="1600" dirty="0">
                <a:latin typeface="方正姚体" panose="02010601030101010101" pitchFamily="2" charset="-122"/>
                <a:ea typeface="方正姚体" panose="02010601030101010101" pitchFamily="2" charset="-122"/>
              </a:rPr>
              <a:t>单一客户主营业务收入或毛利贡献占比超过50%的,一般认为对该客户存在重大依赖。</a:t>
            </a:r>
            <a:endParaRPr lang="en-US" altLang="zh-CN" sz="1600" dirty="0">
              <a:latin typeface="方正姚体" panose="02010601030101010101" pitchFamily="2" charset="-122"/>
              <a:ea typeface="方正姚体" panose="02010601030101010101" pitchFamily="2" charset="-122"/>
            </a:endParaRPr>
          </a:p>
          <a:p>
            <a:pPr marL="0" indent="0">
              <a:lnSpc>
                <a:spcPct val="150000"/>
              </a:lnSpc>
            </a:pPr>
            <a:r>
              <a:rPr lang="zh-CN" altLang="en-US" sz="1600" dirty="0">
                <a:latin typeface="方正姚体" panose="02010601030101010101" pitchFamily="2" charset="-122"/>
                <a:ea typeface="方正姚体" panose="02010601030101010101" pitchFamily="2" charset="-122"/>
              </a:rPr>
              <a:t>单一或大客户集中且客户属于竞争对手的要充分论证，是否构成发行障碍。</a:t>
            </a:r>
            <a:endParaRPr lang="zh-CN" altLang="en-US" sz="1600" dirty="0">
              <a:latin typeface="方正姚体" panose="02010601030101010101" pitchFamily="2" charset="-122"/>
              <a:ea typeface="方正姚体" panose="02010601030101010101" pitchFamily="2" charset="-122"/>
            </a:endParaRPr>
          </a:p>
          <a:p>
            <a:pPr marL="0" indent="0">
              <a:lnSpc>
                <a:spcPct val="150000"/>
              </a:lnSpc>
            </a:pPr>
            <a:r>
              <a:rPr lang="en-US" altLang="zh-CN" sz="1600" dirty="0">
                <a:latin typeface="方正姚体" panose="02010601030101010101" pitchFamily="2" charset="-122"/>
                <a:ea typeface="方正姚体" panose="02010601030101010101" pitchFamily="2" charset="-122"/>
              </a:rPr>
              <a:t>※业务增长</a:t>
            </a:r>
            <a:r>
              <a:rPr lang="zh-CN" altLang="en-US" sz="1600" dirty="0">
                <a:latin typeface="方正姚体" panose="02010601030101010101" pitchFamily="2" charset="-122"/>
                <a:ea typeface="方正姚体" panose="02010601030101010101" pitchFamily="2" charset="-122"/>
              </a:rPr>
              <a:t>的</a:t>
            </a:r>
            <a:r>
              <a:rPr lang="en-US" altLang="zh-CN" sz="1600" dirty="0">
                <a:latin typeface="方正姚体" panose="02010601030101010101" pitchFamily="2" charset="-122"/>
                <a:ea typeface="方正姚体" panose="02010601030101010101" pitchFamily="2" charset="-122"/>
              </a:rPr>
              <a:t>合理性，是否存在特殊交易事项：报告期内突然出现、突然消失的重要客户，与竞争对手、无实际需求的企业产生交易，收入增长与价格、销量增长的关系</a:t>
            </a:r>
            <a:r>
              <a:rPr lang="zh-CN" altLang="en-US" sz="1600" dirty="0">
                <a:latin typeface="方正姚体" panose="02010601030101010101" pitchFamily="2" charset="-122"/>
                <a:ea typeface="方正姚体" panose="02010601030101010101" pitchFamily="2" charset="-122"/>
              </a:rPr>
              <a:t>及合理性</a:t>
            </a:r>
            <a:r>
              <a:rPr lang="en-US" altLang="zh-CN" sz="1600" dirty="0">
                <a:latin typeface="方正姚体" panose="02010601030101010101" pitchFamily="2" charset="-122"/>
                <a:ea typeface="方正姚体" panose="02010601030101010101" pitchFamily="2" charset="-122"/>
              </a:rPr>
              <a:t>。</a:t>
            </a:r>
            <a:endParaRPr lang="en-US" altLang="zh-CN" sz="1600" dirty="0">
              <a:latin typeface="方正姚体" panose="02010601030101010101" pitchFamily="2" charset="-122"/>
              <a:ea typeface="方正姚体" panose="02010601030101010101" pitchFamily="2" charset="-122"/>
            </a:endParaRPr>
          </a:p>
        </p:txBody>
      </p:sp>
      <p:sp>
        <p:nvSpPr>
          <p:cNvPr id="22531"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a:ln/>
        </p:spPr>
        <p:txBody>
          <a:bodyPr vert="horz" wrap="square" lIns="91440" tIns="45720" rIns="91440" bIns="45720" anchor="ctr" anchorCtr="0"/>
          <a:p>
            <a:pPr marL="342900" indent="-342900">
              <a:lnSpc>
                <a:spcPct val="200000"/>
              </a:lnSpc>
            </a:pPr>
            <a:r>
              <a:rPr lang="zh-CN" altLang="en-US" sz="2800" b="1" u="sng" dirty="0">
                <a:latin typeface="方正姚体" panose="02010601030101010101" pitchFamily="2" charset="-122"/>
                <a:ea typeface="方正姚体" panose="02010601030101010101" pitchFamily="2" charset="-122"/>
              </a:rPr>
              <a:t>企业上市过程中常见的财务问题解读</a:t>
            </a:r>
            <a:endParaRPr lang="en-US" altLang="zh-CN" sz="2800" b="1" u="sng" dirty="0">
              <a:latin typeface="方正姚体" panose="02010601030101010101" pitchFamily="2" charset="-122"/>
              <a:ea typeface="方正姚体" panose="02010601030101010101" pitchFamily="2" charset="-122"/>
            </a:endParaRPr>
          </a:p>
        </p:txBody>
      </p:sp>
      <p:sp>
        <p:nvSpPr>
          <p:cNvPr id="23554" name="Rectangle 3"/>
          <p:cNvSpPr>
            <a:spLocks noGrp="1"/>
          </p:cNvSpPr>
          <p:nvPr>
            <p:ph idx="1"/>
          </p:nvPr>
        </p:nvSpPr>
        <p:spPr>
          <a:xfrm>
            <a:off x="468313" y="989013"/>
            <a:ext cx="8393112" cy="3627437"/>
          </a:xfrm>
          <a:ln/>
        </p:spPr>
        <p:txBody>
          <a:bodyPr vert="horz" wrap="square" lIns="91440" tIns="45720" rIns="91440" bIns="45720" anchor="t" anchorCtr="0"/>
          <a:p>
            <a:pPr marL="0" indent="0">
              <a:lnSpc>
                <a:spcPct val="150000"/>
              </a:lnSpc>
            </a:pPr>
            <a:r>
              <a:rPr lang="zh-CN" altLang="en-US" sz="2400" b="1" dirty="0">
                <a:latin typeface="方正姚体" panose="02010601030101010101" pitchFamily="2" charset="-122"/>
                <a:ea typeface="方正姚体" panose="02010601030101010101" pitchFamily="2" charset="-122"/>
              </a:rPr>
              <a:t>三、业务与客户</a:t>
            </a:r>
            <a:endParaRPr lang="en-US" altLang="zh-CN" sz="2400" b="1" dirty="0">
              <a:latin typeface="方正姚体" panose="02010601030101010101" pitchFamily="2" charset="-122"/>
              <a:ea typeface="方正姚体" panose="02010601030101010101" pitchFamily="2" charset="-122"/>
            </a:endParaRPr>
          </a:p>
          <a:p>
            <a:pPr marL="0" indent="0">
              <a:lnSpc>
                <a:spcPct val="150000"/>
              </a:lnSpc>
            </a:pPr>
            <a:r>
              <a:rPr lang="en-US" altLang="zh-CN" sz="1600" b="1" dirty="0">
                <a:latin typeface="方正姚体" panose="02010601030101010101" pitchFamily="2" charset="-122"/>
                <a:ea typeface="方正姚体" panose="02010601030101010101" pitchFamily="2" charset="-122"/>
              </a:rPr>
              <a:t>※</a:t>
            </a:r>
            <a:r>
              <a:rPr lang="zh-CN" altLang="en-US" sz="1600" b="1" dirty="0">
                <a:latin typeface="方正姚体" panose="02010601030101010101" pitchFamily="2" charset="-122"/>
                <a:ea typeface="方正姚体" panose="02010601030101010101" pitchFamily="2" charset="-122"/>
              </a:rPr>
              <a:t>申报期最近一年（或者最近一期）某客户收入大幅度增长</a:t>
            </a:r>
            <a:endParaRPr lang="en-US" altLang="zh-CN" sz="1600" b="1" dirty="0">
              <a:latin typeface="方正姚体" panose="02010601030101010101" pitchFamily="2" charset="-122"/>
              <a:ea typeface="方正姚体" panose="02010601030101010101" pitchFamily="2" charset="-122"/>
            </a:endParaRPr>
          </a:p>
          <a:p>
            <a:pPr marL="0" indent="0">
              <a:lnSpc>
                <a:spcPct val="150000"/>
              </a:lnSpc>
            </a:pPr>
            <a:r>
              <a:rPr lang="zh-CN" altLang="en-US" sz="1600" b="1" dirty="0">
                <a:latin typeface="方正姚体" panose="02010601030101010101" pitchFamily="2" charset="-122"/>
                <a:ea typeface="方正姚体" panose="02010601030101010101" pitchFamily="2" charset="-122"/>
              </a:rPr>
              <a:t>收入增长是否有商业合理性，新客户还是老客户规模增长，与市场供求、产能增加、新产品开发是否有关，与该客户的</a:t>
            </a:r>
            <a:r>
              <a:rPr lang="zh-CN" altLang="en-US" sz="1600" dirty="0">
                <a:solidFill>
                  <a:srgbClr val="000000"/>
                </a:solidFill>
                <a:latin typeface="楷体" panose="02010609060101010101" pitchFamily="49" charset="-122"/>
                <a:ea typeface="楷体" panose="02010609060101010101" pitchFamily="49" charset="-122"/>
              </a:rPr>
              <a:t>市</a:t>
            </a:r>
            <a:r>
              <a:rPr lang="zh-CN" altLang="en-US" sz="1600" b="1" dirty="0">
                <a:latin typeface="方正姚体" panose="02010601030101010101" pitchFamily="2" charset="-122"/>
                <a:ea typeface="方正姚体" panose="02010601030101010101" pitchFamily="2" charset="-122"/>
              </a:rPr>
              <a:t>场表现（销量、市场份额）是否符合</a:t>
            </a:r>
            <a:endParaRPr lang="en-US" altLang="zh-CN" sz="1600" b="1" dirty="0">
              <a:latin typeface="方正姚体" panose="02010601030101010101" pitchFamily="2" charset="-122"/>
              <a:ea typeface="方正姚体" panose="02010601030101010101" pitchFamily="2" charset="-122"/>
            </a:endParaRPr>
          </a:p>
          <a:p>
            <a:pPr marL="0" indent="0">
              <a:lnSpc>
                <a:spcPct val="150000"/>
              </a:lnSpc>
            </a:pPr>
            <a:r>
              <a:rPr lang="en-US" altLang="zh-CN" sz="1600" b="1" dirty="0">
                <a:latin typeface="方正姚体" panose="02010601030101010101" pitchFamily="2" charset="-122"/>
                <a:ea typeface="方正姚体" panose="02010601030101010101" pitchFamily="2" charset="-122"/>
              </a:rPr>
              <a:t>※</a:t>
            </a:r>
            <a:r>
              <a:rPr lang="zh-CN" altLang="en-US" sz="1600" b="1" dirty="0">
                <a:latin typeface="方正姚体" panose="02010601030101010101" pitchFamily="2" charset="-122"/>
                <a:ea typeface="方正姚体" panose="02010601030101010101" pitchFamily="2" charset="-122"/>
              </a:rPr>
              <a:t>持股客户入股前后交易规模变化较大，或交易占比较大</a:t>
            </a:r>
            <a:endParaRPr lang="en-US" altLang="zh-CN" sz="1600" b="1" dirty="0">
              <a:latin typeface="方正姚体" panose="02010601030101010101" pitchFamily="2" charset="-122"/>
              <a:ea typeface="方正姚体" panose="02010601030101010101" pitchFamily="2" charset="-122"/>
            </a:endParaRPr>
          </a:p>
          <a:p>
            <a:pPr marL="0" indent="0">
              <a:lnSpc>
                <a:spcPct val="150000"/>
              </a:lnSpc>
            </a:pPr>
            <a:r>
              <a:rPr lang="en-US" altLang="zh-CN" sz="1600" b="1" dirty="0">
                <a:latin typeface="方正姚体" panose="02010601030101010101" pitchFamily="2" charset="-122"/>
                <a:ea typeface="方正姚体" panose="02010601030101010101" pitchFamily="2" charset="-122"/>
              </a:rPr>
              <a:t>※</a:t>
            </a:r>
            <a:r>
              <a:rPr lang="zh-CN" altLang="en-US" sz="1600" b="1" dirty="0">
                <a:latin typeface="方正姚体" panose="02010601030101010101" pitchFamily="2" charset="-122"/>
                <a:ea typeface="方正姚体" panose="02010601030101010101" pitchFamily="2" charset="-122"/>
              </a:rPr>
              <a:t>客户与发行人、实际控制人及董监高等人员存在资金往来</a:t>
            </a:r>
            <a:endParaRPr lang="en-US" altLang="zh-CN" sz="1600" b="1" dirty="0">
              <a:latin typeface="方正姚体" panose="02010601030101010101" pitchFamily="2" charset="-122"/>
              <a:ea typeface="方正姚体" panose="02010601030101010101" pitchFamily="2" charset="-122"/>
            </a:endParaRPr>
          </a:p>
        </p:txBody>
      </p:sp>
      <p:sp>
        <p:nvSpPr>
          <p:cNvPr id="23555" name="灯片编号占位符 5"/>
          <p:cNvSpPr>
            <a:spLocks noGrp="1"/>
          </p:cNvSpPr>
          <p:nvPr>
            <p:ph type="sldNum" sz="quarter" idx="12"/>
          </p:nvPr>
        </p:nvSpPr>
        <p:spPr>
          <a:xfrm>
            <a:off x="6553200" y="4767263"/>
            <a:ext cx="2133600" cy="274637"/>
          </a:xfrm>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buFontTx/>
            </a:pPr>
            <a:fld id="{9A0DB2DC-4C9A-4742-B13C-FB6460FD3503}" type="slidenum">
              <a:rPr lang="zh-CN" altLang="en-US" sz="1200" dirty="0">
                <a:solidFill>
                  <a:srgbClr val="898989"/>
                </a:solidFill>
                <a:latin typeface="华文细黑" panose="02010600040101010101" pitchFamily="2" charset="-122"/>
              </a:rPr>
            </a:fld>
            <a:endParaRPr lang="zh-CN" altLang="en-US" sz="1200" dirty="0">
              <a:solidFill>
                <a:srgbClr val="898989"/>
              </a:solidFill>
              <a:latin typeface="华文细黑" panose="0201060004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7150,&quot;width&quot;:4750}"/>
</p:tagLst>
</file>

<file path=ppt/tags/tag2.xml><?xml version="1.0" encoding="utf-8"?>
<p:tagLst xmlns:p="http://schemas.openxmlformats.org/presentationml/2006/main">
  <p:tag name="commondata" val="eyJoZGlkIjoiMmIxMGU2MDUzODJlMjE1ZjNjZGZlOTNkN2NiMTYwYjYifQ=="/>
</p:tagLst>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宋体"/>
        <a:ea typeface="宋体"/>
        <a:cs typeface=""/>
      </a:majorFont>
      <a:minorFont>
        <a:latin typeface="经典特宋简"/>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宋体"/>
        <a:ea typeface="宋体"/>
        <a:cs typeface=""/>
      </a:majorFont>
      <a:minorFont>
        <a:latin typeface="经典特宋简"/>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宋体"/>
        <a:ea typeface="宋体"/>
        <a:cs typeface=""/>
      </a:majorFont>
      <a:minorFont>
        <a:latin typeface="经典特宋简"/>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宋体"/>
        <a:ea typeface="宋体"/>
        <a:cs typeface=""/>
      </a:majorFont>
      <a:minorFont>
        <a:latin typeface="经典特宋简"/>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宋体"/>
        <a:ea typeface="宋体"/>
        <a:cs typeface=""/>
      </a:majorFont>
      <a:minorFont>
        <a:latin typeface="经典特宋简"/>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宋体"/>
        <a:ea typeface="宋体"/>
        <a:cs typeface=""/>
      </a:majorFont>
      <a:minorFont>
        <a:latin typeface="经典特宋简"/>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宋体"/>
        <a:ea typeface="宋体"/>
        <a:cs typeface=""/>
      </a:majorFont>
      <a:minorFont>
        <a:latin typeface="经典特宋简"/>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宋体"/>
        <a:ea typeface="宋体"/>
        <a:cs typeface=""/>
      </a:majorFont>
      <a:minorFont>
        <a:latin typeface="经典特宋简"/>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7949</Words>
  <Application>WPS 演示</Application>
  <PresentationFormat>全屏显示(16:9)</PresentationFormat>
  <Paragraphs>451</Paragraphs>
  <Slides>31</Slides>
  <Notes>0</Notes>
  <HiddenSlides>0</HiddenSlides>
  <MMClips>0</MMClips>
  <ScaleCrop>false</ScaleCrop>
  <HeadingPairs>
    <vt:vector size="6" baseType="variant">
      <vt:variant>
        <vt:lpstr>已用的字体</vt:lpstr>
      </vt:variant>
      <vt:variant>
        <vt:i4>25</vt:i4>
      </vt:variant>
      <vt:variant>
        <vt:lpstr>主题</vt:lpstr>
      </vt:variant>
      <vt:variant>
        <vt:i4>8</vt:i4>
      </vt:variant>
      <vt:variant>
        <vt:lpstr>幻灯片标题</vt:lpstr>
      </vt:variant>
      <vt:variant>
        <vt:i4>31</vt:i4>
      </vt:variant>
    </vt:vector>
  </HeadingPairs>
  <TitlesOfParts>
    <vt:vector size="64" baseType="lpstr">
      <vt:lpstr>Arial</vt:lpstr>
      <vt:lpstr>宋体</vt:lpstr>
      <vt:lpstr>Wingdings</vt:lpstr>
      <vt:lpstr>经典特宋简</vt:lpstr>
      <vt:lpstr>华文细黑</vt:lpstr>
      <vt:lpstr>Calibri</vt:lpstr>
      <vt:lpstr>隶书</vt:lpstr>
      <vt:lpstr>黑体</vt:lpstr>
      <vt:lpstr>方正姚体</vt:lpstr>
      <vt:lpstr>微软雅黑</vt:lpstr>
      <vt:lpstr>华文楷体</vt:lpstr>
      <vt:lpstr>Times New Roman</vt:lpstr>
      <vt:lpstr>Courier New</vt:lpstr>
      <vt:lpstr>华文宋体</vt:lpstr>
      <vt:lpstr>楷体</vt:lpstr>
      <vt:lpstr>Arial Unicode MS</vt:lpstr>
      <vt:lpstr>Times New Roman</vt:lpstr>
      <vt:lpstr>Microsoft JhengHei</vt:lpstr>
      <vt:lpstr>Wingdings</vt:lpstr>
      <vt:lpstr>Arial</vt:lpstr>
      <vt:lpstr>经典特宋简</vt:lpstr>
      <vt:lpstr>仿宋</vt:lpstr>
      <vt:lpstr>华文琥珀</vt:lpstr>
      <vt:lpstr>华文仿宋</vt:lpstr>
      <vt:lpstr>华文中宋</vt:lpstr>
      <vt:lpstr>Office 主题</vt:lpstr>
      <vt:lpstr>1_Office 主题</vt:lpstr>
      <vt:lpstr>5_Office 主题</vt:lpstr>
      <vt:lpstr>6_Office 主题</vt:lpstr>
      <vt:lpstr>7_Office 主题</vt:lpstr>
      <vt:lpstr>8_Office 主题</vt:lpstr>
      <vt:lpstr>9_Office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天健会计师事务所PPT</dc:title>
  <dc:creator>panchina-cpa</dc:creator>
  <cp:lastModifiedBy>Administrator</cp:lastModifiedBy>
  <cp:revision>901</cp:revision>
  <cp:lastPrinted>2018-08-15T09:32:42Z</cp:lastPrinted>
  <dcterms:created xsi:type="dcterms:W3CDTF">2013-08-20T06:34:01Z</dcterms:created>
  <dcterms:modified xsi:type="dcterms:W3CDTF">2023-10-25T02:13:46Z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D91DE0A06921428D8A4B06A174AF77AD_13</vt:lpwstr>
  </property>
</Properties>
</file>