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ink/ink1.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3"/>
    <p:sldId id="257" r:id="rId4"/>
    <p:sldId id="258" r:id="rId5"/>
    <p:sldId id="259" r:id="rId6"/>
    <p:sldId id="272" r:id="rId7"/>
    <p:sldId id="273" r:id="rId8"/>
    <p:sldId id="274" r:id="rId9"/>
    <p:sldId id="296" r:id="rId10"/>
    <p:sldId id="603" r:id="rId11"/>
    <p:sldId id="604" r:id="rId12"/>
    <p:sldId id="605" r:id="rId13"/>
    <p:sldId id="606" r:id="rId14"/>
    <p:sldId id="607" r:id="rId15"/>
    <p:sldId id="285" r:id="rId16"/>
    <p:sldId id="608" r:id="rId17"/>
    <p:sldId id="609" r:id="rId18"/>
    <p:sldId id="286" r:id="rId19"/>
    <p:sldId id="301" r:id="rId20"/>
    <p:sldId id="261" r:id="rId21"/>
    <p:sldId id="610" r:id="rId22"/>
    <p:sldId id="611" r:id="rId23"/>
    <p:sldId id="326" r:id="rId24"/>
    <p:sldId id="290" r:id="rId25"/>
    <p:sldId id="320" r:id="rId26"/>
    <p:sldId id="322" r:id="rId27"/>
    <p:sldId id="323" r:id="rId28"/>
    <p:sldId id="324" r:id="rId29"/>
    <p:sldId id="267" r:id="rId30"/>
    <p:sldId id="291" r:id="rId31"/>
  </p:sldIdLst>
  <p:sldSz cx="11557000" cy="65024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pos="28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4078" initials="5"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86B"/>
    <a:srgbClr val="F9A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2" d="100"/>
          <a:sy n="62" d="100"/>
        </p:scale>
        <p:origin x="208" y="44"/>
      </p:cViewPr>
      <p:guideLst>
        <p:guide orient="horz" pos="2206"/>
        <p:guide pos="28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30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gs" Target="tags/tag45.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10-16T17:33:41"/>
    </inkml:context>
    <inkml:brush xml:id="br0">
      <inkml:brushProperty name="width" value="0.05292" units="cm"/>
      <inkml:brushProperty name="height" value="0.05292" units="cm"/>
      <inkml:brushProperty name="color" value="#f80600"/>
      <inkml:brushProperty name="ignorePressure" value="0"/>
    </inkml:brush>
  </inkml:definitions>
  <inkml:trace contextRef="#ctx0" brushRef="#br0">14891.4 3040.01,'0'0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D98E1-76A9-41C1-B09E-1C3DBF4C5B1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82D31-9822-46D6-80FE-ED2A18DA4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FE82D31-9822-46D6-80FE-ED2A18DA4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image" Target="../media/image14.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tags" Target="../tags/tag11.xml"/><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tags" Target="../tags/tag12.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779" y="-17513"/>
            <a:ext cx="11574481" cy="6507432"/>
          </a:xfrm>
          <a:prstGeom prst="rect">
            <a:avLst/>
          </a:prstGeom>
        </p:spPr>
      </p:pic>
      <p:sp>
        <p:nvSpPr>
          <p:cNvPr id="3" name="Freeform 2"/>
          <p:cNvSpPr/>
          <p:nvPr/>
        </p:nvSpPr>
        <p:spPr>
          <a:xfrm>
            <a:off x="-19051" y="1838541"/>
            <a:ext cx="11566271" cy="2825318"/>
          </a:xfrm>
          <a:custGeom>
            <a:avLst/>
            <a:gdLst/>
            <a:ahLst/>
            <a:cxnLst/>
            <a:rect l="l" t="t" r="r" b="b"/>
            <a:pathLst>
              <a:path w="6365316" h="2825318">
                <a:moveTo>
                  <a:pt x="0" y="0"/>
                </a:moveTo>
                <a:lnTo>
                  <a:pt x="0" y="0"/>
                </a:lnTo>
                <a:lnTo>
                  <a:pt x="6365316" y="0"/>
                </a:lnTo>
                <a:lnTo>
                  <a:pt x="6365316" y="0"/>
                </a:lnTo>
                <a:lnTo>
                  <a:pt x="6365316" y="2825318"/>
                </a:lnTo>
                <a:lnTo>
                  <a:pt x="6365316" y="2825318"/>
                </a:lnTo>
                <a:lnTo>
                  <a:pt x="0" y="2825318"/>
                </a:lnTo>
                <a:lnTo>
                  <a:pt x="0" y="2825318"/>
                </a:lnTo>
                <a:lnTo>
                  <a:pt x="0" y="0"/>
                </a:lnTo>
                <a:close/>
              </a:path>
            </a:pathLst>
          </a:custGeom>
          <a:solidFill>
            <a:srgbClr val="002776">
              <a:alpha val="92156"/>
            </a:srgbClr>
          </a:solidFill>
        </p:spPr>
        <p:txBody>
          <a:bodyPr lIns="127000" rIns="127000" rtlCol="0" anchor="ctr"/>
          <a:lstStyle/>
          <a:p>
            <a:pPr algn="l"/>
            <a:endParaRPr lang="en-US" sz="1100"/>
          </a:p>
        </p:txBody>
      </p:sp>
      <p:sp>
        <p:nvSpPr>
          <p:cNvPr id="4" name="TextBox 3"/>
          <p:cNvSpPr txBox="1"/>
          <p:nvPr/>
        </p:nvSpPr>
        <p:spPr>
          <a:xfrm>
            <a:off x="1776283" y="2238193"/>
            <a:ext cx="7975600" cy="977447"/>
          </a:xfrm>
          <a:prstGeom prst="rect">
            <a:avLst/>
          </a:prstGeom>
          <a:solidFill>
            <a:srgbClr val="FFFFFF">
              <a:alpha val="0"/>
            </a:srgbClr>
          </a:solidFill>
        </p:spPr>
        <p:txBody>
          <a:bodyPr wrap="square" lIns="95250" tIns="95250" rIns="0" bIns="95250" rtlCol="0" anchor="t">
            <a:spAutoFit/>
          </a:bodyPr>
          <a:lstStyle/>
          <a:p>
            <a:pPr algn="ctr" latinLnBrk="1">
              <a:lnSpc>
                <a:spcPct val="113000"/>
              </a:lnSpc>
            </a:pPr>
            <a:r>
              <a:rPr lang="zh-CN" altLang="en-US" sz="4800" b="1" dirty="0">
                <a:solidFill>
                  <a:schemeClr val="bg1"/>
                </a:solidFill>
                <a:latin typeface="微软雅黑" panose="020B0503020204020204" charset="-122"/>
                <a:ea typeface="微软雅黑" panose="020B0503020204020204" charset="-122"/>
              </a:rPr>
              <a:t>企业上市新局面</a:t>
            </a:r>
            <a:endParaRPr lang="en-US" sz="1100" dirty="0">
              <a:solidFill>
                <a:schemeClr val="bg1"/>
              </a:solidFill>
            </a:endParaRPr>
          </a:p>
        </p:txBody>
      </p:sp>
      <p:sp>
        <p:nvSpPr>
          <p:cNvPr id="5" name="TextBox 4"/>
          <p:cNvSpPr txBox="1"/>
          <p:nvPr/>
        </p:nvSpPr>
        <p:spPr>
          <a:xfrm>
            <a:off x="3177233" y="3483312"/>
            <a:ext cx="5173701" cy="716478"/>
          </a:xfrm>
          <a:prstGeom prst="rect">
            <a:avLst/>
          </a:prstGeom>
          <a:solidFill>
            <a:srgbClr val="FFFFFF">
              <a:alpha val="0"/>
            </a:srgbClr>
          </a:solidFill>
        </p:spPr>
        <p:txBody>
          <a:bodyPr lIns="95250" tIns="95250" rIns="0" bIns="95250" rtlCol="0" anchor="t">
            <a:spAutoFit/>
          </a:bodyPr>
          <a:lstStyle/>
          <a:p>
            <a:pPr algn="ctr" latinLnBrk="1">
              <a:lnSpc>
                <a:spcPct val="113000"/>
              </a:lnSpc>
            </a:pPr>
            <a:r>
              <a:rPr lang="zh-CN" altLang="en-US" sz="3200" b="1" dirty="0">
                <a:solidFill>
                  <a:srgbClr val="FFFFFF"/>
                </a:solidFill>
                <a:latin typeface="微软雅黑 Light" panose="020B0502040204020203" charset="-122"/>
                <a:ea typeface="微软雅黑 Light" panose="020B0502040204020203" charset="-122"/>
              </a:rPr>
              <a:t>湖北省上市工作指导中心</a:t>
            </a:r>
            <a:endParaRPr lang="en-US" sz="3200" b="1" dirty="0"/>
          </a:p>
        </p:txBody>
      </p:sp>
      <p:cxnSp>
        <p:nvCxnSpPr>
          <p:cNvPr id="8" name="Connector 7"/>
          <p:cNvCxnSpPr/>
          <p:nvPr/>
        </p:nvCxnSpPr>
        <p:spPr>
          <a:xfrm>
            <a:off x="2794740" y="3286760"/>
            <a:ext cx="5676900" cy="0"/>
          </a:xfrm>
          <a:prstGeom prst="straightConnector1">
            <a:avLst/>
          </a:prstGeom>
          <a:solidFill>
            <a:srgbClr val="FFFFFF"/>
          </a:solidFill>
          <a:ln w="6350">
            <a:solidFill>
              <a:srgbClr val="FFFFFF"/>
            </a:solidFill>
            <a:prstDash val="solid"/>
            <a:headEnd type="none" w="med" len="med"/>
            <a:tailEnd type="none" w="med" len="med"/>
          </a:ln>
        </p:spPr>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841806"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多层次资本市场形成并不断完善</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grpSp>
        <p:nvGrpSpPr>
          <p:cNvPr id="13" name="组合 12"/>
          <p:cNvGrpSpPr/>
          <p:nvPr/>
        </p:nvGrpSpPr>
        <p:grpSpPr>
          <a:xfrm>
            <a:off x="1123727" y="1540338"/>
            <a:ext cx="9302115" cy="3895153"/>
            <a:chOff x="2817" y="3648"/>
            <a:chExt cx="14649" cy="5581"/>
          </a:xfrm>
        </p:grpSpPr>
        <p:sp>
          <p:nvSpPr>
            <p:cNvPr id="15" name="Rectangle 2"/>
            <p:cNvSpPr txBox="1"/>
            <p:nvPr/>
          </p:nvSpPr>
          <p:spPr>
            <a:xfrm>
              <a:off x="10353" y="5150"/>
              <a:ext cx="4873" cy="730"/>
            </a:xfrm>
            <a:prstGeom prst="rect">
              <a:avLst/>
            </a:prstGeom>
            <a:noFill/>
            <a:ln w="9525">
              <a:noFill/>
            </a:ln>
          </p:spPr>
          <p:txBody>
            <a:bodyPr lIns="0" tIns="47701" rIns="95399" bIns="0" anchor="ctr"/>
            <a:lstStyle/>
            <a:p>
              <a:pPr>
                <a:buClr>
                  <a:srgbClr val="F7070D"/>
                </a:buClr>
                <a:buSzPct val="80000"/>
              </a:pPr>
              <a:r>
                <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沪深交易所     大型蓝筹企业 </a:t>
              </a:r>
              <a:endPar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18" name="梯形 17"/>
            <p:cNvSpPr/>
            <p:nvPr/>
          </p:nvSpPr>
          <p:spPr>
            <a:xfrm>
              <a:off x="5187" y="3694"/>
              <a:ext cx="3685" cy="793"/>
            </a:xfrm>
            <a:prstGeom prst="trapezoid">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r>
                <a:rPr kumimoji="1" lang="zh-CN" altLang="en-US" sz="2085" strike="noStrike" noProof="1">
                  <a:solidFill>
                    <a:schemeClr val="tx1"/>
                  </a:solidFill>
                  <a:latin typeface="楷体" panose="02010609060101010101" charset="-122"/>
                  <a:ea typeface="楷体" panose="02010609060101010101" charset="-122"/>
                </a:rPr>
                <a:t>科创板</a:t>
              </a:r>
              <a:endParaRPr kumimoji="1" lang="zh-CN" altLang="en-US" sz="2085" strike="noStrike" noProof="1">
                <a:solidFill>
                  <a:schemeClr val="tx1"/>
                </a:solidFill>
                <a:latin typeface="楷体" panose="02010609060101010101" charset="-122"/>
                <a:ea typeface="楷体" panose="02010609060101010101" charset="-122"/>
              </a:endParaRPr>
            </a:p>
          </p:txBody>
        </p:sp>
        <p:sp>
          <p:nvSpPr>
            <p:cNvPr id="19" name="梯形 18"/>
            <p:cNvSpPr/>
            <p:nvPr/>
          </p:nvSpPr>
          <p:spPr>
            <a:xfrm>
              <a:off x="4989" y="4489"/>
              <a:ext cx="4068" cy="795"/>
            </a:xfrm>
            <a:prstGeom prst="trapezoid">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r>
                <a:rPr kumimoji="1" lang="zh-CN" altLang="en-US" sz="2085" strike="noStrike" noProof="1">
                  <a:solidFill>
                    <a:schemeClr val="tx1"/>
                  </a:solidFill>
                  <a:latin typeface="楷体" panose="02010609060101010101" charset="-122"/>
                  <a:ea typeface="楷体" panose="02010609060101010101" charset="-122"/>
                </a:rPr>
                <a:t>创业板</a:t>
              </a:r>
              <a:endParaRPr kumimoji="1" lang="zh-CN" altLang="en-US" sz="2085" strike="noStrike" noProof="1">
                <a:solidFill>
                  <a:schemeClr val="tx1"/>
                </a:solidFill>
                <a:latin typeface="楷体" panose="02010609060101010101" charset="-122"/>
                <a:ea typeface="楷体" panose="02010609060101010101" charset="-122"/>
              </a:endParaRPr>
            </a:p>
          </p:txBody>
        </p:sp>
        <p:sp>
          <p:nvSpPr>
            <p:cNvPr id="20" name="梯形 19"/>
            <p:cNvSpPr/>
            <p:nvPr>
              <p:custDataLst>
                <p:tags r:id="rId1"/>
              </p:custDataLst>
            </p:nvPr>
          </p:nvSpPr>
          <p:spPr>
            <a:xfrm>
              <a:off x="4387" y="6754"/>
              <a:ext cx="5273" cy="795"/>
            </a:xfrm>
            <a:prstGeom prst="trapezoid">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r>
                <a:rPr kumimoji="1" lang="zh-CN" altLang="en-US" sz="1600" strike="noStrike" noProof="1">
                  <a:solidFill>
                    <a:srgbClr val="000000"/>
                  </a:solidFill>
                  <a:latin typeface="楷体" panose="02010609060101010101" charset="-122"/>
                  <a:ea typeface="楷体" panose="02010609060101010101" charset="-122"/>
                </a:rPr>
                <a:t>全国</a:t>
              </a:r>
              <a:r>
                <a:rPr kumimoji="1" lang="en-US" altLang="zh-CN" sz="1600" strike="noStrike" noProof="1">
                  <a:solidFill>
                    <a:srgbClr val="000000"/>
                  </a:solidFill>
                  <a:latin typeface="楷体" panose="02010609060101010101" charset="-122"/>
                  <a:ea typeface="楷体" panose="02010609060101010101" charset="-122"/>
                </a:rPr>
                <a:t>股转公司</a:t>
              </a:r>
              <a:r>
                <a:rPr kumimoji="1" lang="zh-CN" altLang="en-US" sz="1600" strike="noStrike" noProof="1">
                  <a:solidFill>
                    <a:srgbClr val="000000"/>
                  </a:solidFill>
                  <a:latin typeface="楷体" panose="02010609060101010101" charset="-122"/>
                  <a:ea typeface="楷体" panose="02010609060101010101" charset="-122"/>
                </a:rPr>
                <a:t>（</a:t>
              </a:r>
              <a:r>
                <a:rPr kumimoji="1" lang="en-US" altLang="zh-CN" sz="1600" strike="noStrike" noProof="1">
                  <a:solidFill>
                    <a:srgbClr val="000000"/>
                  </a:solidFill>
                  <a:latin typeface="楷体" panose="02010609060101010101" charset="-122"/>
                  <a:ea typeface="楷体" panose="02010609060101010101" charset="-122"/>
                </a:rPr>
                <a:t>基础层</a:t>
              </a:r>
              <a:r>
                <a:rPr kumimoji="1" lang="zh-CN" altLang="en-US" sz="1600" strike="noStrike" noProof="1">
                  <a:solidFill>
                    <a:srgbClr val="000000"/>
                  </a:solidFill>
                  <a:latin typeface="楷体" panose="02010609060101010101" charset="-122"/>
                  <a:ea typeface="楷体" panose="02010609060101010101" charset="-122"/>
                </a:rPr>
                <a:t>、</a:t>
              </a:r>
              <a:r>
                <a:rPr kumimoji="1" lang="en-US" altLang="zh-CN" sz="1600" strike="noStrike" noProof="1">
                  <a:solidFill>
                    <a:srgbClr val="000000"/>
                  </a:solidFill>
                  <a:latin typeface="楷体" panose="02010609060101010101" charset="-122"/>
                  <a:ea typeface="楷体" panose="02010609060101010101" charset="-122"/>
                </a:rPr>
                <a:t>创新层</a:t>
              </a:r>
              <a:r>
                <a:rPr kumimoji="1" lang="zh-CN" altLang="en-US" sz="1600" strike="noStrike" noProof="1">
                  <a:solidFill>
                    <a:srgbClr val="000000"/>
                  </a:solidFill>
                  <a:latin typeface="楷体" panose="02010609060101010101" charset="-122"/>
                  <a:ea typeface="楷体" panose="02010609060101010101" charset="-122"/>
                </a:rPr>
                <a:t>）</a:t>
              </a:r>
              <a:endParaRPr kumimoji="1" lang="zh-CN" altLang="en-US" sz="1600" strike="noStrike" noProof="1">
                <a:solidFill>
                  <a:srgbClr val="000000"/>
                </a:solidFill>
                <a:latin typeface="楷体" panose="02010609060101010101" charset="-122"/>
                <a:ea typeface="楷体" panose="02010609060101010101" charset="-122"/>
              </a:endParaRPr>
            </a:p>
          </p:txBody>
        </p:sp>
        <p:sp>
          <p:nvSpPr>
            <p:cNvPr id="21" name="梯形 20"/>
            <p:cNvSpPr/>
            <p:nvPr>
              <p:custDataLst>
                <p:tags r:id="rId2"/>
              </p:custDataLst>
            </p:nvPr>
          </p:nvSpPr>
          <p:spPr>
            <a:xfrm>
              <a:off x="4157" y="7529"/>
              <a:ext cx="5703" cy="795"/>
            </a:xfrm>
            <a:prstGeom prst="trapezoid">
              <a:avLst/>
            </a:prstGeom>
            <a:solidFill>
              <a:srgbClr val="D1886B"/>
            </a:solidFill>
            <a:ln>
              <a:noFill/>
            </a:ln>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r>
                <a:rPr kumimoji="1" lang="zh-CN" altLang="en-US" sz="1800" strike="noStrike" noProof="1">
                  <a:solidFill>
                    <a:srgbClr val="000000"/>
                  </a:solidFill>
                  <a:latin typeface="楷体" panose="02010609060101010101" charset="-122"/>
                  <a:ea typeface="楷体" panose="02010609060101010101" charset="-122"/>
                </a:rPr>
                <a:t>区域性</a:t>
              </a:r>
              <a:r>
                <a:rPr kumimoji="1" lang="en-US" altLang="zh-CN" sz="1800" strike="noStrike" noProof="1">
                  <a:solidFill>
                    <a:srgbClr val="000000"/>
                  </a:solidFill>
                  <a:latin typeface="楷体" panose="02010609060101010101" charset="-122"/>
                  <a:ea typeface="楷体" panose="02010609060101010101" charset="-122"/>
                </a:rPr>
                <a:t>股权交易</a:t>
              </a:r>
              <a:r>
                <a:rPr kumimoji="1" lang="zh-CN" altLang="en-US" sz="1800" strike="noStrike" noProof="1">
                  <a:solidFill>
                    <a:srgbClr val="000000"/>
                  </a:solidFill>
                  <a:latin typeface="楷体" panose="02010609060101010101" charset="-122"/>
                  <a:ea typeface="楷体" panose="02010609060101010101" charset="-122"/>
                </a:rPr>
                <a:t>市场</a:t>
              </a:r>
              <a:endParaRPr kumimoji="1" lang="zh-CN" altLang="en-US" sz="1800" strike="noStrike" noProof="1">
                <a:solidFill>
                  <a:srgbClr val="000000"/>
                </a:solidFill>
                <a:latin typeface="楷体" panose="02010609060101010101" charset="-122"/>
                <a:ea typeface="楷体" panose="02010609060101010101" charset="-122"/>
              </a:endParaRPr>
            </a:p>
          </p:txBody>
        </p:sp>
        <p:sp>
          <p:nvSpPr>
            <p:cNvPr id="22" name="梯形 21"/>
            <p:cNvSpPr/>
            <p:nvPr>
              <p:custDataLst>
                <p:tags r:id="rId3"/>
              </p:custDataLst>
            </p:nvPr>
          </p:nvSpPr>
          <p:spPr>
            <a:xfrm>
              <a:off x="3984" y="8339"/>
              <a:ext cx="6050" cy="795"/>
            </a:xfrm>
            <a:prstGeom prst="trapezoid">
              <a:avLst/>
            </a:prstGeom>
            <a:noFill/>
            <a:ln w="28575" cmpd="sng">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endParaRPr kumimoji="1" lang="zh-CN" altLang="en-US" sz="2085" strike="noStrike" noProof="1">
                <a:solidFill>
                  <a:srgbClr val="F4EDE7"/>
                </a:solidFill>
                <a:latin typeface="楷体" panose="02010609060101010101" charset="-122"/>
                <a:ea typeface="楷体" panose="02010609060101010101" charset="-122"/>
                <a:cs typeface="汉仪旗黑-50简" charset="0"/>
              </a:endParaRPr>
            </a:p>
          </p:txBody>
        </p:sp>
        <p:sp>
          <p:nvSpPr>
            <p:cNvPr id="23" name="AutoShape 11"/>
            <p:cNvSpPr/>
            <p:nvPr>
              <p:custDataLst>
                <p:tags r:id="rId4"/>
              </p:custDataLst>
            </p:nvPr>
          </p:nvSpPr>
          <p:spPr bwMode="auto">
            <a:xfrm rot="6525557">
              <a:off x="1420" y="6312"/>
              <a:ext cx="5430" cy="37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399" tIns="47701" rIns="95399" bIns="47701" anchor="ctr"/>
            <a:lstStyle/>
            <a:p>
              <a:pPr fontAlgn="base"/>
              <a:endParaRPr lang="zh-CN" altLang="en-US" sz="3340" strike="noStrike" noProof="1">
                <a:solidFill>
                  <a:schemeClr val="dk1"/>
                </a:solidFill>
                <a:latin typeface="楷体" panose="02010609060101010101" charset="-122"/>
                <a:ea typeface="楷体" panose="02010609060101010101" charset="-122"/>
                <a:cs typeface="汉仪旗黑-50简" charset="0"/>
              </a:endParaRPr>
            </a:p>
          </p:txBody>
        </p:sp>
        <p:sp>
          <p:nvSpPr>
            <p:cNvPr id="24" name="AutoShape 11"/>
            <p:cNvSpPr/>
            <p:nvPr>
              <p:custDataLst>
                <p:tags r:id="rId5"/>
              </p:custDataLst>
            </p:nvPr>
          </p:nvSpPr>
          <p:spPr bwMode="auto">
            <a:xfrm rot="4270318">
              <a:off x="7212" y="6326"/>
              <a:ext cx="5428" cy="37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399" tIns="47701" rIns="95399" bIns="47701" anchor="ctr"/>
            <a:lstStyle/>
            <a:p>
              <a:pPr fontAlgn="base"/>
              <a:endParaRPr lang="zh-CN" altLang="en-US" sz="3340" strike="noStrike" noProof="1">
                <a:solidFill>
                  <a:schemeClr val="dk1"/>
                </a:solidFill>
                <a:latin typeface="楷体" panose="02010609060101010101" charset="-122"/>
                <a:ea typeface="楷体" panose="02010609060101010101" charset="-122"/>
                <a:cs typeface="汉仪旗黑-50简" charset="0"/>
              </a:endParaRPr>
            </a:p>
          </p:txBody>
        </p:sp>
        <p:sp>
          <p:nvSpPr>
            <p:cNvPr id="25" name="Rectangle 2"/>
            <p:cNvSpPr txBox="1"/>
            <p:nvPr/>
          </p:nvSpPr>
          <p:spPr>
            <a:xfrm>
              <a:off x="9518" y="3648"/>
              <a:ext cx="7947" cy="727"/>
            </a:xfrm>
            <a:prstGeom prst="rect">
              <a:avLst/>
            </a:prstGeom>
            <a:noFill/>
            <a:ln w="9525">
              <a:noFill/>
            </a:ln>
          </p:spPr>
          <p:txBody>
            <a:bodyPr lIns="0" tIns="47701" rIns="95399" bIns="0" anchor="ctr"/>
            <a:lstStyle/>
            <a:p>
              <a:pPr>
                <a:buClr>
                  <a:srgbClr val="F7070D"/>
                </a:buClr>
                <a:buSzPct val="80000"/>
              </a:pPr>
              <a:r>
                <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上交所    </a:t>
              </a:r>
              <a:r>
                <a:rPr lang="en-US" altLang="zh-CN"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硬科技企业</a:t>
              </a:r>
              <a:endParaRPr lang="en-US" altLang="zh-CN"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26" name="Rectangle 2"/>
            <p:cNvSpPr txBox="1"/>
            <p:nvPr/>
          </p:nvSpPr>
          <p:spPr>
            <a:xfrm>
              <a:off x="9935" y="4422"/>
              <a:ext cx="5443" cy="728"/>
            </a:xfrm>
            <a:prstGeom prst="rect">
              <a:avLst/>
            </a:prstGeom>
            <a:noFill/>
            <a:ln w="9525">
              <a:noFill/>
            </a:ln>
          </p:spPr>
          <p:txBody>
            <a:bodyPr lIns="0" tIns="47701" rIns="95399" bIns="0" anchor="ctr"/>
            <a:lstStyle/>
            <a:p>
              <a:pPr>
                <a:buClr>
                  <a:srgbClr val="F7070D"/>
                </a:buClr>
                <a:buSzPct val="80000"/>
              </a:pPr>
              <a:r>
                <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深交所     创新型、成长型企业</a:t>
              </a:r>
              <a:endPar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27" name="Rectangle 2"/>
            <p:cNvSpPr txBox="1"/>
            <p:nvPr/>
          </p:nvSpPr>
          <p:spPr>
            <a:xfrm>
              <a:off x="11385" y="6809"/>
              <a:ext cx="6068" cy="730"/>
            </a:xfrm>
            <a:prstGeom prst="rect">
              <a:avLst/>
            </a:prstGeom>
            <a:noFill/>
            <a:ln w="9525">
              <a:noFill/>
            </a:ln>
          </p:spPr>
          <p:txBody>
            <a:bodyPr lIns="0" tIns="47701" rIns="95399" bIns="0" anchor="ctr"/>
            <a:lstStyle/>
            <a:p>
              <a:pPr>
                <a:buClr>
                  <a:srgbClr val="F7070D"/>
                </a:buClr>
                <a:buSzPct val="80000"/>
              </a:pPr>
              <a:r>
                <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股转系统       发展较为早期的创业企业</a:t>
              </a:r>
              <a:endPar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28" name="Rectangle 2"/>
            <p:cNvSpPr txBox="1"/>
            <p:nvPr/>
          </p:nvSpPr>
          <p:spPr>
            <a:xfrm>
              <a:off x="11861" y="7563"/>
              <a:ext cx="5542" cy="730"/>
            </a:xfrm>
            <a:prstGeom prst="rect">
              <a:avLst/>
            </a:prstGeom>
            <a:noFill/>
            <a:ln w="9525">
              <a:noFill/>
            </a:ln>
          </p:spPr>
          <p:txBody>
            <a:bodyPr lIns="0" tIns="47701" rIns="95399" bIns="0" anchor="ctr"/>
            <a:lstStyle/>
            <a:p>
              <a:pPr>
                <a:buClr>
                  <a:srgbClr val="F7070D"/>
                </a:buClr>
                <a:buSzPct val="80000"/>
              </a:pPr>
              <a:r>
                <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各地股交中心  小微及其他类型企业</a:t>
              </a:r>
              <a:endPar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cxnSp>
          <p:nvCxnSpPr>
            <p:cNvPr id="29" name="直接连接符 2"/>
            <p:cNvCxnSpPr/>
            <p:nvPr>
              <p:custDataLst>
                <p:tags r:id="rId6"/>
              </p:custDataLst>
            </p:nvPr>
          </p:nvCxnSpPr>
          <p:spPr>
            <a:xfrm flipV="1">
              <a:off x="2817" y="6744"/>
              <a:ext cx="13675" cy="78"/>
            </a:xfrm>
            <a:prstGeom prst="line">
              <a:avLst/>
            </a:prstGeom>
            <a:ln>
              <a:solidFill>
                <a:schemeClr val="accent4"/>
              </a:solidFill>
              <a:prstDash val="sysDot"/>
            </a:ln>
          </p:spPr>
          <p:style>
            <a:lnRef idx="3">
              <a:schemeClr val="accent4"/>
            </a:lnRef>
            <a:fillRef idx="0">
              <a:schemeClr val="accent4"/>
            </a:fillRef>
            <a:effectRef idx="2">
              <a:schemeClr val="accent4"/>
            </a:effectRef>
            <a:fontRef idx="minor">
              <a:schemeClr val="tx1"/>
            </a:fontRef>
          </p:style>
        </p:cxnSp>
        <p:sp>
          <p:nvSpPr>
            <p:cNvPr id="30" name="TextBox 3"/>
            <p:cNvSpPr txBox="1"/>
            <p:nvPr/>
          </p:nvSpPr>
          <p:spPr bwMode="auto">
            <a:xfrm>
              <a:off x="3082" y="4974"/>
              <a:ext cx="154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05" tIns="47703" rIns="95405" bIns="4770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fontAlgn="base" hangingPunct="1"/>
              <a:r>
                <a:rPr lang="zh-CN" altLang="en-US" sz="2085" b="1" strike="noStrike" noProof="1">
                  <a:solidFill>
                    <a:srgbClr val="000000"/>
                  </a:solidFill>
                  <a:latin typeface="楷体" panose="02010609060101010101" charset="-122"/>
                  <a:ea typeface="楷体" panose="02010609060101010101" charset="-122"/>
                  <a:cs typeface="+mn-ea"/>
                </a:rPr>
                <a:t>场内</a:t>
              </a:r>
              <a:endParaRPr lang="zh-CN" altLang="en-US" sz="2085" b="1" strike="noStrike" noProof="1">
                <a:solidFill>
                  <a:srgbClr val="000000"/>
                </a:solidFill>
                <a:latin typeface="楷体" panose="02010609060101010101" charset="-122"/>
                <a:ea typeface="楷体" panose="02010609060101010101" charset="-122"/>
                <a:cs typeface="+mn-ea"/>
              </a:endParaRPr>
            </a:p>
          </p:txBody>
        </p:sp>
        <p:sp>
          <p:nvSpPr>
            <p:cNvPr id="31" name="TextBox 40"/>
            <p:cNvSpPr txBox="1"/>
            <p:nvPr/>
          </p:nvSpPr>
          <p:spPr bwMode="auto">
            <a:xfrm>
              <a:off x="2817" y="7256"/>
              <a:ext cx="153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05" tIns="47703" rIns="95405" bIns="47703">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fontAlgn="base" hangingPunct="1"/>
              <a:r>
                <a:rPr lang="zh-CN" altLang="en-US" sz="2085" b="1" strike="noStrike" noProof="1">
                  <a:solidFill>
                    <a:srgbClr val="000000"/>
                  </a:solidFill>
                  <a:latin typeface="楷体" panose="02010609060101010101" charset="-122"/>
                  <a:ea typeface="楷体" panose="02010609060101010101" charset="-122"/>
                  <a:cs typeface="+mn-ea"/>
                </a:rPr>
                <a:t>场外</a:t>
              </a:r>
              <a:endParaRPr lang="zh-CN" altLang="en-US" sz="2085" b="1" strike="noStrike" noProof="1">
                <a:solidFill>
                  <a:srgbClr val="000000"/>
                </a:solidFill>
                <a:latin typeface="楷体" panose="02010609060101010101" charset="-122"/>
                <a:ea typeface="楷体" panose="02010609060101010101" charset="-122"/>
                <a:cs typeface="+mn-ea"/>
              </a:endParaRPr>
            </a:p>
          </p:txBody>
        </p:sp>
        <p:sp>
          <p:nvSpPr>
            <p:cNvPr id="32" name="梯形 31"/>
            <p:cNvSpPr/>
            <p:nvPr/>
          </p:nvSpPr>
          <p:spPr>
            <a:xfrm>
              <a:off x="4597" y="5996"/>
              <a:ext cx="4878" cy="795"/>
            </a:xfrm>
            <a:prstGeom prst="trapezoid">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r>
                <a:rPr kumimoji="1" lang="zh-CN" altLang="en-US" sz="2085" strike="noStrike" noProof="1">
                  <a:solidFill>
                    <a:schemeClr val="tx1"/>
                  </a:solidFill>
                  <a:latin typeface="楷体" panose="02010609060101010101" charset="-122"/>
                  <a:ea typeface="楷体" panose="02010609060101010101" charset="-122"/>
                </a:rPr>
                <a:t>北交所</a:t>
              </a:r>
              <a:endParaRPr kumimoji="1" lang="zh-CN" altLang="en-US" sz="2085" strike="noStrike" noProof="1">
                <a:solidFill>
                  <a:schemeClr val="tx1"/>
                </a:solidFill>
                <a:latin typeface="楷体" panose="02010609060101010101" charset="-122"/>
                <a:ea typeface="楷体" panose="02010609060101010101" charset="-122"/>
              </a:endParaRPr>
            </a:p>
          </p:txBody>
        </p:sp>
        <p:sp>
          <p:nvSpPr>
            <p:cNvPr id="33" name="梯形 32"/>
            <p:cNvSpPr/>
            <p:nvPr/>
          </p:nvSpPr>
          <p:spPr>
            <a:xfrm>
              <a:off x="4787" y="5224"/>
              <a:ext cx="4485" cy="795"/>
            </a:xfrm>
            <a:prstGeom prst="trapezoid">
              <a:avLst/>
            </a:prstGeom>
            <a:solidFill>
              <a:srgbClr val="F9AA6A"/>
            </a:solidFill>
            <a:ln>
              <a:noFill/>
            </a:ln>
          </p:spPr>
          <p:style>
            <a:lnRef idx="1">
              <a:schemeClr val="accent1"/>
            </a:lnRef>
            <a:fillRef idx="3">
              <a:schemeClr val="accent1"/>
            </a:fillRef>
            <a:effectRef idx="2">
              <a:schemeClr val="accent1"/>
            </a:effectRef>
            <a:fontRef idx="minor">
              <a:schemeClr val="lt1"/>
            </a:fontRef>
          </p:style>
          <p:txBody>
            <a:bodyPr lIns="85852" tIns="42926" rIns="85852" bIns="42926" anchor="ctr"/>
            <a:lstStyle/>
            <a:p>
              <a:pPr algn="ctr" eaLnBrk="1" fontAlgn="base" hangingPunct="1">
                <a:defRPr/>
              </a:pPr>
              <a:r>
                <a:rPr kumimoji="1" lang="zh-CN" altLang="en-US" sz="2085" strike="noStrike" noProof="1">
                  <a:solidFill>
                    <a:schemeClr val="tx1"/>
                  </a:solidFill>
                  <a:latin typeface="楷体" panose="02010609060101010101" charset="-122"/>
                  <a:ea typeface="楷体" panose="02010609060101010101" charset="-122"/>
                </a:rPr>
                <a:t>主板</a:t>
              </a:r>
              <a:endParaRPr kumimoji="1" lang="zh-CN" altLang="en-US" sz="2085" strike="noStrike" noProof="1">
                <a:solidFill>
                  <a:schemeClr val="tx1"/>
                </a:solidFill>
                <a:latin typeface="楷体" panose="02010609060101010101" charset="-122"/>
                <a:ea typeface="楷体" panose="02010609060101010101" charset="-122"/>
              </a:endParaRPr>
            </a:p>
          </p:txBody>
        </p:sp>
        <p:sp>
          <p:nvSpPr>
            <p:cNvPr id="34" name="Rectangle 2"/>
            <p:cNvSpPr txBox="1"/>
            <p:nvPr/>
          </p:nvSpPr>
          <p:spPr>
            <a:xfrm>
              <a:off x="10913" y="5989"/>
              <a:ext cx="5442" cy="727"/>
            </a:xfrm>
            <a:prstGeom prst="rect">
              <a:avLst/>
            </a:prstGeom>
            <a:noFill/>
            <a:ln w="9525">
              <a:noFill/>
            </a:ln>
          </p:spPr>
          <p:txBody>
            <a:bodyPr lIns="0" tIns="47701" rIns="95399" bIns="0" anchor="ctr"/>
            <a:lstStyle/>
            <a:p>
              <a:pPr>
                <a:buClr>
                  <a:srgbClr val="F7070D"/>
                </a:buClr>
                <a:buSzPct val="80000"/>
              </a:pPr>
              <a:r>
                <a:rPr lang="zh-CN" altLang="en-US"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北交所           </a:t>
              </a:r>
              <a:r>
                <a:rPr lang="en-US" altLang="zh-CN"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rPr>
                <a:t>专精特新企业</a:t>
              </a:r>
              <a:endParaRPr lang="en-US" altLang="zh-CN" sz="1600">
                <a:solidFill>
                  <a:srgbClr val="000000"/>
                </a:solidFill>
                <a:latin typeface="楷体" panose="02010609060101010101" charset="-122"/>
                <a:ea typeface="楷体" panose="02010609060101010101" charset="-122"/>
                <a:cs typeface="楷体" panose="02010609060101010101" charset="-122"/>
                <a:sym typeface="宋体" panose="0201060003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841806"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上海证券交易所</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35" name="Picture 2"/>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3700" y="954970"/>
            <a:ext cx="3466800" cy="49536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36" name="图片 35"/>
          <p:cNvPicPr>
            <a:picLocks noChangeAspect="1"/>
          </p:cNvPicPr>
          <p:nvPr/>
        </p:nvPicPr>
        <p:blipFill>
          <a:blip r:embed="rId2"/>
          <a:stretch>
            <a:fillRect/>
          </a:stretch>
        </p:blipFill>
        <p:spPr>
          <a:xfrm>
            <a:off x="449080" y="1117600"/>
            <a:ext cx="3136040" cy="1143661"/>
          </a:xfrm>
          <a:prstGeom prst="rect">
            <a:avLst/>
          </a:prstGeom>
        </p:spPr>
      </p:pic>
      <p:sp>
        <p:nvSpPr>
          <p:cNvPr id="37" name="文本框 36"/>
          <p:cNvSpPr txBox="1"/>
          <p:nvPr>
            <p:custDataLst>
              <p:tags r:id="rId3"/>
            </p:custDataLst>
          </p:nvPr>
        </p:nvSpPr>
        <p:spPr>
          <a:xfrm>
            <a:off x="4297102" y="772305"/>
            <a:ext cx="7018800" cy="5758949"/>
          </a:xfrm>
          <a:prstGeom prst="rect">
            <a:avLst/>
          </a:prstGeom>
          <a:noFill/>
        </p:spPr>
        <p:txBody>
          <a:bodyPr wrap="square" rtlCol="0">
            <a:spAutoFit/>
          </a:bodyPr>
          <a:lstStyle/>
          <a:p>
            <a:pPr indent="-285750">
              <a:lnSpc>
                <a:spcPts val="26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上交所成立于1990年11月26日，是新中国首家证券交易所。</a:t>
            </a:r>
            <a:endParaRPr lang="zh-CN" altLang="en-US" sz="2000" b="1" dirty="0">
              <a:latin typeface="仿宋" panose="02010609060101010101" pitchFamily="49" charset="-122"/>
              <a:ea typeface="仿宋" panose="02010609060101010101" pitchFamily="49" charset="-122"/>
            </a:endParaRPr>
          </a:p>
          <a:p>
            <a:pPr indent="-285750">
              <a:lnSpc>
                <a:spcPts val="26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经过30年快速发展，截至202</a:t>
            </a:r>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6</a:t>
            </a:r>
            <a:r>
              <a:rPr lang="zh-CN" altLang="en-US" sz="2000" b="1" dirty="0">
                <a:latin typeface="仿宋" panose="02010609060101010101" pitchFamily="49" charset="-122"/>
                <a:ea typeface="仿宋" panose="02010609060101010101" pitchFamily="49" charset="-122"/>
              </a:rPr>
              <a:t>月底，上交所上市公司已超过</a:t>
            </a:r>
            <a:r>
              <a:rPr lang="en-US" altLang="zh-CN" sz="2000" b="1" dirty="0">
                <a:latin typeface="仿宋" panose="02010609060101010101" pitchFamily="49" charset="-122"/>
                <a:ea typeface="仿宋" panose="02010609060101010101" pitchFamily="49" charset="-122"/>
              </a:rPr>
              <a:t>2084</a:t>
            </a:r>
            <a:r>
              <a:rPr lang="zh-CN" altLang="en-US" sz="2000" b="1" dirty="0">
                <a:latin typeface="仿宋" panose="02010609060101010101" pitchFamily="49" charset="-122"/>
                <a:ea typeface="仿宋" panose="02010609060101010101" pitchFamily="49" charset="-122"/>
              </a:rPr>
              <a:t>家，总市值</a:t>
            </a:r>
            <a:r>
              <a:rPr lang="en-US" altLang="zh-CN" sz="2000" b="1" dirty="0">
                <a:latin typeface="仿宋" panose="02010609060101010101" pitchFamily="49" charset="-122"/>
                <a:ea typeface="仿宋" panose="02010609060101010101" pitchFamily="49" charset="-122"/>
              </a:rPr>
              <a:t>54.86</a:t>
            </a:r>
            <a:r>
              <a:rPr lang="zh-CN" altLang="en-US" sz="2000" b="1" dirty="0">
                <a:latin typeface="仿宋" panose="02010609060101010101" pitchFamily="49" charset="-122"/>
                <a:ea typeface="仿宋" panose="02010609060101010101" pitchFamily="49" charset="-122"/>
              </a:rPr>
              <a:t>万亿元。以股票市值规模排名，上交所是全球最大的新兴市场交易所和全球第三大交易所。</a:t>
            </a:r>
            <a:endParaRPr lang="zh-CN" altLang="en-US" sz="2000" b="1" dirty="0">
              <a:latin typeface="仿宋" panose="02010609060101010101" pitchFamily="49" charset="-122"/>
              <a:ea typeface="仿宋" panose="02010609060101010101" pitchFamily="49" charset="-122"/>
            </a:endParaRPr>
          </a:p>
          <a:p>
            <a:pPr indent="-285750">
              <a:lnSpc>
                <a:spcPts val="26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上交所亦是全球融资最活跃的证券交易所。2020年新增首发上市全球第一，首发融资额全球第二。</a:t>
            </a:r>
            <a:endParaRPr lang="zh-CN" altLang="en-US" sz="2000" b="1" dirty="0">
              <a:latin typeface="仿宋" panose="02010609060101010101" pitchFamily="49" charset="-122"/>
              <a:ea typeface="仿宋" panose="02010609060101010101" pitchFamily="49" charset="-122"/>
            </a:endParaRPr>
          </a:p>
          <a:p>
            <a:pPr indent="-285750">
              <a:lnSpc>
                <a:spcPts val="26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sym typeface="+mn-ea"/>
              </a:rPr>
              <a:t>上交所板块分为沪主板（股票代码以600开头）和科创板（股票代码以</a:t>
            </a:r>
            <a:r>
              <a:rPr lang="en-US" altLang="zh-CN" sz="2000" b="1" dirty="0">
                <a:latin typeface="仿宋" panose="02010609060101010101" pitchFamily="49" charset="-122"/>
                <a:ea typeface="仿宋" panose="02010609060101010101" pitchFamily="49" charset="-122"/>
                <a:sym typeface="+mn-ea"/>
              </a:rPr>
              <a:t>688</a:t>
            </a:r>
            <a:r>
              <a:rPr lang="zh-CN" altLang="en-US" sz="2000" b="1" dirty="0">
                <a:latin typeface="仿宋" panose="02010609060101010101" pitchFamily="49" charset="-122"/>
                <a:ea typeface="仿宋" panose="02010609060101010101" pitchFamily="49" charset="-122"/>
                <a:sym typeface="+mn-ea"/>
              </a:rPr>
              <a:t>开头）。</a:t>
            </a:r>
            <a:endParaRPr lang="zh-CN" altLang="en-US" sz="2000" b="1" dirty="0">
              <a:latin typeface="仿宋" panose="02010609060101010101" pitchFamily="49" charset="-122"/>
              <a:ea typeface="仿宋" panose="02010609060101010101" pitchFamily="49" charset="-122"/>
            </a:endParaRPr>
          </a:p>
          <a:p>
            <a:pPr indent="-285750">
              <a:lnSpc>
                <a:spcPts val="26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沪主板主要针对大型蓝筹企业和新兴产业的发行上市，科创板主要服务于符合国家战略、突破关键核心技术、市场认可度高的科技创新型企业。</a:t>
            </a:r>
            <a:endParaRPr lang="zh-CN" altLang="en-US" sz="2000" b="1" dirty="0">
              <a:latin typeface="仿宋" panose="02010609060101010101" pitchFamily="49" charset="-122"/>
              <a:ea typeface="仿宋" panose="02010609060101010101" pitchFamily="49" charset="-122"/>
            </a:endParaRPr>
          </a:p>
          <a:p>
            <a:pPr indent="-285750">
              <a:lnSpc>
                <a:spcPts val="26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2019年1月28日，上交所设立科创板并试点注册制，重点支持新一代信息技术、高端装备、新材料、新能源、节能环保以及生物医药等高新技术产业和战略性新兴产业。科创板的设立是中国境内资本市场的重大制度创新，是完善我国多层次资本市场体系的重大举措。</a:t>
            </a:r>
            <a:endParaRPr lang="zh-CN" altLang="en-US" sz="2000" b="1" dirty="0">
              <a:latin typeface="仿宋" panose="02010609060101010101" pitchFamily="49" charset="-122"/>
              <a:ea typeface="仿宋" panose="02010609060101010101" pitchFamily="49" charset="-122"/>
            </a:endParaRPr>
          </a:p>
          <a:p>
            <a:pPr indent="-285750">
              <a:lnSpc>
                <a:spcPts val="3000"/>
              </a:lnSpc>
              <a:buFont typeface="Wingdings" panose="05000000000000000000" charset="0"/>
              <a:buChar char="l"/>
            </a:pPr>
            <a:endParaRPr lang="zh-CN" altLang="en-US" sz="2000" b="1" dirty="0">
              <a:latin typeface="仿宋" panose="02010609060101010101" pitchFamily="49" charset="-122"/>
              <a:ea typeface="仿宋" panose="02010609060101010101"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841806"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深圳证券交易所</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35" name="Picture 2"/>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2100" y="879680"/>
            <a:ext cx="3466800" cy="49536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7" name="文本框 36"/>
          <p:cNvSpPr txBox="1"/>
          <p:nvPr>
            <p:custDataLst>
              <p:tags r:id="rId2"/>
            </p:custDataLst>
          </p:nvPr>
        </p:nvSpPr>
        <p:spPr>
          <a:xfrm>
            <a:off x="4288702" y="663956"/>
            <a:ext cx="7018800" cy="6028253"/>
          </a:xfrm>
          <a:prstGeom prst="rect">
            <a:avLst/>
          </a:prstGeom>
          <a:noFill/>
        </p:spPr>
        <p:txBody>
          <a:bodyPr wrap="square" rtlCol="0">
            <a:spAutoFit/>
          </a:bodyPr>
          <a:lstStyle>
            <a:defPPr>
              <a:defRPr lang="en-US"/>
            </a:defPPr>
            <a:lvl1pPr indent="-285750">
              <a:lnSpc>
                <a:spcPts val="2600"/>
              </a:lnSpc>
              <a:buFont typeface="Wingdings" panose="05000000000000000000" charset="0"/>
              <a:buChar char="l"/>
              <a:defRPr sz="2000" b="1">
                <a:latin typeface="仿宋" panose="02010609060101010101" pitchFamily="49" charset="-122"/>
                <a:ea typeface="仿宋" panose="02010609060101010101" pitchFamily="49" charset="-122"/>
              </a:defRPr>
            </a:lvl1pPr>
          </a:lstStyle>
          <a:p>
            <a:pPr>
              <a:lnSpc>
                <a:spcPts val="2200"/>
              </a:lnSpc>
            </a:pPr>
            <a:r>
              <a:rPr lang="zh-CN" altLang="en-US" dirty="0"/>
              <a:t>深交所成立于1990年12月1日，是经国务院批准设立的全国性证券交易场所，受中国证监会监督管理。</a:t>
            </a:r>
            <a:endParaRPr lang="zh-CN" altLang="en-US" dirty="0"/>
          </a:p>
          <a:p>
            <a:pPr>
              <a:lnSpc>
                <a:spcPts val="2200"/>
              </a:lnSpc>
            </a:pPr>
            <a:r>
              <a:rPr lang="zh-CN" altLang="en-US" dirty="0"/>
              <a:t>经过三十多年发展，初步构建了基础功能完善、板块特色鲜明、监管规范透明、运行安全可靠、服务全面高效的市场体系，多项指标位居世界前列，是全球最具活力的新兴市场之一。</a:t>
            </a:r>
            <a:endParaRPr lang="zh-CN" altLang="en-US" dirty="0"/>
          </a:p>
          <a:p>
            <a:pPr>
              <a:lnSpc>
                <a:spcPts val="2200"/>
              </a:lnSpc>
            </a:pPr>
            <a:r>
              <a:rPr lang="zh-CN" altLang="en-US" dirty="0"/>
              <a:t>深交所板块分为深圳证券交易所主板（股票代码以000开头）、中小板（股票代码以</a:t>
            </a:r>
            <a:r>
              <a:rPr lang="en-US" altLang="zh-CN" dirty="0"/>
              <a:t>002</a:t>
            </a:r>
            <a:r>
              <a:rPr lang="zh-CN" altLang="en-US" dirty="0"/>
              <a:t>开头，现已并入深主板）和创业板（股票代码以</a:t>
            </a:r>
            <a:r>
              <a:rPr lang="en-US" altLang="zh-CN" dirty="0"/>
              <a:t>300</a:t>
            </a:r>
            <a:r>
              <a:rPr lang="zh-CN" altLang="en-US" dirty="0"/>
              <a:t>开头）。</a:t>
            </a:r>
            <a:endParaRPr lang="zh-CN" altLang="en-US" dirty="0"/>
          </a:p>
          <a:p>
            <a:pPr>
              <a:lnSpc>
                <a:spcPts val="2200"/>
              </a:lnSpc>
            </a:pPr>
            <a:r>
              <a:rPr lang="zh-CN" altLang="en-US" dirty="0"/>
              <a:t>深主板针对大型蓝筹企业和新兴产业的发行上市。中小板即中小企业板，是为主业突出、具有成长性和科技含量的中小企业提供直接融资平台的板块，2021年4月6日，为解决深主板和中小板块同质化、主板结构长期固化等</a:t>
            </a:r>
            <a:r>
              <a:rPr lang="zh-CN" altLang="en-US" dirty="0">
                <a:sym typeface="+mn-ea"/>
              </a:rPr>
              <a:t>问题</a:t>
            </a:r>
            <a:r>
              <a:rPr lang="zh-CN" altLang="en-US" dirty="0"/>
              <a:t>，深交易所将中小板合并入主板。</a:t>
            </a:r>
            <a:endParaRPr lang="zh-CN" altLang="en-US" dirty="0"/>
          </a:p>
          <a:p>
            <a:pPr>
              <a:lnSpc>
                <a:spcPts val="2200"/>
              </a:lnSpc>
            </a:pPr>
            <a:r>
              <a:rPr lang="zh-CN" altLang="en-US" dirty="0"/>
              <a:t>创业板是为具有高成长性的中小企业和高科技企业提供融资服务。其在上市门槛、监管制度、信息披露、交易者条件、投资风险等方面和主板市场有较大区别。2009年10月，创业板正式启动，也标志着多层次资本市场体系架构基本确立。</a:t>
            </a:r>
            <a:endParaRPr lang="zh-CN" altLang="en-US" dirty="0"/>
          </a:p>
          <a:p>
            <a:pPr>
              <a:lnSpc>
                <a:spcPts val="2200"/>
              </a:lnSpc>
            </a:pPr>
            <a:r>
              <a:rPr lang="zh-CN" altLang="en-US" dirty="0"/>
              <a:t>2020年6月12日，证监会和深交所关于创业板改革并试点注册制的具体政策和实施细则正式落地。</a:t>
            </a:r>
            <a:endParaRPr lang="zh-CN" altLang="en-US" dirty="0"/>
          </a:p>
          <a:p>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16" y="1193800"/>
            <a:ext cx="2260506" cy="78962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841806"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北京证券交易所</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35" name="Picture 4"/>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2100" y="907176"/>
            <a:ext cx="3466800" cy="49536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6" name="文本框 35"/>
          <p:cNvSpPr txBox="1"/>
          <p:nvPr>
            <p:custDataLst>
              <p:tags r:id="rId2"/>
            </p:custDataLst>
          </p:nvPr>
        </p:nvSpPr>
        <p:spPr>
          <a:xfrm>
            <a:off x="4330700" y="935754"/>
            <a:ext cx="7018800" cy="5387052"/>
          </a:xfrm>
          <a:prstGeom prst="rect">
            <a:avLst/>
          </a:prstGeom>
          <a:noFill/>
        </p:spPr>
        <p:txBody>
          <a:bodyPr wrap="square" rtlCol="0">
            <a:spAutoFit/>
          </a:bodyPr>
          <a:lstStyle>
            <a:defPPr>
              <a:defRPr lang="en-US"/>
            </a:defPPr>
            <a:lvl1pPr indent="-285750">
              <a:lnSpc>
                <a:spcPts val="2600"/>
              </a:lnSpc>
              <a:buFont typeface="Wingdings" panose="05000000000000000000" charset="0"/>
              <a:buChar char="l"/>
              <a:defRPr sz="2000" b="1">
                <a:latin typeface="仿宋" panose="02010609060101010101" pitchFamily="49" charset="-122"/>
                <a:ea typeface="仿宋" panose="02010609060101010101" pitchFamily="49" charset="-122"/>
              </a:defRPr>
            </a:lvl1pPr>
          </a:lstStyle>
          <a:p>
            <a:r>
              <a:rPr lang="zh-CN" altLang="en-US" dirty="0"/>
              <a:t>2021年9月2日，习近平总书记在2021年中国国际服务贸易交易会全球服务贸易峰会上的致辞中宣布设立北京证券交易所。</a:t>
            </a:r>
            <a:endParaRPr lang="zh-CN" altLang="en-US" dirty="0"/>
          </a:p>
          <a:p>
            <a:r>
              <a:rPr lang="zh-CN" altLang="en-US" dirty="0"/>
              <a:t>北交所成立于2021年9月3日，是经国务院批准设立的我国第一家公司制证券交易所，受中国证监会监督管理。</a:t>
            </a:r>
            <a:endParaRPr lang="zh-CN" altLang="en-US" dirty="0"/>
          </a:p>
          <a:p>
            <a:r>
              <a:rPr lang="zh-CN" altLang="en-US" dirty="0"/>
              <a:t>新三板，全称为全国中小企业股份转让系统，主要服务于成长型中小微企业，其不属于A股市场的范畴。目前新三板设置基础层、创新层和精选层。</a:t>
            </a:r>
            <a:endParaRPr lang="zh-CN" altLang="en-US" dirty="0"/>
          </a:p>
          <a:p>
            <a:r>
              <a:rPr lang="zh-CN" altLang="en-US" dirty="0"/>
              <a:t>2020年6月3日，证监会正式发布了《关于全国中小企业股份转让系统挂牌公司转板上市的指导意见》，明确规定在新三板精选层挂牌满一年且符合《证券法》上市条件和交易所相关规定的企业可以直接转板上市。</a:t>
            </a:r>
            <a:endParaRPr lang="zh-CN" altLang="en-US" dirty="0"/>
          </a:p>
          <a:p>
            <a:r>
              <a:rPr lang="zh-CN" altLang="en-US" dirty="0"/>
              <a:t>2021年2月26日，沪深交易所发布新三板挂牌公司向科创板、创业板转板上市办法，更好地发挥新三板市场承上启下的功能，提升资本市场服务实体经济高质量发展的能力。</a:t>
            </a:r>
            <a:endParaRPr lang="zh-CN" altLang="en-US" dirty="0"/>
          </a:p>
          <a:p>
            <a:endParaRPr lang="zh-CN" altLang="en-US" dirty="0"/>
          </a:p>
        </p:txBody>
      </p:sp>
      <p:pic>
        <p:nvPicPr>
          <p:cNvPr id="37" name="图片 36"/>
          <p:cNvPicPr>
            <a:picLocks noChangeAspect="1"/>
          </p:cNvPicPr>
          <p:nvPr/>
        </p:nvPicPr>
        <p:blipFill>
          <a:blip r:embed="rId3"/>
          <a:stretch>
            <a:fillRect/>
          </a:stretch>
        </p:blipFill>
        <p:spPr>
          <a:xfrm>
            <a:off x="859853" y="1193800"/>
            <a:ext cx="2425766" cy="80658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380384"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三大交易所板块定位</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26" name="文本框 25"/>
          <p:cNvSpPr txBox="1"/>
          <p:nvPr/>
        </p:nvSpPr>
        <p:spPr>
          <a:xfrm>
            <a:off x="4178300" y="663956"/>
            <a:ext cx="7162800" cy="5632311"/>
          </a:xfrm>
          <a:prstGeom prst="rect">
            <a:avLst/>
          </a:prstGeom>
          <a:noFill/>
        </p:spPr>
        <p:txBody>
          <a:bodyPr wrap="square">
            <a:spAutoFit/>
          </a:bodyPr>
          <a:lstStyle/>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主 板</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大盘蓝筹</a:t>
            </a:r>
            <a:endParaRPr lang="zh-CN" altLang="en-US"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突出</a:t>
            </a:r>
            <a:r>
              <a:rPr lang="zh-CN" altLang="en-US" sz="2000" b="1" dirty="0">
                <a:solidFill>
                  <a:schemeClr val="tx2">
                    <a:lumMod val="60000"/>
                    <a:lumOff val="40000"/>
                  </a:schemeClr>
                </a:solidFill>
                <a:latin typeface="仿宋" panose="02010609060101010101" pitchFamily="49" charset="-122"/>
                <a:ea typeface="仿宋" panose="02010609060101010101" pitchFamily="49" charset="-122"/>
              </a:rPr>
              <a:t>“大盘蓝筹”</a:t>
            </a:r>
            <a:r>
              <a:rPr lang="zh-CN" altLang="en-US" sz="2000" b="1" dirty="0">
                <a:latin typeface="仿宋" panose="02010609060101010101" pitchFamily="49" charset="-122"/>
                <a:ea typeface="仿宋" panose="02010609060101010101" pitchFamily="49" charset="-122"/>
              </a:rPr>
              <a:t>特色。重点支持</a:t>
            </a:r>
            <a:r>
              <a:rPr lang="zh-CN" altLang="en-US" sz="2000" b="1" dirty="0">
                <a:solidFill>
                  <a:schemeClr val="tx2">
                    <a:lumMod val="60000"/>
                    <a:lumOff val="40000"/>
                  </a:schemeClr>
                </a:solidFill>
                <a:latin typeface="仿宋" panose="02010609060101010101" pitchFamily="49" charset="-122"/>
                <a:ea typeface="仿宋" panose="02010609060101010101" pitchFamily="49" charset="-122"/>
              </a:rPr>
              <a:t>业务模式成熟、经营业绩稳定、规模较大、具有行业代表性</a:t>
            </a:r>
            <a:r>
              <a:rPr lang="zh-CN" altLang="en-US" sz="2000" b="1" dirty="0">
                <a:latin typeface="仿宋" panose="02010609060101010101" pitchFamily="49" charset="-122"/>
                <a:ea typeface="仿宋" panose="02010609060101010101" pitchFamily="49" charset="-122"/>
              </a:rPr>
              <a:t>优质企业。</a:t>
            </a:r>
            <a:endParaRPr lang="en-US" altLang="zh-CN" sz="2000" b="1" dirty="0">
              <a:latin typeface="仿宋" panose="02010609060101010101" pitchFamily="49" charset="-122"/>
              <a:ea typeface="仿宋" panose="02010609060101010101" pitchFamily="49" charset="-122"/>
            </a:endParaRPr>
          </a:p>
          <a:p>
            <a:endParaRPr lang="en-US" altLang="zh-CN"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创业板</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创新成长</a:t>
            </a:r>
            <a:endParaRPr lang="zh-CN" altLang="en-US"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深入贯彻创新驱动发展战略，适应发展更多依靠创新、创造、创意的大趋势，主要服务</a:t>
            </a:r>
            <a:r>
              <a:rPr lang="zh-CN" altLang="en-US" sz="2000" b="1" dirty="0">
                <a:solidFill>
                  <a:schemeClr val="tx2">
                    <a:lumMod val="60000"/>
                    <a:lumOff val="40000"/>
                  </a:schemeClr>
                </a:solidFill>
                <a:latin typeface="仿宋" panose="02010609060101010101" pitchFamily="49" charset="-122"/>
                <a:ea typeface="仿宋" panose="02010609060101010101" pitchFamily="49" charset="-122"/>
              </a:rPr>
              <a:t>成长型创新型业企业</a:t>
            </a:r>
            <a:r>
              <a:rPr lang="zh-CN" altLang="en-US" sz="2000" b="1" dirty="0">
                <a:latin typeface="仿宋" panose="02010609060101010101" pitchFamily="49" charset="-122"/>
                <a:ea typeface="仿宋" panose="02010609060101010101" pitchFamily="49" charset="-122"/>
              </a:rPr>
              <a:t>，支持传统产业与新技术、新产业、新业态、新模式深度融合。</a:t>
            </a:r>
            <a:endParaRPr lang="en-US" altLang="zh-CN"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endParaRPr lang="en-US" altLang="zh-CN"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科创板</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硬科技</a:t>
            </a:r>
            <a:endParaRPr lang="en-US" altLang="zh-CN"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优先支持符合国家战略，拥有关键核心技术，</a:t>
            </a:r>
            <a:r>
              <a:rPr lang="zh-CN" altLang="en-US" sz="2000" b="1" dirty="0">
                <a:solidFill>
                  <a:schemeClr val="tx2">
                    <a:lumMod val="60000"/>
                    <a:lumOff val="40000"/>
                  </a:schemeClr>
                </a:solidFill>
                <a:latin typeface="仿宋" panose="02010609060101010101" pitchFamily="49" charset="-122"/>
                <a:ea typeface="仿宋" panose="02010609060101010101" pitchFamily="49" charset="-122"/>
              </a:rPr>
              <a:t>科技创新能力突出</a:t>
            </a:r>
            <a:r>
              <a:rPr lang="zh-CN" altLang="en-US" sz="2000" b="1" dirty="0">
                <a:latin typeface="仿宋" panose="02010609060101010101" pitchFamily="49" charset="-122"/>
                <a:ea typeface="仿宋" panose="02010609060101010101" pitchFamily="49" charset="-122"/>
              </a:rPr>
              <a:t>，主要依靠核心技术开展生产经营，具有稳定的商业模式，市场认可度高，社会形象良好，具有较强成长性的企业。</a:t>
            </a:r>
            <a:endParaRPr lang="en-US" altLang="zh-CN"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endParaRPr lang="en-US" altLang="zh-CN"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北交所</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创新型中小企业</a:t>
            </a:r>
            <a:endParaRPr lang="zh-CN" altLang="en-US" sz="2000" b="1" dirty="0">
              <a:latin typeface="仿宋" panose="02010609060101010101" pitchFamily="49" charset="-122"/>
              <a:ea typeface="仿宋" panose="02010609060101010101" pitchFamily="49" charset="-122"/>
            </a:endParaRPr>
          </a:p>
          <a:p>
            <a:pPr marL="342900" indent="-342900">
              <a:buFont typeface="Arial" panose="020B0604020202020204" pitchFamily="34" charset="0"/>
              <a:buChar char="•"/>
            </a:pPr>
            <a:r>
              <a:rPr lang="zh-CN" altLang="en-US" sz="2000" b="1" dirty="0">
                <a:latin typeface="仿宋" panose="02010609060101010101" pitchFamily="49" charset="-122"/>
                <a:ea typeface="仿宋" panose="02010609060101010101" pitchFamily="49" charset="-122"/>
              </a:rPr>
              <a:t>主要服务</a:t>
            </a:r>
            <a:r>
              <a:rPr lang="zh-CN" altLang="en-US" sz="2000" b="1" dirty="0">
                <a:solidFill>
                  <a:schemeClr val="tx2">
                    <a:lumMod val="60000"/>
                    <a:lumOff val="40000"/>
                  </a:schemeClr>
                </a:solidFill>
                <a:latin typeface="仿宋" panose="02010609060101010101" pitchFamily="49" charset="-122"/>
                <a:ea typeface="仿宋" panose="02010609060101010101" pitchFamily="49" charset="-122"/>
              </a:rPr>
              <a:t>创新型中小企业</a:t>
            </a:r>
            <a:r>
              <a:rPr lang="zh-CN" altLang="en-US" sz="2000" b="1" dirty="0">
                <a:latin typeface="仿宋" panose="02010609060101010101" pitchFamily="49" charset="-122"/>
                <a:ea typeface="仿宋" panose="02010609060101010101" pitchFamily="49" charset="-122"/>
              </a:rPr>
              <a:t>，重点支持先进制造业和现代服务业等领域的企业。</a:t>
            </a:r>
            <a:endParaRPr lang="zh-CN" altLang="en-US" sz="2000" b="1" dirty="0">
              <a:latin typeface="仿宋" panose="02010609060101010101" pitchFamily="49" charset="-122"/>
              <a:ea typeface="仿宋" panose="02010609060101010101" pitchFamily="49" charset="-122"/>
            </a:endParaRPr>
          </a:p>
        </p:txBody>
      </p:sp>
      <p:pic>
        <p:nvPicPr>
          <p:cNvPr id="1028" name="Picture 4"/>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8300" y="929570"/>
            <a:ext cx="3369600" cy="49536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380384"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sym typeface="+mn-ea"/>
              </a:rPr>
              <a:t>境内证券市场发展简况</a:t>
            </a:r>
            <a:endParaRPr lang="zh-CN" altLang="en-US" sz="2400" b="1" spc="150" dirty="0">
              <a:solidFill>
                <a:srgbClr val="FFFFFF"/>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3" name="图片 2"/>
          <p:cNvPicPr>
            <a:picLocks noChangeAspect="1"/>
          </p:cNvPicPr>
          <p:nvPr/>
        </p:nvPicPr>
        <p:blipFill>
          <a:blip r:embed="rId1"/>
          <a:stretch>
            <a:fillRect/>
          </a:stretch>
        </p:blipFill>
        <p:spPr>
          <a:xfrm>
            <a:off x="63500" y="812800"/>
            <a:ext cx="11181715" cy="553656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bldLvl="0" animBg="1"/>
      <p:bldP spid="44"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380384"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新股发行审核制度的变革</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0" name="Text Box 16"/>
          <p:cNvSpPr txBox="1">
            <a:spLocks noChangeArrowheads="1"/>
          </p:cNvSpPr>
          <p:nvPr>
            <p:custDataLst>
              <p:tags r:id="rId1"/>
            </p:custDataLst>
          </p:nvPr>
        </p:nvSpPr>
        <p:spPr bwMode="auto">
          <a:xfrm>
            <a:off x="901700" y="1998663"/>
            <a:ext cx="2212975" cy="4030980"/>
          </a:xfrm>
          <a:prstGeom prst="rect">
            <a:avLst/>
          </a:prstGeom>
          <a:noFill/>
          <a:ln w="28575" algn="ctr">
            <a:noFill/>
            <a:miter lim="800000"/>
          </a:ln>
          <a:effectLst/>
        </p:spPr>
        <p:txBody>
          <a:bodyPr>
            <a:spAutoFit/>
          </a:bodyPr>
          <a:lstStyle/>
          <a:p>
            <a:pPr>
              <a:spcBef>
                <a:spcPct val="0"/>
              </a:spcBef>
              <a:buSzPct val="80000"/>
              <a:buFont typeface="Wingdings" panose="05000000000000000000" pitchFamily="2" charset="2"/>
              <a:buChar char="p"/>
            </a:pPr>
            <a:r>
              <a:rPr lang="en-US" altLang="zh-CN" sz="1600" dirty="0" err="1">
                <a:solidFill>
                  <a:schemeClr val="dk1"/>
                </a:solidFill>
                <a:latin typeface="楷体" panose="02010609060101010101" charset="-122"/>
                <a:ea typeface="楷体" panose="02010609060101010101" charset="-122"/>
                <a:cs typeface="楷体" panose="02010609060101010101" charset="-122"/>
              </a:rPr>
              <a:t>审批制</a:t>
            </a:r>
            <a:r>
              <a:rPr lang="zh-CN" altLang="en-US" sz="1600" dirty="0">
                <a:solidFill>
                  <a:schemeClr val="dk1"/>
                </a:solidFill>
                <a:latin typeface="楷体" panose="02010609060101010101" charset="-122"/>
                <a:ea typeface="楷体" panose="02010609060101010101" charset="-122"/>
                <a:cs typeface="楷体" panose="02010609060101010101" charset="-122"/>
              </a:rPr>
              <a:t>：</a:t>
            </a:r>
            <a:endParaRPr lang="en-US" altLang="zh-CN" sz="1600" dirty="0">
              <a:solidFill>
                <a:schemeClr val="dk1"/>
              </a:solidFill>
              <a:latin typeface="楷体" panose="02010609060101010101" charset="-122"/>
              <a:ea typeface="楷体" panose="02010609060101010101" charset="-122"/>
              <a:cs typeface="楷体" panose="02010609060101010101" charset="-122"/>
            </a:endParaRPr>
          </a:p>
          <a:p>
            <a:pPr>
              <a:spcBef>
                <a:spcPct val="0"/>
              </a:spcBef>
              <a:buSzPct val="80000"/>
            </a:pPr>
            <a:r>
              <a:rPr lang="zh-CN" altLang="en-US" sz="1600" dirty="0">
                <a:solidFill>
                  <a:schemeClr val="dk1"/>
                </a:solidFill>
                <a:latin typeface="楷体" panose="02010609060101010101" charset="-122"/>
                <a:ea typeface="楷体" panose="02010609060101010101" charset="-122"/>
                <a:cs typeface="楷体" panose="02010609060101010101" charset="-122"/>
              </a:rPr>
              <a:t>行政行为推荐发行人，监管机构审批发行</a:t>
            </a:r>
            <a:endParaRPr lang="en-US" altLang="zh-CN" sz="1600" dirty="0">
              <a:solidFill>
                <a:schemeClr val="dk1"/>
              </a:solidFill>
              <a:latin typeface="楷体" panose="02010609060101010101" charset="-122"/>
              <a:ea typeface="楷体" panose="02010609060101010101" charset="-122"/>
              <a:cs typeface="楷体" panose="02010609060101010101" charset="-122"/>
            </a:endParaRPr>
          </a:p>
          <a:p>
            <a:pPr>
              <a:spcBef>
                <a:spcPct val="0"/>
              </a:spcBef>
              <a:buSzPct val="80000"/>
            </a:pPr>
            <a:endParaRPr lang="zh-CN" altLang="en-US" sz="1600" dirty="0">
              <a:solidFill>
                <a:schemeClr val="dk1"/>
              </a:solidFill>
              <a:latin typeface="楷体" panose="02010609060101010101" charset="-122"/>
              <a:ea typeface="楷体" panose="02010609060101010101" charset="-122"/>
              <a:cs typeface="楷体" panose="02010609060101010101" charset="-122"/>
            </a:endParaRPr>
          </a:p>
          <a:p>
            <a:pPr>
              <a:spcBef>
                <a:spcPct val="0"/>
              </a:spcBef>
              <a:buSzPct val="80000"/>
              <a:buFont typeface="Wingdings" panose="05000000000000000000" pitchFamily="2" charset="2"/>
              <a:buChar char="p"/>
            </a:pPr>
            <a:r>
              <a:rPr lang="en-US" altLang="zh-CN" sz="1600" dirty="0">
                <a:solidFill>
                  <a:schemeClr val="dk1"/>
                </a:solidFill>
                <a:latin typeface="楷体" panose="02010609060101010101" charset="-122"/>
                <a:ea typeface="楷体" panose="02010609060101010101" charset="-122"/>
                <a:cs typeface="楷体" panose="02010609060101010101" charset="-122"/>
              </a:rPr>
              <a:t>1993-1995  </a:t>
            </a:r>
            <a:r>
              <a:rPr lang="en-US" altLang="zh-CN" sz="1600" dirty="0" err="1">
                <a:solidFill>
                  <a:schemeClr val="dk1"/>
                </a:solidFill>
                <a:latin typeface="楷体" panose="02010609060101010101" charset="-122"/>
                <a:ea typeface="楷体" panose="02010609060101010101" charset="-122"/>
                <a:cs typeface="楷体" panose="02010609060101010101" charset="-122"/>
              </a:rPr>
              <a:t>额度</a:t>
            </a:r>
            <a:r>
              <a:rPr lang="zh-CN" altLang="en-US" sz="1600" dirty="0">
                <a:solidFill>
                  <a:schemeClr val="dk1"/>
                </a:solidFill>
                <a:latin typeface="楷体" panose="02010609060101010101" charset="-122"/>
                <a:ea typeface="楷体" panose="02010609060101010101" charset="-122"/>
                <a:cs typeface="楷体" panose="02010609060101010101" charset="-122"/>
              </a:rPr>
              <a:t>制：监管机构确定融资总额度并分配至各地，地方行政部门推选发行企业</a:t>
            </a:r>
            <a:endParaRPr lang="en-US" altLang="zh-CN" sz="1600" dirty="0">
              <a:solidFill>
                <a:schemeClr val="dk1"/>
              </a:solidFill>
              <a:latin typeface="楷体" panose="02010609060101010101" charset="-122"/>
              <a:ea typeface="楷体" panose="02010609060101010101" charset="-122"/>
              <a:cs typeface="楷体" panose="02010609060101010101" charset="-122"/>
            </a:endParaRPr>
          </a:p>
          <a:p>
            <a:pPr>
              <a:spcBef>
                <a:spcPct val="0"/>
              </a:spcBef>
              <a:buSzPct val="80000"/>
            </a:pPr>
            <a:endParaRPr lang="en-US" altLang="zh-CN" sz="1600" dirty="0">
              <a:solidFill>
                <a:schemeClr val="dk1"/>
              </a:solidFill>
              <a:latin typeface="楷体" panose="02010609060101010101" charset="-122"/>
              <a:ea typeface="楷体" panose="02010609060101010101" charset="-122"/>
              <a:cs typeface="楷体" panose="02010609060101010101" charset="-122"/>
            </a:endParaRPr>
          </a:p>
          <a:p>
            <a:pPr>
              <a:spcBef>
                <a:spcPct val="0"/>
              </a:spcBef>
              <a:buSzPct val="80000"/>
              <a:buFont typeface="Wingdings" panose="05000000000000000000" pitchFamily="2" charset="2"/>
              <a:buChar char="p"/>
            </a:pPr>
            <a:r>
              <a:rPr lang="en-US" altLang="zh-CN" sz="1600" dirty="0">
                <a:solidFill>
                  <a:schemeClr val="dk1"/>
                </a:solidFill>
                <a:latin typeface="楷体" panose="02010609060101010101" charset="-122"/>
                <a:ea typeface="楷体" panose="02010609060101010101" charset="-122"/>
                <a:cs typeface="楷体" panose="02010609060101010101" charset="-122"/>
              </a:rPr>
              <a:t>1996-2000  </a:t>
            </a:r>
            <a:r>
              <a:rPr lang="en-US" altLang="zh-CN" sz="1600" dirty="0" err="1">
                <a:solidFill>
                  <a:schemeClr val="dk1"/>
                </a:solidFill>
                <a:latin typeface="楷体" panose="02010609060101010101" charset="-122"/>
                <a:ea typeface="楷体" panose="02010609060101010101" charset="-122"/>
                <a:cs typeface="楷体" panose="02010609060101010101" charset="-122"/>
              </a:rPr>
              <a:t>指标</a:t>
            </a:r>
            <a:r>
              <a:rPr lang="zh-CN" altLang="en-US" sz="1600" dirty="0">
                <a:solidFill>
                  <a:schemeClr val="dk1"/>
                </a:solidFill>
                <a:latin typeface="楷体" panose="02010609060101010101" charset="-122"/>
                <a:ea typeface="楷体" panose="02010609060101010101" charset="-122"/>
                <a:cs typeface="楷体" panose="02010609060101010101" charset="-122"/>
              </a:rPr>
              <a:t>制：监管机构确定上市企业数量并向各地下达指标，地方行政部门推选发行企业</a:t>
            </a:r>
            <a:endParaRPr lang="zh-CN" altLang="en-US" sz="1600" dirty="0">
              <a:solidFill>
                <a:schemeClr val="dk1"/>
              </a:solidFill>
              <a:latin typeface="楷体" panose="02010609060101010101" charset="-122"/>
              <a:ea typeface="楷体" panose="02010609060101010101" charset="-122"/>
              <a:cs typeface="楷体" panose="02010609060101010101" charset="-122"/>
            </a:endParaRPr>
          </a:p>
          <a:p>
            <a:pPr>
              <a:spcBef>
                <a:spcPct val="0"/>
              </a:spcBef>
              <a:buSzPct val="80000"/>
              <a:buFont typeface="Wingdings" panose="05000000000000000000" pitchFamily="2" charset="2"/>
              <a:buChar char="p"/>
            </a:pPr>
            <a:endParaRPr lang="zh-CN" altLang="en-US" sz="1600" dirty="0">
              <a:solidFill>
                <a:schemeClr val="dk1"/>
              </a:solidFill>
              <a:latin typeface="楷体" panose="02010609060101010101" charset="-122"/>
              <a:ea typeface="楷体" panose="02010609060101010101" charset="-122"/>
              <a:cs typeface="楷体" panose="02010609060101010101" charset="-122"/>
            </a:endParaRPr>
          </a:p>
        </p:txBody>
      </p:sp>
      <p:sp>
        <p:nvSpPr>
          <p:cNvPr id="11" name="AutoShape 18"/>
          <p:cNvSpPr>
            <a:spLocks noChangeArrowheads="1"/>
          </p:cNvSpPr>
          <p:nvPr>
            <p:custDataLst>
              <p:tags r:id="rId2"/>
            </p:custDataLst>
          </p:nvPr>
        </p:nvSpPr>
        <p:spPr bwMode="auto">
          <a:xfrm>
            <a:off x="560705" y="974725"/>
            <a:ext cx="2778125" cy="814705"/>
          </a:xfrm>
          <a:prstGeom prst="homePlate">
            <a:avLst>
              <a:gd name="adj" fmla="val 52744"/>
            </a:avLst>
          </a:prstGeom>
          <a:solidFill>
            <a:schemeClr val="accent6"/>
          </a:solidFill>
          <a:ln w="28575" algn="ctr">
            <a:solidFill>
              <a:srgbClr val="FFFFFF"/>
            </a:solidFill>
            <a:miter lim="800000"/>
          </a:ln>
          <a:effectLst>
            <a:outerShdw dist="35921" dir="2700000" algn="ctr" rotWithShape="0">
              <a:srgbClr val="7E92AC"/>
            </a:outerShdw>
          </a:effectLst>
        </p:spPr>
        <p:txBody>
          <a:bodyPr wrap="none" anchor="ctr"/>
          <a:lstStyle/>
          <a:p>
            <a:pPr algn="ctr">
              <a:spcBef>
                <a:spcPct val="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审批制</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lgn="ctr">
              <a:spcBef>
                <a:spcPct val="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  （</a:t>
            </a:r>
            <a:r>
              <a:rPr lang="en-US" altLang="zh-CN" sz="1600" dirty="0">
                <a:solidFill>
                  <a:srgbClr val="000000"/>
                </a:solidFill>
                <a:latin typeface="楷体" panose="02010609060101010101" charset="-122"/>
                <a:ea typeface="楷体" panose="02010609060101010101" charset="-122"/>
                <a:cs typeface="楷体" panose="02010609060101010101" charset="-122"/>
              </a:rPr>
              <a:t>1993-2000</a:t>
            </a:r>
            <a:r>
              <a:rPr lang="zh-CN" altLang="en-US" sz="1600" dirty="0">
                <a:solidFill>
                  <a:srgbClr val="000000"/>
                </a:solidFill>
                <a:latin typeface="楷体" panose="02010609060101010101" charset="-122"/>
                <a:ea typeface="楷体" panose="02010609060101010101" charset="-122"/>
                <a:cs typeface="楷体" panose="02010609060101010101" charset="-122"/>
              </a:rPr>
              <a:t>）</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p:txBody>
      </p:sp>
      <p:sp>
        <p:nvSpPr>
          <p:cNvPr id="12" name="AutoShape 19"/>
          <p:cNvSpPr>
            <a:spLocks noChangeArrowheads="1"/>
          </p:cNvSpPr>
          <p:nvPr>
            <p:custDataLst>
              <p:tags r:id="rId3"/>
            </p:custDataLst>
          </p:nvPr>
        </p:nvSpPr>
        <p:spPr bwMode="auto">
          <a:xfrm>
            <a:off x="2959100" y="969645"/>
            <a:ext cx="2700655" cy="825500"/>
          </a:xfrm>
          <a:prstGeom prst="chevron">
            <a:avLst>
              <a:gd name="adj" fmla="val 51205"/>
            </a:avLst>
          </a:prstGeom>
          <a:solidFill>
            <a:schemeClr val="accent5"/>
          </a:solidFill>
          <a:ln w="28575" algn="ctr">
            <a:solidFill>
              <a:srgbClr val="FFFFFF"/>
            </a:solidFill>
            <a:miter lim="800000"/>
          </a:ln>
          <a:effectLst>
            <a:outerShdw dist="35921" dir="2700000" algn="ctr" rotWithShape="0">
              <a:srgbClr val="7E92AC"/>
            </a:outerShdw>
          </a:effectLst>
        </p:spPr>
        <p:txBody>
          <a:bodyPr wrap="none" anchor="ctr"/>
          <a:lstStyle/>
          <a:p>
            <a:pPr algn="ctr">
              <a:spcBef>
                <a:spcPct val="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   核准制</a:t>
            </a:r>
            <a:r>
              <a:rPr lang="en-US" altLang="zh-CN" sz="1600" dirty="0">
                <a:solidFill>
                  <a:srgbClr val="000000"/>
                </a:solidFill>
                <a:latin typeface="楷体" panose="02010609060101010101" charset="-122"/>
                <a:ea typeface="楷体" panose="02010609060101010101" charset="-122"/>
                <a:cs typeface="楷体" panose="02010609060101010101" charset="-122"/>
              </a:rPr>
              <a:t>—</a:t>
            </a:r>
            <a:r>
              <a:rPr lang="zh-CN" altLang="en-US" sz="1600" dirty="0">
                <a:solidFill>
                  <a:srgbClr val="000000"/>
                </a:solidFill>
                <a:latin typeface="楷体" panose="02010609060101010101" charset="-122"/>
                <a:ea typeface="楷体" panose="02010609060101010101" charset="-122"/>
                <a:cs typeface="楷体" panose="02010609060101010101" charset="-122"/>
              </a:rPr>
              <a:t>通道制</a:t>
            </a:r>
            <a:endParaRPr lang="en-US" altLang="zh-CN" sz="1600" dirty="0">
              <a:solidFill>
                <a:srgbClr val="000000"/>
              </a:solidFill>
              <a:latin typeface="楷体" panose="02010609060101010101" charset="-122"/>
              <a:ea typeface="楷体" panose="02010609060101010101" charset="-122"/>
              <a:cs typeface="楷体" panose="02010609060101010101" charset="-122"/>
            </a:endParaRPr>
          </a:p>
          <a:p>
            <a:pPr algn="ctr">
              <a:spcBef>
                <a:spcPct val="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  （</a:t>
            </a:r>
            <a:r>
              <a:rPr lang="en-US" altLang="zh-CN" sz="1600" dirty="0">
                <a:solidFill>
                  <a:srgbClr val="000000"/>
                </a:solidFill>
                <a:latin typeface="楷体" panose="02010609060101010101" charset="-122"/>
                <a:ea typeface="楷体" panose="02010609060101010101" charset="-122"/>
                <a:cs typeface="楷体" panose="02010609060101010101" charset="-122"/>
              </a:rPr>
              <a:t>2001-2003</a:t>
            </a:r>
            <a:r>
              <a:rPr lang="zh-CN" altLang="en-US" sz="1600" dirty="0">
                <a:solidFill>
                  <a:srgbClr val="000000"/>
                </a:solidFill>
                <a:latin typeface="楷体" panose="02010609060101010101" charset="-122"/>
                <a:ea typeface="楷体" panose="02010609060101010101" charset="-122"/>
                <a:cs typeface="楷体" panose="02010609060101010101" charset="-122"/>
              </a:rPr>
              <a:t>）</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p:txBody>
      </p:sp>
      <p:sp>
        <p:nvSpPr>
          <p:cNvPr id="13" name="AutoShape 21"/>
          <p:cNvSpPr>
            <a:spLocks noChangeArrowheads="1"/>
          </p:cNvSpPr>
          <p:nvPr/>
        </p:nvSpPr>
        <p:spPr bwMode="auto">
          <a:xfrm>
            <a:off x="7604760" y="979805"/>
            <a:ext cx="2788285" cy="825500"/>
          </a:xfrm>
          <a:prstGeom prst="chevron">
            <a:avLst>
              <a:gd name="adj" fmla="val 49699"/>
            </a:avLst>
          </a:prstGeom>
          <a:solidFill>
            <a:srgbClr val="FDB934"/>
          </a:solidFill>
          <a:ln w="28575" algn="ctr">
            <a:solidFill>
              <a:srgbClr val="FFFFFF"/>
            </a:solidFill>
            <a:miter lim="800000"/>
          </a:ln>
          <a:effectLst>
            <a:outerShdw dist="35921" dir="2700000" algn="ctr" rotWithShape="0">
              <a:srgbClr val="7E92AC"/>
            </a:outerShdw>
          </a:effectLst>
        </p:spPr>
        <p:txBody>
          <a:bodyPr wrap="none" anchor="ctr"/>
          <a:lstStyle/>
          <a:p>
            <a:pPr algn="ctr">
              <a:spcBef>
                <a:spcPct val="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 注册制</a:t>
            </a:r>
            <a:endParaRPr lang="en-US" altLang="zh-CN" sz="1600" dirty="0">
              <a:solidFill>
                <a:srgbClr val="000000"/>
              </a:solidFill>
              <a:latin typeface="楷体" panose="02010609060101010101" charset="-122"/>
              <a:ea typeface="楷体" panose="02010609060101010101" charset="-122"/>
              <a:cs typeface="楷体" panose="02010609060101010101" charset="-122"/>
            </a:endParaRPr>
          </a:p>
          <a:p>
            <a:pPr algn="ctr">
              <a:spcBef>
                <a:spcPct val="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    </a:t>
            </a:r>
            <a:r>
              <a:rPr lang="en-US" altLang="zh-CN" sz="1600" dirty="0">
                <a:solidFill>
                  <a:srgbClr val="000000"/>
                </a:solidFill>
                <a:latin typeface="楷体" panose="02010609060101010101" charset="-122"/>
                <a:ea typeface="楷体" panose="02010609060101010101" charset="-122"/>
                <a:cs typeface="楷体" panose="02010609060101010101" charset="-122"/>
              </a:rPr>
              <a:t>2023</a:t>
            </a:r>
            <a:r>
              <a:rPr lang="zh-CN" altLang="en-US" sz="1600" dirty="0">
                <a:solidFill>
                  <a:srgbClr val="000000"/>
                </a:solidFill>
                <a:latin typeface="楷体" panose="02010609060101010101" charset="-122"/>
                <a:ea typeface="楷体" panose="02010609060101010101" charset="-122"/>
                <a:cs typeface="楷体" panose="02010609060101010101" charset="-122"/>
              </a:rPr>
              <a:t>年全面施行注册制</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p:txBody>
      </p:sp>
      <p:sp>
        <p:nvSpPr>
          <p:cNvPr id="14" name="AutoShape 22"/>
          <p:cNvSpPr>
            <a:spLocks noChangeArrowheads="1"/>
          </p:cNvSpPr>
          <p:nvPr/>
        </p:nvSpPr>
        <p:spPr bwMode="auto">
          <a:xfrm>
            <a:off x="5334635" y="965200"/>
            <a:ext cx="2527300" cy="835025"/>
          </a:xfrm>
          <a:prstGeom prst="chevron">
            <a:avLst>
              <a:gd name="adj" fmla="val 51205"/>
            </a:avLst>
          </a:prstGeom>
          <a:solidFill>
            <a:srgbClr val="CFA55C"/>
          </a:solidFill>
          <a:ln w="28575" algn="ctr">
            <a:solidFill>
              <a:srgbClr val="FFFFFF"/>
            </a:solidFill>
            <a:miter lim="800000"/>
          </a:ln>
          <a:effectLst>
            <a:outerShdw dist="35921" dir="2700000" algn="ctr" rotWithShape="0">
              <a:srgbClr val="7E92AC"/>
            </a:outerShdw>
          </a:effectLst>
        </p:spPr>
        <p:txBody>
          <a:bodyPr wrap="none" anchor="ctr"/>
          <a:lstStyle/>
          <a:p>
            <a:pPr algn="ctr">
              <a:lnSpc>
                <a:spcPct val="100000"/>
              </a:lnSpc>
              <a:spcBef>
                <a:spcPts val="0"/>
              </a:spcBef>
              <a:spcAft>
                <a:spcPts val="0"/>
              </a:spcAft>
            </a:pPr>
            <a:r>
              <a:rPr lang="zh-CN" altLang="en-US" sz="1600" dirty="0">
                <a:solidFill>
                  <a:srgbClr val="FFFFFF"/>
                </a:solidFill>
                <a:latin typeface="楷体" panose="02010609060101010101" charset="-122"/>
                <a:ea typeface="楷体" panose="02010609060101010101" charset="-122"/>
                <a:cs typeface="楷体" panose="02010609060101010101" charset="-122"/>
              </a:rPr>
              <a:t>核准制</a:t>
            </a:r>
            <a:r>
              <a:rPr lang="en-US" altLang="zh-CN" sz="1600" dirty="0">
                <a:solidFill>
                  <a:srgbClr val="FFFFFF"/>
                </a:solidFill>
                <a:latin typeface="楷体" panose="02010609060101010101" charset="-122"/>
                <a:ea typeface="楷体" panose="02010609060101010101" charset="-122"/>
                <a:cs typeface="楷体" panose="02010609060101010101" charset="-122"/>
              </a:rPr>
              <a:t>—</a:t>
            </a:r>
            <a:r>
              <a:rPr lang="zh-CN" altLang="en-US" sz="1600" dirty="0">
                <a:solidFill>
                  <a:srgbClr val="FFFFFF"/>
                </a:solidFill>
                <a:latin typeface="楷体" panose="02010609060101010101" charset="-122"/>
                <a:ea typeface="楷体" panose="02010609060101010101" charset="-122"/>
                <a:cs typeface="楷体" panose="02010609060101010101" charset="-122"/>
              </a:rPr>
              <a:t>保荐制</a:t>
            </a:r>
            <a:endParaRPr lang="zh-CN" altLang="en-US" sz="1600" dirty="0">
              <a:solidFill>
                <a:srgbClr val="FFFFFF"/>
              </a:solidFill>
              <a:latin typeface="楷体" panose="02010609060101010101" charset="-122"/>
              <a:ea typeface="楷体" panose="02010609060101010101" charset="-122"/>
              <a:cs typeface="楷体" panose="02010609060101010101" charset="-122"/>
            </a:endParaRPr>
          </a:p>
          <a:p>
            <a:pPr algn="ctr">
              <a:lnSpc>
                <a:spcPct val="100000"/>
              </a:lnSpc>
              <a:spcBef>
                <a:spcPts val="0"/>
              </a:spcBef>
              <a:spcAft>
                <a:spcPts val="0"/>
              </a:spcAft>
            </a:pPr>
            <a:r>
              <a:rPr lang="zh-CN" altLang="en-US" sz="1600" dirty="0">
                <a:solidFill>
                  <a:srgbClr val="FFFFFF"/>
                </a:solidFill>
                <a:latin typeface="楷体" panose="02010609060101010101" charset="-122"/>
                <a:ea typeface="楷体" panose="02010609060101010101" charset="-122"/>
                <a:cs typeface="楷体" panose="02010609060101010101" charset="-122"/>
              </a:rPr>
              <a:t>  （2003</a:t>
            </a:r>
            <a:r>
              <a:rPr lang="en-US" altLang="zh-CN" sz="1600" dirty="0">
                <a:solidFill>
                  <a:schemeClr val="bg1"/>
                </a:solidFill>
                <a:latin typeface="楷体" panose="02010609060101010101" charset="-122"/>
                <a:ea typeface="楷体" panose="02010609060101010101" charset="-122"/>
                <a:cs typeface="楷体" panose="02010609060101010101" charset="-122"/>
              </a:rPr>
              <a:t>-2023</a:t>
            </a:r>
            <a:r>
              <a:rPr lang="zh-CN" altLang="en-US" sz="1600" dirty="0">
                <a:solidFill>
                  <a:srgbClr val="FFFFFF"/>
                </a:solidFill>
                <a:latin typeface="楷体" panose="02010609060101010101" charset="-122"/>
                <a:ea typeface="楷体" panose="02010609060101010101" charset="-122"/>
                <a:cs typeface="楷体" panose="02010609060101010101" charset="-122"/>
              </a:rPr>
              <a:t>）</a:t>
            </a:r>
            <a:endParaRPr lang="zh-CN" altLang="en-US" sz="1600" dirty="0">
              <a:solidFill>
                <a:srgbClr val="FFFFFF"/>
              </a:solidFill>
              <a:latin typeface="楷体" panose="02010609060101010101" charset="-122"/>
              <a:ea typeface="楷体" panose="02010609060101010101" charset="-122"/>
              <a:cs typeface="楷体" panose="02010609060101010101" charset="-122"/>
            </a:endParaRPr>
          </a:p>
        </p:txBody>
      </p:sp>
      <p:sp>
        <p:nvSpPr>
          <p:cNvPr id="15" name="Rectangle 23"/>
          <p:cNvSpPr>
            <a:spLocks noChangeArrowheads="1"/>
          </p:cNvSpPr>
          <p:nvPr/>
        </p:nvSpPr>
        <p:spPr bwMode="auto">
          <a:xfrm>
            <a:off x="779145" y="2008505"/>
            <a:ext cx="2199005" cy="3767455"/>
          </a:xfrm>
          <a:prstGeom prst="rect">
            <a:avLst/>
          </a:prstGeom>
          <a:noFill/>
          <a:ln w="9525" algn="ctr">
            <a:solidFill>
              <a:srgbClr val="4B6A89"/>
            </a:solidFill>
            <a:miter lim="800000"/>
          </a:ln>
          <a:effectLst/>
        </p:spPr>
        <p:txBody>
          <a:bodyPr anchor="ctr"/>
          <a:lstStyle/>
          <a:p>
            <a:pPr eaLnBrk="1" fontAlgn="auto" hangingPunct="1">
              <a:spcBef>
                <a:spcPts val="0"/>
              </a:spcBef>
              <a:spcAft>
                <a:spcPts val="0"/>
              </a:spcAft>
              <a:defRPr/>
            </a:pPr>
            <a:endParaRPr lang="zh-CN" altLang="en-US" strike="noStrike" kern="0" noProof="1">
              <a:solidFill>
                <a:sysClr val="windowText" lastClr="000000"/>
              </a:solidFill>
              <a:latin typeface="楷体" panose="02010609060101010101" charset="-122"/>
              <a:ea typeface="楷体" panose="02010609060101010101" charset="-122"/>
              <a:cs typeface="汉仪旗黑-50简" charset="0"/>
            </a:endParaRPr>
          </a:p>
        </p:txBody>
      </p:sp>
      <p:sp>
        <p:nvSpPr>
          <p:cNvPr id="16" name="Rectangle 25"/>
          <p:cNvSpPr>
            <a:spLocks noChangeArrowheads="1"/>
          </p:cNvSpPr>
          <p:nvPr/>
        </p:nvSpPr>
        <p:spPr bwMode="auto">
          <a:xfrm>
            <a:off x="3204210" y="2008505"/>
            <a:ext cx="4275455" cy="3767455"/>
          </a:xfrm>
          <a:prstGeom prst="rect">
            <a:avLst/>
          </a:prstGeom>
          <a:noFill/>
          <a:ln w="9525" algn="ctr">
            <a:solidFill>
              <a:srgbClr val="4B6A89"/>
            </a:solidFill>
            <a:miter lim="800000"/>
          </a:ln>
          <a:effectLst/>
        </p:spPr>
        <p:txBody>
          <a:bodyPr anchor="ctr"/>
          <a:lstStyle/>
          <a:p>
            <a:pPr eaLnBrk="1" fontAlgn="auto" hangingPunct="1">
              <a:spcBef>
                <a:spcPts val="0"/>
              </a:spcBef>
              <a:spcAft>
                <a:spcPts val="0"/>
              </a:spcAft>
              <a:defRPr/>
            </a:pPr>
            <a:endParaRPr lang="zh-CN" altLang="en-US" strike="noStrike" kern="0" noProof="1">
              <a:solidFill>
                <a:sysClr val="windowText" lastClr="000000"/>
              </a:solidFill>
              <a:latin typeface="楷体" panose="02010609060101010101" charset="-122"/>
              <a:ea typeface="楷体" panose="02010609060101010101" charset="-122"/>
              <a:cs typeface="汉仪旗黑-50简" charset="0"/>
            </a:endParaRPr>
          </a:p>
        </p:txBody>
      </p:sp>
      <p:sp>
        <p:nvSpPr>
          <p:cNvPr id="17" name="Line 27"/>
          <p:cNvSpPr>
            <a:spLocks noChangeShapeType="1"/>
          </p:cNvSpPr>
          <p:nvPr/>
        </p:nvSpPr>
        <p:spPr bwMode="auto">
          <a:xfrm>
            <a:off x="5261293" y="2663825"/>
            <a:ext cx="0" cy="2355850"/>
          </a:xfrm>
          <a:prstGeom prst="line">
            <a:avLst/>
          </a:prstGeom>
          <a:noFill/>
          <a:ln w="9525">
            <a:solidFill>
              <a:srgbClr val="FFFFFF"/>
            </a:solidFill>
            <a:round/>
          </a:ln>
          <a:effectLst>
            <a:outerShdw dist="35921" dir="2700000" algn="ctr" rotWithShape="0">
              <a:srgbClr val="7E92AC"/>
            </a:outerShdw>
          </a:effectLst>
        </p:spPr>
        <p:txBody>
          <a:bodyPr wrap="none" anchor="ctr"/>
          <a:lstStyle/>
          <a:p>
            <a:pPr algn="ctr" eaLnBrk="1" fontAlgn="auto" hangingPunct="1">
              <a:spcBef>
                <a:spcPts val="0"/>
              </a:spcBef>
              <a:spcAft>
                <a:spcPts val="0"/>
              </a:spcAft>
              <a:defRPr/>
            </a:pPr>
            <a:endParaRPr lang="zh-CN" altLang="en-US" sz="1670" strike="noStrike" kern="0" noProof="1">
              <a:solidFill>
                <a:sysClr val="windowText" lastClr="000000"/>
              </a:solidFill>
              <a:latin typeface="汉仪旗黑-50简" charset="0"/>
              <a:ea typeface="黑体" panose="02010609060101010101" charset="-122"/>
              <a:cs typeface="汉仪旗黑-50简" charset="0"/>
            </a:endParaRPr>
          </a:p>
        </p:txBody>
      </p:sp>
      <p:sp>
        <p:nvSpPr>
          <p:cNvPr id="18" name="Rectangle 29"/>
          <p:cNvSpPr>
            <a:spLocks noChangeArrowheads="1"/>
          </p:cNvSpPr>
          <p:nvPr>
            <p:custDataLst>
              <p:tags r:id="rId4"/>
            </p:custDataLst>
          </p:nvPr>
        </p:nvSpPr>
        <p:spPr bwMode="auto">
          <a:xfrm>
            <a:off x="3380741" y="2008188"/>
            <a:ext cx="40227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p>
            <a:pPr marL="285750" indent="-285750">
              <a:spcBef>
                <a:spcPct val="0"/>
              </a:spcBef>
              <a:buSzPct val="80000"/>
              <a:buFont typeface="Wingdings" panose="05000000000000000000" pitchFamily="2" charset="2"/>
              <a:buChar char="p"/>
            </a:pPr>
            <a:r>
              <a:rPr lang="zh-CN" altLang="en-US" sz="1600" dirty="0">
                <a:solidFill>
                  <a:schemeClr val="dk1"/>
                </a:solidFill>
                <a:latin typeface="楷体" panose="02010609060101010101" charset="-122"/>
                <a:ea typeface="楷体" panose="02010609060101010101" charset="-122"/>
                <a:cs typeface="楷体" panose="02010609060101010101" charset="-122"/>
              </a:rPr>
              <a:t>核准制：主承销商（保荐机构）推荐发行人，由监管机构进行核准后发行 </a:t>
            </a:r>
            <a:endParaRPr lang="zh-CN" altLang="en-US" sz="1600" dirty="0">
              <a:solidFill>
                <a:schemeClr val="dk1"/>
              </a:solidFill>
              <a:latin typeface="楷体" panose="02010609060101010101" charset="-122"/>
              <a:ea typeface="楷体" panose="02010609060101010101" charset="-122"/>
              <a:cs typeface="楷体" panose="02010609060101010101" charset="-122"/>
            </a:endParaRPr>
          </a:p>
        </p:txBody>
      </p:sp>
      <p:sp>
        <p:nvSpPr>
          <p:cNvPr id="19" name="Text Box 30"/>
          <p:cNvSpPr txBox="1">
            <a:spLocks noChangeArrowheads="1"/>
          </p:cNvSpPr>
          <p:nvPr/>
        </p:nvSpPr>
        <p:spPr bwMode="auto">
          <a:xfrm>
            <a:off x="7805738" y="2032000"/>
            <a:ext cx="2541905" cy="4123055"/>
          </a:xfrm>
          <a:prstGeom prst="rect">
            <a:avLst/>
          </a:prstGeom>
          <a:noFill/>
          <a:ln w="28575" algn="ctr">
            <a:noFill/>
            <a:miter lim="800000"/>
          </a:ln>
          <a:effectLst/>
        </p:spPr>
        <p:txBody>
          <a:bodyPr wrap="square">
            <a:spAutoFit/>
          </a:bodyPr>
          <a:lstStyle/>
          <a:p>
            <a:pPr>
              <a:lnSpc>
                <a:spcPct val="120000"/>
              </a:lnSpc>
              <a:spcBef>
                <a:spcPct val="0"/>
              </a:spcBef>
              <a:buSzPct val="80000"/>
              <a:buFont typeface="Wingdings" panose="05000000000000000000" pitchFamily="2" charset="2"/>
              <a:buChar char="p"/>
            </a:pPr>
            <a:r>
              <a:rPr lang="en-US" altLang="zh-CN" sz="1600" dirty="0" err="1">
                <a:solidFill>
                  <a:srgbClr val="000000"/>
                </a:solidFill>
                <a:latin typeface="楷体" panose="02010609060101010101" charset="-122"/>
                <a:ea typeface="楷体" panose="02010609060101010101" charset="-122"/>
                <a:cs typeface="楷体" panose="02010609060101010101" charset="-122"/>
              </a:rPr>
              <a:t>注册制</a:t>
            </a:r>
            <a:r>
              <a:rPr lang="zh-CN" altLang="en-US" sz="1600" dirty="0">
                <a:solidFill>
                  <a:srgbClr val="000000"/>
                </a:solidFill>
                <a:latin typeface="楷体" panose="02010609060101010101" charset="-122"/>
                <a:ea typeface="楷体" panose="02010609060101010101" charset="-122"/>
                <a:cs typeface="楷体" panose="02010609060101010101" charset="-122"/>
              </a:rPr>
              <a:t>：以信息披露为中心，中介机构对发行人信息披露的真实准确完整把关，监管部门对发行人和中介机构的申请文件进行合规性审核，由投资者自行判断企业价值和风险，自主投资决策。</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lnSpc>
                <a:spcPct val="120000"/>
              </a:lnSpc>
              <a:spcBef>
                <a:spcPct val="0"/>
              </a:spcBef>
              <a:buSzPct val="80000"/>
            </a:pPr>
            <a:r>
              <a:rPr lang="zh-CN" altLang="en-US" sz="1600" dirty="0">
                <a:solidFill>
                  <a:srgbClr val="000000"/>
                </a:solidFill>
                <a:latin typeface="楷体" panose="02010609060101010101" charset="-122"/>
                <a:ea typeface="楷体" panose="02010609060101010101" charset="-122"/>
                <a:cs typeface="楷体" panose="02010609060101010101" charset="-122"/>
              </a:rPr>
              <a:t>科创板</a:t>
            </a:r>
            <a:r>
              <a:rPr lang="en-US" altLang="zh-CN" sz="1600" dirty="0">
                <a:solidFill>
                  <a:srgbClr val="000000"/>
                </a:solidFill>
                <a:latin typeface="楷体" panose="02010609060101010101" charset="-122"/>
                <a:ea typeface="楷体" panose="02010609060101010101" charset="-122"/>
                <a:cs typeface="楷体" panose="02010609060101010101" charset="-122"/>
              </a:rPr>
              <a:t>2019</a:t>
            </a:r>
            <a:r>
              <a:rPr lang="zh-CN" altLang="en-US" sz="1600" dirty="0">
                <a:solidFill>
                  <a:srgbClr val="000000"/>
                </a:solidFill>
                <a:latin typeface="楷体" panose="02010609060101010101" charset="-122"/>
                <a:ea typeface="楷体" panose="02010609060101010101" charset="-122"/>
                <a:cs typeface="楷体" panose="02010609060101010101" charset="-122"/>
              </a:rPr>
              <a:t>年</a:t>
            </a:r>
            <a:r>
              <a:rPr lang="en-US" altLang="zh-CN" sz="1600" dirty="0">
                <a:solidFill>
                  <a:srgbClr val="000000"/>
                </a:solidFill>
                <a:latin typeface="楷体" panose="02010609060101010101" charset="-122"/>
                <a:ea typeface="楷体" panose="02010609060101010101" charset="-122"/>
                <a:cs typeface="楷体" panose="02010609060101010101" charset="-122"/>
              </a:rPr>
              <a:t>3</a:t>
            </a:r>
            <a:r>
              <a:rPr lang="zh-CN" altLang="en-US" sz="1600" dirty="0">
                <a:solidFill>
                  <a:srgbClr val="000000"/>
                </a:solidFill>
                <a:latin typeface="楷体" panose="02010609060101010101" charset="-122"/>
                <a:ea typeface="楷体" panose="02010609060101010101" charset="-122"/>
                <a:cs typeface="楷体" panose="02010609060101010101" charset="-122"/>
              </a:rPr>
              <a:t>月</a:t>
            </a:r>
            <a:r>
              <a:rPr lang="en-US" altLang="zh-CN" sz="1600" dirty="0">
                <a:solidFill>
                  <a:srgbClr val="000000"/>
                </a:solidFill>
                <a:latin typeface="楷体" panose="02010609060101010101" charset="-122"/>
                <a:ea typeface="楷体" panose="02010609060101010101" charset="-122"/>
                <a:cs typeface="楷体" panose="02010609060101010101" charset="-122"/>
              </a:rPr>
              <a:t>1</a:t>
            </a:r>
            <a:r>
              <a:rPr lang="zh-CN" altLang="en-US" sz="1600" dirty="0">
                <a:solidFill>
                  <a:srgbClr val="000000"/>
                </a:solidFill>
                <a:latin typeface="楷体" panose="02010609060101010101" charset="-122"/>
                <a:ea typeface="楷体" panose="02010609060101010101" charset="-122"/>
                <a:cs typeface="楷体" panose="02010609060101010101" charset="-122"/>
              </a:rPr>
              <a:t>日</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lnSpc>
                <a:spcPct val="120000"/>
              </a:lnSpc>
              <a:spcBef>
                <a:spcPct val="0"/>
              </a:spcBef>
              <a:buSzPct val="80000"/>
            </a:pPr>
            <a:r>
              <a:rPr lang="zh-CN" altLang="en-US" sz="1600" dirty="0">
                <a:solidFill>
                  <a:srgbClr val="000000"/>
                </a:solidFill>
                <a:latin typeface="楷体" panose="02010609060101010101" charset="-122"/>
                <a:ea typeface="楷体" panose="02010609060101010101" charset="-122"/>
                <a:cs typeface="楷体" panose="02010609060101010101" charset="-122"/>
              </a:rPr>
              <a:t>创业板</a:t>
            </a:r>
            <a:r>
              <a:rPr lang="en-US" altLang="zh-CN" sz="1600" dirty="0">
                <a:solidFill>
                  <a:srgbClr val="000000"/>
                </a:solidFill>
                <a:latin typeface="楷体" panose="02010609060101010101" charset="-122"/>
                <a:ea typeface="楷体" panose="02010609060101010101" charset="-122"/>
                <a:cs typeface="楷体" panose="02010609060101010101" charset="-122"/>
              </a:rPr>
              <a:t>2020</a:t>
            </a:r>
            <a:r>
              <a:rPr lang="zh-CN" altLang="en-US" sz="1600" dirty="0">
                <a:solidFill>
                  <a:srgbClr val="000000"/>
                </a:solidFill>
                <a:latin typeface="楷体" panose="02010609060101010101" charset="-122"/>
                <a:ea typeface="楷体" panose="02010609060101010101" charset="-122"/>
                <a:cs typeface="楷体" panose="02010609060101010101" charset="-122"/>
              </a:rPr>
              <a:t>年</a:t>
            </a:r>
            <a:r>
              <a:rPr lang="en-US" altLang="zh-CN" sz="1600" dirty="0">
                <a:solidFill>
                  <a:srgbClr val="000000"/>
                </a:solidFill>
                <a:latin typeface="楷体" panose="02010609060101010101" charset="-122"/>
                <a:ea typeface="楷体" panose="02010609060101010101" charset="-122"/>
                <a:cs typeface="楷体" panose="02010609060101010101" charset="-122"/>
              </a:rPr>
              <a:t>6</a:t>
            </a:r>
            <a:r>
              <a:rPr lang="zh-CN" altLang="en-US" sz="1600" dirty="0">
                <a:solidFill>
                  <a:srgbClr val="000000"/>
                </a:solidFill>
                <a:latin typeface="楷体" panose="02010609060101010101" charset="-122"/>
                <a:ea typeface="楷体" panose="02010609060101010101" charset="-122"/>
                <a:cs typeface="楷体" panose="02010609060101010101" charset="-122"/>
              </a:rPr>
              <a:t>月</a:t>
            </a:r>
            <a:r>
              <a:rPr lang="en-US" altLang="zh-CN" sz="1600" dirty="0">
                <a:solidFill>
                  <a:srgbClr val="000000"/>
                </a:solidFill>
                <a:latin typeface="楷体" panose="02010609060101010101" charset="-122"/>
                <a:ea typeface="楷体" panose="02010609060101010101" charset="-122"/>
                <a:cs typeface="楷体" panose="02010609060101010101" charset="-122"/>
              </a:rPr>
              <a:t>12</a:t>
            </a:r>
            <a:r>
              <a:rPr lang="zh-CN" altLang="en-US" sz="1600" dirty="0">
                <a:solidFill>
                  <a:srgbClr val="000000"/>
                </a:solidFill>
                <a:latin typeface="楷体" panose="02010609060101010101" charset="-122"/>
                <a:ea typeface="楷体" panose="02010609060101010101" charset="-122"/>
                <a:cs typeface="楷体" panose="02010609060101010101" charset="-122"/>
              </a:rPr>
              <a:t>日</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lnSpc>
                <a:spcPct val="120000"/>
              </a:lnSpc>
              <a:spcBef>
                <a:spcPct val="0"/>
              </a:spcBef>
              <a:buSzPct val="80000"/>
            </a:pPr>
            <a:r>
              <a:rPr lang="zh-CN" altLang="en-US" sz="1600" dirty="0">
                <a:solidFill>
                  <a:srgbClr val="000000"/>
                </a:solidFill>
                <a:latin typeface="楷体" panose="02010609060101010101" charset="-122"/>
                <a:ea typeface="楷体" panose="02010609060101010101" charset="-122"/>
                <a:cs typeface="楷体" panose="02010609060101010101" charset="-122"/>
              </a:rPr>
              <a:t>北交所</a:t>
            </a:r>
            <a:r>
              <a:rPr lang="en-US" altLang="zh-CN" sz="1600" dirty="0">
                <a:solidFill>
                  <a:srgbClr val="000000"/>
                </a:solidFill>
                <a:latin typeface="楷体" panose="02010609060101010101" charset="-122"/>
                <a:ea typeface="楷体" panose="02010609060101010101" charset="-122"/>
                <a:cs typeface="楷体" panose="02010609060101010101" charset="-122"/>
              </a:rPr>
              <a:t>2021</a:t>
            </a:r>
            <a:r>
              <a:rPr lang="zh-CN" altLang="en-US" sz="1600" dirty="0">
                <a:solidFill>
                  <a:srgbClr val="000000"/>
                </a:solidFill>
                <a:latin typeface="楷体" panose="02010609060101010101" charset="-122"/>
                <a:ea typeface="楷体" panose="02010609060101010101" charset="-122"/>
                <a:cs typeface="楷体" panose="02010609060101010101" charset="-122"/>
              </a:rPr>
              <a:t>年</a:t>
            </a:r>
            <a:r>
              <a:rPr lang="en-US" altLang="zh-CN" sz="1600" dirty="0">
                <a:solidFill>
                  <a:srgbClr val="000000"/>
                </a:solidFill>
                <a:latin typeface="楷体" panose="02010609060101010101" charset="-122"/>
                <a:ea typeface="楷体" panose="02010609060101010101" charset="-122"/>
                <a:cs typeface="楷体" panose="02010609060101010101" charset="-122"/>
              </a:rPr>
              <a:t>9</a:t>
            </a:r>
            <a:r>
              <a:rPr lang="zh-CN" altLang="en-US" sz="1600" dirty="0">
                <a:solidFill>
                  <a:srgbClr val="000000"/>
                </a:solidFill>
                <a:latin typeface="楷体" panose="02010609060101010101" charset="-122"/>
                <a:ea typeface="楷体" panose="02010609060101010101" charset="-122"/>
                <a:cs typeface="楷体" panose="02010609060101010101" charset="-122"/>
              </a:rPr>
              <a:t>月</a:t>
            </a:r>
            <a:r>
              <a:rPr lang="en-US" altLang="zh-CN" sz="1600" dirty="0">
                <a:solidFill>
                  <a:srgbClr val="000000"/>
                </a:solidFill>
                <a:latin typeface="楷体" panose="02010609060101010101" charset="-122"/>
                <a:ea typeface="楷体" panose="02010609060101010101" charset="-122"/>
                <a:cs typeface="楷体" panose="02010609060101010101" charset="-122"/>
              </a:rPr>
              <a:t>3</a:t>
            </a:r>
            <a:r>
              <a:rPr lang="zh-CN" altLang="en-US" sz="1600" dirty="0">
                <a:solidFill>
                  <a:srgbClr val="000000"/>
                </a:solidFill>
                <a:latin typeface="楷体" panose="02010609060101010101" charset="-122"/>
                <a:ea typeface="楷体" panose="02010609060101010101" charset="-122"/>
                <a:cs typeface="楷体" panose="02010609060101010101" charset="-122"/>
              </a:rPr>
              <a:t>日</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lnSpc>
                <a:spcPct val="120000"/>
              </a:lnSpc>
              <a:spcBef>
                <a:spcPct val="0"/>
              </a:spcBef>
              <a:buSzPct val="80000"/>
            </a:pPr>
            <a:r>
              <a:rPr lang="zh-CN" altLang="en-US" sz="1600" dirty="0">
                <a:solidFill>
                  <a:srgbClr val="000000"/>
                </a:solidFill>
                <a:latin typeface="楷体" panose="02010609060101010101" charset="-122"/>
                <a:ea typeface="楷体" panose="02010609060101010101" charset="-122"/>
                <a:cs typeface="楷体" panose="02010609060101010101" charset="-122"/>
              </a:rPr>
              <a:t>主板</a:t>
            </a:r>
            <a:r>
              <a:rPr lang="en-US" altLang="zh-CN" sz="1600" dirty="0">
                <a:solidFill>
                  <a:srgbClr val="000000"/>
                </a:solidFill>
                <a:latin typeface="楷体" panose="02010609060101010101" charset="-122"/>
                <a:ea typeface="楷体" panose="02010609060101010101" charset="-122"/>
                <a:cs typeface="楷体" panose="02010609060101010101" charset="-122"/>
              </a:rPr>
              <a:t>2023</a:t>
            </a:r>
            <a:r>
              <a:rPr lang="zh-CN" altLang="en-US" sz="1600" dirty="0">
                <a:solidFill>
                  <a:srgbClr val="000000"/>
                </a:solidFill>
                <a:latin typeface="楷体" panose="02010609060101010101" charset="-122"/>
                <a:ea typeface="楷体" panose="02010609060101010101" charset="-122"/>
                <a:cs typeface="楷体" panose="02010609060101010101" charset="-122"/>
              </a:rPr>
              <a:t>年</a:t>
            </a:r>
            <a:r>
              <a:rPr lang="en-US" altLang="zh-CN" sz="1600" dirty="0">
                <a:solidFill>
                  <a:srgbClr val="000000"/>
                </a:solidFill>
                <a:latin typeface="楷体" panose="02010609060101010101" charset="-122"/>
                <a:ea typeface="楷体" panose="02010609060101010101" charset="-122"/>
                <a:cs typeface="楷体" panose="02010609060101010101" charset="-122"/>
              </a:rPr>
              <a:t>2</a:t>
            </a:r>
            <a:r>
              <a:rPr lang="zh-CN" altLang="en-US" sz="1600" dirty="0">
                <a:solidFill>
                  <a:srgbClr val="000000"/>
                </a:solidFill>
                <a:latin typeface="楷体" panose="02010609060101010101" charset="-122"/>
                <a:ea typeface="楷体" panose="02010609060101010101" charset="-122"/>
                <a:cs typeface="楷体" panose="02010609060101010101" charset="-122"/>
              </a:rPr>
              <a:t>月</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spcBef>
                <a:spcPct val="0"/>
              </a:spcBef>
              <a:buSzPct val="80000"/>
            </a:pPr>
            <a:endParaRPr lang="zh-CN" altLang="en-US" sz="1600" dirty="0">
              <a:solidFill>
                <a:srgbClr val="000000"/>
              </a:solidFill>
              <a:latin typeface="汉仪旗黑-50简" charset="0"/>
              <a:ea typeface="黑体" panose="02010609060101010101" charset="-122"/>
              <a:cs typeface="汉仪旗黑-50简" charset="0"/>
            </a:endParaRPr>
          </a:p>
          <a:p>
            <a:pPr>
              <a:spcBef>
                <a:spcPct val="0"/>
              </a:spcBef>
              <a:buSzPct val="80000"/>
            </a:pPr>
            <a:endParaRPr lang="zh-CN" altLang="en-US" sz="1600" dirty="0">
              <a:solidFill>
                <a:srgbClr val="000000"/>
              </a:solidFill>
              <a:latin typeface="汉仪旗黑-50简" charset="0"/>
              <a:ea typeface="黑体" panose="02010609060101010101" charset="-122"/>
              <a:cs typeface="汉仪旗黑-50简" charset="0"/>
            </a:endParaRPr>
          </a:p>
        </p:txBody>
      </p:sp>
      <p:sp>
        <p:nvSpPr>
          <p:cNvPr id="20" name="Rectangle 31"/>
          <p:cNvSpPr>
            <a:spLocks noChangeArrowheads="1"/>
          </p:cNvSpPr>
          <p:nvPr/>
        </p:nvSpPr>
        <p:spPr bwMode="auto">
          <a:xfrm>
            <a:off x="7639050" y="1998980"/>
            <a:ext cx="2691130" cy="3772535"/>
          </a:xfrm>
          <a:prstGeom prst="rect">
            <a:avLst/>
          </a:prstGeom>
          <a:noFill/>
          <a:ln w="9525" algn="ctr">
            <a:solidFill>
              <a:srgbClr val="4B6A89"/>
            </a:solidFill>
            <a:miter lim="800000"/>
          </a:ln>
          <a:effectLst/>
        </p:spPr>
        <p:txBody>
          <a:bodyPr anchor="ctr"/>
          <a:lstStyle/>
          <a:p>
            <a:pPr eaLnBrk="1" fontAlgn="auto" hangingPunct="1">
              <a:spcBef>
                <a:spcPts val="0"/>
              </a:spcBef>
              <a:spcAft>
                <a:spcPts val="0"/>
              </a:spcAft>
              <a:defRPr/>
            </a:pPr>
            <a:endParaRPr lang="zh-CN" altLang="en-US" strike="noStrike" kern="0" noProof="1">
              <a:solidFill>
                <a:sysClr val="windowText" lastClr="000000"/>
              </a:solidFill>
              <a:latin typeface="楷体" panose="02010609060101010101" charset="-122"/>
              <a:ea typeface="楷体" panose="02010609060101010101" charset="-122"/>
              <a:cs typeface="汉仪旗黑-50简" charset="0"/>
            </a:endParaRPr>
          </a:p>
        </p:txBody>
      </p:sp>
      <p:sp>
        <p:nvSpPr>
          <p:cNvPr id="21" name="Rectangle 32"/>
          <p:cNvSpPr>
            <a:spLocks noChangeArrowheads="1"/>
          </p:cNvSpPr>
          <p:nvPr/>
        </p:nvSpPr>
        <p:spPr bwMode="auto">
          <a:xfrm>
            <a:off x="3375343" y="2583815"/>
            <a:ext cx="1885950" cy="2553335"/>
          </a:xfrm>
          <a:prstGeom prst="rect">
            <a:avLst/>
          </a:prstGeom>
          <a:noFill/>
          <a:ln w="28575" algn="ctr">
            <a:noFill/>
            <a:miter lim="800000"/>
          </a:ln>
          <a:effectLst/>
        </p:spPr>
        <p:txBody>
          <a:bodyPr wrap="square" anchor="ctr">
            <a:spAutoFit/>
          </a:bodyPr>
          <a:lstStyle/>
          <a:p>
            <a:pPr>
              <a:spcBef>
                <a:spcPct val="50000"/>
              </a:spcBef>
            </a:pPr>
            <a:r>
              <a:rPr lang="en-US" altLang="zh-CN" sz="1600" dirty="0">
                <a:solidFill>
                  <a:srgbClr val="000000"/>
                </a:solidFill>
                <a:latin typeface="楷体" panose="02010609060101010101" charset="-122"/>
                <a:ea typeface="楷体" panose="02010609060101010101" charset="-122"/>
                <a:cs typeface="楷体" panose="02010609060101010101" charset="-122"/>
              </a:rPr>
              <a:t>2001-2003  </a:t>
            </a:r>
            <a:r>
              <a:rPr lang="zh-CN" altLang="en-US" sz="1600" dirty="0">
                <a:solidFill>
                  <a:srgbClr val="000000"/>
                </a:solidFill>
                <a:latin typeface="楷体" panose="02010609060101010101" charset="-122"/>
                <a:ea typeface="楷体" panose="02010609060101010101" charset="-122"/>
                <a:cs typeface="楷体" panose="02010609060101010101" charset="-122"/>
              </a:rPr>
              <a:t>通道制</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a:p>
            <a:pPr>
              <a:spcBef>
                <a:spcPct val="5000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每家承销商拥有一定数量通道，每条通道推荐一家企业</a:t>
            </a:r>
            <a:endParaRPr lang="en-US" altLang="zh-CN" sz="1600" dirty="0">
              <a:solidFill>
                <a:srgbClr val="000000"/>
              </a:solidFill>
              <a:latin typeface="楷体" panose="02010609060101010101" charset="-122"/>
              <a:ea typeface="楷体" panose="02010609060101010101" charset="-122"/>
              <a:cs typeface="楷体" panose="02010609060101010101" charset="-122"/>
            </a:endParaRPr>
          </a:p>
          <a:p>
            <a:pPr>
              <a:spcBef>
                <a:spcPct val="5000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对上市企业数量、市场容量控制，并以此规范保荐机构执业水平</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p:txBody>
      </p:sp>
      <p:sp>
        <p:nvSpPr>
          <p:cNvPr id="22" name="Rectangle 33"/>
          <p:cNvSpPr>
            <a:spLocks noChangeArrowheads="1"/>
          </p:cNvSpPr>
          <p:nvPr/>
        </p:nvSpPr>
        <p:spPr bwMode="auto">
          <a:xfrm>
            <a:off x="5334318" y="2641283"/>
            <a:ext cx="216408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p>
            <a:pPr>
              <a:spcBef>
                <a:spcPct val="50000"/>
              </a:spcBef>
            </a:pPr>
            <a:r>
              <a:rPr lang="en-US" altLang="zh-CN" sz="1600" dirty="0">
                <a:solidFill>
                  <a:srgbClr val="000000"/>
                </a:solidFill>
                <a:latin typeface="楷体" panose="02010609060101010101" charset="-122"/>
                <a:ea typeface="楷体" panose="02010609060101010101" charset="-122"/>
                <a:cs typeface="楷体" panose="02010609060101010101" charset="-122"/>
              </a:rPr>
              <a:t>2004-2023.2</a:t>
            </a:r>
            <a:r>
              <a:rPr lang="zh-CN" altLang="en-US" sz="1600" dirty="0">
                <a:solidFill>
                  <a:srgbClr val="000000"/>
                </a:solidFill>
                <a:latin typeface="楷体" panose="02010609060101010101" charset="-122"/>
                <a:ea typeface="楷体" panose="02010609060101010101" charset="-122"/>
                <a:cs typeface="楷体" panose="02010609060101010101" charset="-122"/>
              </a:rPr>
              <a:t>月保荐制保荐企业数量不受发行通道限制</a:t>
            </a:r>
            <a:endParaRPr lang="en-US" altLang="zh-CN" sz="1600" dirty="0">
              <a:solidFill>
                <a:srgbClr val="000000"/>
              </a:solidFill>
              <a:latin typeface="楷体" panose="02010609060101010101" charset="-122"/>
              <a:ea typeface="楷体" panose="02010609060101010101" charset="-122"/>
              <a:cs typeface="楷体" panose="02010609060101010101" charset="-122"/>
            </a:endParaRPr>
          </a:p>
          <a:p>
            <a:pPr>
              <a:spcBef>
                <a:spcPct val="50000"/>
              </a:spcBef>
            </a:pPr>
            <a:r>
              <a:rPr lang="zh-CN" altLang="en-US" sz="1600" dirty="0">
                <a:solidFill>
                  <a:srgbClr val="000000"/>
                </a:solidFill>
                <a:latin typeface="楷体" panose="02010609060101010101" charset="-122"/>
                <a:ea typeface="楷体" panose="02010609060101010101" charset="-122"/>
                <a:cs typeface="楷体" panose="02010609060101010101" charset="-122"/>
              </a:rPr>
              <a:t>强化和细化保荐机构及保荐人的连带责任发行市场化程度大大提高</a:t>
            </a:r>
            <a:endParaRPr lang="zh-CN" altLang="en-US" sz="1600" dirty="0">
              <a:solidFill>
                <a:srgbClr val="00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870" y="62230"/>
            <a:ext cx="6030595" cy="441960"/>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核准制与注册制理念的差异与改革内容</a:t>
            </a:r>
            <a:endParaRPr lang="zh-CN" altLang="en-US" sz="2400" b="1" spc="150" dirty="0">
              <a:solidFill>
                <a:srgbClr val="FFFFFF"/>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10" name="图片 9"/>
          <p:cNvPicPr/>
          <p:nvPr>
            <p:custDataLst>
              <p:tags r:id="rId1"/>
            </p:custDataLst>
          </p:nvPr>
        </p:nvPicPr>
        <p:blipFill>
          <a:blip r:embed="rId2"/>
          <a:stretch>
            <a:fillRect/>
          </a:stretch>
        </p:blipFill>
        <p:spPr>
          <a:xfrm>
            <a:off x="215900" y="3605234"/>
            <a:ext cx="3754800" cy="2379600"/>
          </a:xfrm>
          <a:prstGeom prst="rect">
            <a:avLst/>
          </a:prstGeom>
          <a:ln w="25400">
            <a:solidFill>
              <a:schemeClr val="accent1"/>
            </a:solidFill>
          </a:ln>
        </p:spPr>
      </p:pic>
      <p:pic>
        <p:nvPicPr>
          <p:cNvPr id="11" name="图片 10"/>
          <p:cNvPicPr>
            <a:picLocks noChangeAspect="1"/>
          </p:cNvPicPr>
          <p:nvPr/>
        </p:nvPicPr>
        <p:blipFill>
          <a:blip r:embed="rId3"/>
          <a:stretch>
            <a:fillRect/>
          </a:stretch>
        </p:blipFill>
        <p:spPr>
          <a:xfrm>
            <a:off x="215900" y="879680"/>
            <a:ext cx="3755470" cy="2380162"/>
          </a:xfrm>
          <a:prstGeom prst="rect">
            <a:avLst/>
          </a:prstGeom>
          <a:ln w="25400">
            <a:solidFill>
              <a:schemeClr val="accent1"/>
            </a:solidFill>
          </a:ln>
        </p:spPr>
      </p:pic>
      <p:sp>
        <p:nvSpPr>
          <p:cNvPr id="12" name="文本框 11"/>
          <p:cNvSpPr txBox="1"/>
          <p:nvPr>
            <p:custDataLst>
              <p:tags r:id="rId4"/>
            </p:custDataLst>
          </p:nvPr>
        </p:nvSpPr>
        <p:spPr>
          <a:xfrm>
            <a:off x="4102100" y="1038184"/>
            <a:ext cx="7343094" cy="4425950"/>
          </a:xfrm>
          <a:prstGeom prst="rect">
            <a:avLst/>
          </a:prstGeom>
          <a:noFill/>
        </p:spPr>
        <p:txBody>
          <a:bodyPr wrap="square" rtlCol="0">
            <a:spAutoFit/>
          </a:bodyPr>
          <a:lstStyle/>
          <a:p>
            <a:pPr marL="228600" indent="-228600">
              <a:lnSpc>
                <a:spcPct val="150000"/>
              </a:lnSpc>
              <a:spcAft>
                <a:spcPts val="1000"/>
              </a:spcAft>
              <a:buFont typeface="Arial" panose="020B0604020202020204" pitchFamily="34" charset="0"/>
              <a:buChar char="●"/>
            </a:pPr>
            <a:r>
              <a:rPr lang="zh-CN" altLang="en-US" sz="2000" b="1" spc="150" dirty="0">
                <a:ln w="22225">
                  <a:solidFill>
                    <a:schemeClr val="accent2"/>
                  </a:solidFill>
                  <a:prstDash val="solid"/>
                </a:ln>
                <a:solidFill>
                  <a:schemeClr val="accent2">
                    <a:lumMod val="40000"/>
                    <a:lumOff val="60000"/>
                  </a:schemeClr>
                </a:solidFill>
                <a:effectLst/>
                <a:latin typeface="仿宋" panose="02010609060101010101" pitchFamily="49" charset="-122"/>
                <a:ea typeface="仿宋" panose="02010609060101010101" pitchFamily="49" charset="-122"/>
                <a:cs typeface="楷体" panose="02010609060101010101" charset="-122"/>
                <a:sym typeface="+mn-ea"/>
              </a:rPr>
              <a:t>理念差异：</a:t>
            </a:r>
            <a:endParaRPr lang="zh-CN" altLang="en-US" sz="2000" b="1" spc="150" dirty="0">
              <a:ln w="22225">
                <a:solidFill>
                  <a:schemeClr val="accent2"/>
                </a:solidFill>
                <a:prstDash val="solid"/>
              </a:ln>
              <a:solidFill>
                <a:schemeClr val="accent2">
                  <a:lumMod val="40000"/>
                  <a:lumOff val="60000"/>
                </a:schemeClr>
              </a:solidFill>
              <a:effectLst/>
              <a:latin typeface="仿宋" panose="02010609060101010101" pitchFamily="49" charset="-122"/>
              <a:ea typeface="仿宋" panose="02010609060101010101" pitchFamily="49" charset="-122"/>
              <a:cs typeface="楷体" panose="02010609060101010101" charset="-122"/>
              <a:sym typeface="+mn-ea"/>
            </a:endParaRPr>
          </a:p>
          <a:p>
            <a:pPr marL="228600" indent="-228600">
              <a:lnSpc>
                <a:spcPct val="150000"/>
              </a:lnSpc>
              <a:spcAft>
                <a:spcPts val="1000"/>
              </a:spcAft>
              <a:buFont typeface="Arial" panose="020B0604020202020204" pitchFamily="34" charset="0"/>
              <a:buChar char="●"/>
            </a:pPr>
            <a:r>
              <a:rPr lang="zh-CN" altLang="en-US" sz="2000" b="1" spc="150" dirty="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cs typeface="楷体" panose="02010609060101010101" charset="-122"/>
                <a:sym typeface="+mn-ea"/>
              </a:rPr>
              <a:t>一是</a:t>
            </a:r>
            <a:r>
              <a:rPr lang="zh-CN" altLang="en-US" sz="2000" b="1" spc="150" dirty="0">
                <a:latin typeface="仿宋" panose="02010609060101010101" pitchFamily="49" charset="-122"/>
                <a:ea typeface="仿宋" panose="02010609060101010101" pitchFamily="49" charset="-122"/>
                <a:cs typeface="楷体" panose="02010609060101010101" charset="-122"/>
                <a:sym typeface="+mn-ea"/>
              </a:rPr>
              <a:t>由证监会审核把关，试图通过严格审批方式或选拔“优秀公司”上市，注重实质性审查。</a:t>
            </a:r>
            <a:endParaRPr lang="zh-CN" altLang="en-US" sz="2000" b="1" spc="150" dirty="0">
              <a:latin typeface="仿宋" panose="02010609060101010101" pitchFamily="49" charset="-122"/>
              <a:ea typeface="仿宋" panose="02010609060101010101" pitchFamily="49" charset="-122"/>
              <a:cs typeface="楷体" panose="02010609060101010101" charset="-122"/>
              <a:sym typeface="+mn-ea"/>
            </a:endParaRPr>
          </a:p>
          <a:p>
            <a:pPr marL="228600" indent="-228600">
              <a:lnSpc>
                <a:spcPct val="150000"/>
              </a:lnSpc>
              <a:spcAft>
                <a:spcPts val="1000"/>
              </a:spcAft>
              <a:buFont typeface="Arial" panose="020B0604020202020204" pitchFamily="34" charset="0"/>
              <a:buChar char="●"/>
            </a:pPr>
            <a:r>
              <a:rPr lang="zh-CN" altLang="en-US" sz="2000" b="1" spc="150" dirty="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cs typeface="楷体" panose="02010609060101010101" charset="-122"/>
                <a:sym typeface="+mn-ea"/>
              </a:rPr>
              <a:t>二是</a:t>
            </a:r>
            <a:r>
              <a:rPr lang="zh-CN" altLang="en-US" sz="2000" b="1" spc="150" dirty="0">
                <a:latin typeface="仿宋" panose="02010609060101010101" pitchFamily="49" charset="-122"/>
                <a:ea typeface="仿宋" panose="02010609060101010101" pitchFamily="49" charset="-122"/>
                <a:cs typeface="楷体" panose="02010609060101010101" charset="-122"/>
                <a:sym typeface="+mn-ea"/>
              </a:rPr>
              <a:t>证监会对新股发行“控规模、调节奏、管价格”。</a:t>
            </a:r>
            <a:endParaRPr lang="zh-CN" altLang="en-US" sz="2000" b="1" spc="150" dirty="0">
              <a:latin typeface="仿宋" panose="02010609060101010101" pitchFamily="49" charset="-122"/>
              <a:ea typeface="仿宋" panose="02010609060101010101" pitchFamily="49" charset="-122"/>
              <a:cs typeface="楷体" panose="02010609060101010101" charset="-122"/>
              <a:sym typeface="+mn-ea"/>
            </a:endParaRPr>
          </a:p>
          <a:p>
            <a:pPr marL="228600" indent="-228600">
              <a:lnSpc>
                <a:spcPct val="150000"/>
              </a:lnSpc>
              <a:spcAft>
                <a:spcPts val="1000"/>
              </a:spcAft>
              <a:buFont typeface="Arial" panose="020B0604020202020204" pitchFamily="34" charset="0"/>
              <a:buChar char="●"/>
            </a:pPr>
            <a:r>
              <a:rPr lang="zh-CN" altLang="en-US" sz="2000" b="1" spc="150" dirty="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cs typeface="楷体" panose="02010609060101010101" charset="-122"/>
                <a:sym typeface="+mn-ea"/>
              </a:rPr>
              <a:t>三是</a:t>
            </a:r>
            <a:r>
              <a:rPr lang="zh-CN" altLang="en-US" sz="2000" b="1" spc="150" dirty="0">
                <a:latin typeface="仿宋" panose="02010609060101010101" pitchFamily="49" charset="-122"/>
                <a:ea typeface="仿宋" panose="02010609060101010101" pitchFamily="49" charset="-122"/>
                <a:cs typeface="楷体" panose="02010609060101010101" charset="-122"/>
                <a:sym typeface="+mn-ea"/>
              </a:rPr>
              <a:t>行政审核过于看重以往业绩，对拟上市公司门槛规定较为单一，包容性不强</a:t>
            </a:r>
            <a:endParaRPr lang="zh-CN" altLang="en-US" sz="2000" b="1" spc="150" dirty="0">
              <a:latin typeface="仿宋" panose="02010609060101010101" pitchFamily="49" charset="-122"/>
              <a:ea typeface="仿宋" panose="02010609060101010101" pitchFamily="49" charset="-122"/>
              <a:cs typeface="楷体" panose="02010609060101010101" charset="-122"/>
              <a:sym typeface="+mn-ea"/>
            </a:endParaRPr>
          </a:p>
          <a:p>
            <a:pPr marL="228600" indent="-228600">
              <a:lnSpc>
                <a:spcPct val="150000"/>
              </a:lnSpc>
              <a:spcAft>
                <a:spcPts val="1000"/>
              </a:spcAft>
              <a:buFont typeface="Arial" panose="020B0604020202020204" pitchFamily="34" charset="0"/>
              <a:buChar char="●"/>
            </a:pPr>
            <a:r>
              <a:rPr lang="zh-CN" altLang="en-US" sz="2000" b="1" spc="150" dirty="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cs typeface="楷体" panose="02010609060101010101" charset="-122"/>
                <a:sym typeface="+mn-ea"/>
              </a:rPr>
              <a:t>四是</a:t>
            </a:r>
            <a:r>
              <a:rPr lang="zh-CN" altLang="en-US" sz="2000" b="1" spc="150" dirty="0">
                <a:latin typeface="仿宋" panose="02010609060101010101" pitchFamily="49" charset="-122"/>
                <a:ea typeface="仿宋" panose="02010609060101010101" pitchFamily="49" charset="-122"/>
                <a:cs typeface="楷体" panose="02010609060101010101" charset="-122"/>
                <a:sym typeface="+mn-ea"/>
              </a:rPr>
              <a:t>行政干预和介入过多，随意性强。</a:t>
            </a:r>
            <a:endParaRPr lang="zh-CN" altLang="en-US" sz="2000" b="1" spc="150" dirty="0">
              <a:latin typeface="仿宋" panose="02010609060101010101" pitchFamily="49" charset="-122"/>
              <a:ea typeface="仿宋" panose="02010609060101010101" pitchFamily="49" charset="-122"/>
              <a:cs typeface="楷体" panose="02010609060101010101" charset="-122"/>
              <a:sym typeface="+mn-ea"/>
            </a:endParaRPr>
          </a:p>
          <a:p>
            <a:pPr marL="228600" indent="-228600">
              <a:lnSpc>
                <a:spcPct val="150000"/>
              </a:lnSpc>
              <a:spcAft>
                <a:spcPts val="1000"/>
              </a:spcAft>
              <a:buFont typeface="Arial" panose="020B0604020202020204" pitchFamily="34" charset="0"/>
              <a:buChar char="●"/>
            </a:pPr>
            <a:endParaRPr lang="zh-CN" altLang="en-US" sz="2000" b="1" spc="150" dirty="0">
              <a:latin typeface="仿宋" panose="02010609060101010101" pitchFamily="49" charset="-122"/>
              <a:ea typeface="仿宋" panose="02010609060101010101" pitchFamily="49" charset="-122"/>
              <a:cs typeface="楷体" panose="02010609060101010101" charset="-122"/>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additive="base">
                                        <p:cTn id="27" dur="5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 calcmode="lin" valueType="num">
                                      <p:cBhvr additive="base">
                                        <p:cTn id="33" dur="5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4" dur="50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 calcmode="lin" valueType="num">
                                      <p:cBhvr additive="base">
                                        <p:cTn id="39" dur="5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40" dur="50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4" fill="hold" nodeType="click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6" dur="50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bldLvl="0" animBg="1"/>
      <p:bldP spid="44" grpId="0" animBg="1"/>
      <p:bldP spid="53" grpId="0" animBg="1"/>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870" y="62230"/>
            <a:ext cx="6030595"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注册制改革内容</a:t>
            </a:r>
            <a:endParaRPr lang="zh-CN" altLang="en-US" sz="2400" b="1" spc="150" dirty="0">
              <a:solidFill>
                <a:srgbClr val="FFFFFF"/>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2" name="文本框 11"/>
          <p:cNvSpPr txBox="1"/>
          <p:nvPr>
            <p:custDataLst>
              <p:tags r:id="rId1"/>
            </p:custDataLst>
          </p:nvPr>
        </p:nvSpPr>
        <p:spPr>
          <a:xfrm>
            <a:off x="292100" y="812759"/>
            <a:ext cx="7343094" cy="553085"/>
          </a:xfrm>
          <a:prstGeom prst="rect">
            <a:avLst/>
          </a:prstGeom>
          <a:noFill/>
        </p:spPr>
        <p:txBody>
          <a:bodyPr wrap="square" rtlCol="0">
            <a:spAutoFit/>
          </a:bodyPr>
          <a:lstStyle/>
          <a:p>
            <a:pPr marL="228600" indent="-228600">
              <a:lnSpc>
                <a:spcPct val="150000"/>
              </a:lnSpc>
              <a:spcAft>
                <a:spcPts val="1000"/>
              </a:spcAft>
              <a:buFont typeface="Arial" panose="020B0604020202020204" pitchFamily="34" charset="0"/>
              <a:buChar char="●"/>
            </a:pPr>
            <a:r>
              <a:rPr lang="zh-CN" altLang="en-US" sz="2000" b="1" spc="150" dirty="0">
                <a:ln w="22225">
                  <a:solidFill>
                    <a:schemeClr val="accent2"/>
                  </a:solidFill>
                  <a:prstDash val="solid"/>
                </a:ln>
                <a:solidFill>
                  <a:schemeClr val="accent2">
                    <a:lumMod val="40000"/>
                    <a:lumOff val="60000"/>
                  </a:schemeClr>
                </a:solidFill>
                <a:latin typeface="仿宋" panose="02010609060101010101" pitchFamily="49" charset="-122"/>
                <a:ea typeface="仿宋" panose="02010609060101010101" pitchFamily="49" charset="-122"/>
                <a:cs typeface="楷体" panose="02010609060101010101" charset="-122"/>
                <a:sym typeface="+mn-ea"/>
              </a:rPr>
              <a:t>改革重点</a:t>
            </a:r>
            <a:r>
              <a:rPr lang="zh-CN" altLang="en-US" sz="2000" b="1" spc="150" dirty="0">
                <a:latin typeface="仿宋" panose="02010609060101010101" pitchFamily="49" charset="-122"/>
                <a:ea typeface="仿宋" panose="02010609060101010101" pitchFamily="49" charset="-122"/>
                <a:cs typeface="楷体" panose="02010609060101010101" charset="-122"/>
                <a:sym typeface="+mn-ea"/>
              </a:rPr>
              <a:t>：一个核心、两个环节、三项市场化安排</a:t>
            </a:r>
            <a:endParaRPr lang="zh-CN" altLang="en-US" sz="2000" b="1" spc="150" dirty="0">
              <a:latin typeface="仿宋" panose="02010609060101010101" pitchFamily="49" charset="-122"/>
              <a:ea typeface="仿宋" panose="02010609060101010101" pitchFamily="49" charset="-122"/>
              <a:cs typeface="楷体" panose="02010609060101010101" charset="-122"/>
              <a:sym typeface="+mn-ea"/>
            </a:endParaRPr>
          </a:p>
        </p:txBody>
      </p:sp>
      <p:sp>
        <p:nvSpPr>
          <p:cNvPr id="100" name="文本框 99"/>
          <p:cNvSpPr txBox="1"/>
          <p:nvPr/>
        </p:nvSpPr>
        <p:spPr>
          <a:xfrm>
            <a:off x="292100" y="1442085"/>
            <a:ext cx="10890250" cy="4708981"/>
          </a:xfrm>
          <a:prstGeom prst="rect">
            <a:avLst/>
          </a:prstGeom>
          <a:noFill/>
          <a:ln w="9525">
            <a:noFill/>
          </a:ln>
        </p:spPr>
        <p:txBody>
          <a:bodyPr wrap="square">
            <a:spAutoFit/>
          </a:bodyPr>
          <a:lstStyle/>
          <a:p>
            <a:pPr indent="0"/>
            <a:r>
              <a:rPr lang="zh-CN" altLang="en-US" sz="2000" b="1" spc="150" dirty="0">
                <a:ln w="22225">
                  <a:solidFill>
                    <a:schemeClr val="accent2"/>
                  </a:solidFill>
                  <a:prstDash val="solid"/>
                </a:ln>
                <a:solidFill>
                  <a:schemeClr val="accent2">
                    <a:lumMod val="40000"/>
                    <a:lumOff val="60000"/>
                  </a:schemeClr>
                </a:solidFill>
                <a:effectLst/>
                <a:latin typeface="仿宋" panose="02010609060101010101" pitchFamily="49" charset="-122"/>
                <a:ea typeface="仿宋" panose="02010609060101010101" pitchFamily="49" charset="-122"/>
                <a:cs typeface="楷体" panose="02010609060101010101" charset="-122"/>
              </a:rPr>
              <a:t>“一个核心”</a:t>
            </a:r>
            <a:r>
              <a:rPr lang="zh-CN" altLang="en-US" sz="2000" b="1" spc="150" dirty="0">
                <a:effectLst/>
                <a:latin typeface="仿宋" panose="02010609060101010101" pitchFamily="49" charset="-122"/>
                <a:ea typeface="仿宋" panose="02010609060101010101" pitchFamily="49" charset="-122"/>
                <a:cs typeface="楷体" panose="02010609060101010101" charset="-122"/>
              </a:rPr>
              <a:t>就是</a:t>
            </a:r>
            <a:r>
              <a:rPr lang="zh-CN" altLang="en-US" sz="2000" b="1" spc="150" dirty="0">
                <a:latin typeface="仿宋" panose="02010609060101010101" pitchFamily="49" charset="-122"/>
                <a:ea typeface="仿宋" panose="02010609060101010101" pitchFamily="49" charset="-122"/>
              </a:rPr>
              <a:t>以</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rPr>
              <a:t>信息披露为核心</a:t>
            </a:r>
            <a:r>
              <a:rPr lang="zh-CN" altLang="en-US" sz="2000" b="1" spc="150" dirty="0">
                <a:latin typeface="仿宋" panose="02010609060101010101" pitchFamily="49" charset="-122"/>
                <a:ea typeface="仿宋" panose="02010609060101010101" pitchFamily="49" charset="-122"/>
              </a:rPr>
              <a:t>，</a:t>
            </a:r>
            <a:r>
              <a:rPr lang="zh-CN" altLang="en-US" sz="2000" b="1" spc="150" dirty="0">
                <a:effectLst/>
                <a:latin typeface="仿宋" panose="02010609060101010101" pitchFamily="49" charset="-122"/>
                <a:ea typeface="仿宋" panose="02010609060101010101" pitchFamily="49" charset="-122"/>
                <a:cs typeface="楷体" panose="02010609060101010101" charset="-122"/>
              </a:rPr>
              <a:t>要求发行人充分披露投资者作出价值判断和投资决策所必需的信息，为信息披露第一责任人，中介机构承担核查验证和专业把关责任，投资者自主判断投资价值。</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a:p>
            <a:pPr indent="0"/>
            <a:r>
              <a:rPr lang="zh-CN" altLang="en-US" sz="2000" b="1" spc="150" dirty="0">
                <a:ln w="22225">
                  <a:solidFill>
                    <a:schemeClr val="accent2"/>
                  </a:solidFill>
                  <a:prstDash val="solid"/>
                </a:ln>
                <a:solidFill>
                  <a:schemeClr val="accent2">
                    <a:lumMod val="40000"/>
                    <a:lumOff val="60000"/>
                  </a:schemeClr>
                </a:solidFill>
                <a:effectLst/>
                <a:latin typeface="仿宋" panose="02010609060101010101" pitchFamily="49" charset="-122"/>
                <a:ea typeface="仿宋" panose="02010609060101010101" pitchFamily="49" charset="-122"/>
                <a:cs typeface="楷体" panose="02010609060101010101" charset="-122"/>
              </a:rPr>
              <a:t>“两个环节”</a:t>
            </a:r>
            <a:r>
              <a:rPr lang="zh-CN" altLang="en-US" sz="2000" b="1" spc="150" dirty="0">
                <a:effectLst/>
                <a:latin typeface="仿宋" panose="02010609060101010101" pitchFamily="49" charset="-122"/>
                <a:ea typeface="仿宋" panose="02010609060101010101" pitchFamily="49" charset="-122"/>
                <a:cs typeface="楷体" panose="02010609060101010101" charset="-122"/>
              </a:rPr>
              <a:t>就是</a:t>
            </a:r>
            <a:r>
              <a:rPr lang="zh-CN" altLang="en-US" sz="2000" b="1" spc="150" dirty="0">
                <a:latin typeface="仿宋" panose="02010609060101010101" pitchFamily="49" charset="-122"/>
                <a:ea typeface="仿宋" panose="02010609060101010101" pitchFamily="49" charset="-122"/>
              </a:rPr>
              <a:t>将</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rPr>
              <a:t>审核和注册环节</a:t>
            </a:r>
            <a:r>
              <a:rPr lang="zh-CN" altLang="en-US" sz="2000" b="1" spc="150" dirty="0">
                <a:latin typeface="仿宋" panose="02010609060101010101" pitchFamily="49" charset="-122"/>
                <a:ea typeface="仿宋" panose="02010609060101010101" pitchFamily="49" charset="-122"/>
              </a:rPr>
              <a:t>，</a:t>
            </a:r>
            <a:r>
              <a:rPr lang="zh-CN" altLang="en-US" sz="2000" b="1" spc="150" dirty="0">
                <a:effectLst/>
                <a:latin typeface="仿宋" panose="02010609060101010101" pitchFamily="49" charset="-122"/>
                <a:ea typeface="仿宋" panose="02010609060101010101" pitchFamily="49" charset="-122"/>
                <a:cs typeface="楷体" panose="02010609060101010101" charset="-122"/>
              </a:rPr>
              <a:t>分为交易所审核和证监会注册两个环节，各有侧重，相互衔接。交易所和证监会职责更加清晰，证监会不再承担具体审核职责后，可以腾出人力物力，集中精力抓监管，而且可以较好地解决过去长期存在的“自己监管自己”的弊端。</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a:p>
            <a:pPr indent="0"/>
            <a:r>
              <a:rPr lang="zh-CN" altLang="en-US" sz="2000" b="1" spc="150" dirty="0">
                <a:ln w="22225">
                  <a:solidFill>
                    <a:schemeClr val="accent2"/>
                  </a:solidFill>
                  <a:prstDash val="solid"/>
                </a:ln>
                <a:solidFill>
                  <a:schemeClr val="accent2">
                    <a:lumMod val="40000"/>
                    <a:lumOff val="60000"/>
                  </a:schemeClr>
                </a:solidFill>
                <a:effectLst/>
                <a:latin typeface="仿宋" panose="02010609060101010101" pitchFamily="49" charset="-122"/>
                <a:ea typeface="仿宋" panose="02010609060101010101" pitchFamily="49" charset="-122"/>
                <a:cs typeface="楷体" panose="02010609060101010101" charset="-122"/>
              </a:rPr>
              <a:t>“三项市场化安排”</a:t>
            </a:r>
            <a:r>
              <a:rPr lang="zh-CN" altLang="en-US" sz="2000" b="1" spc="150" dirty="0">
                <a:effectLst/>
                <a:latin typeface="仿宋" panose="02010609060101010101" pitchFamily="49" charset="-122"/>
                <a:ea typeface="仿宋" panose="02010609060101010101" pitchFamily="49" charset="-122"/>
                <a:cs typeface="楷体" panose="02010609060101010101" charset="-122"/>
              </a:rPr>
              <a:t>：</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a:p>
            <a:pPr indent="0"/>
            <a:r>
              <a:rPr lang="zh-CN" altLang="en-US" sz="2000" b="1" spc="150" dirty="0">
                <a:latin typeface="仿宋" panose="02010609060101010101" pitchFamily="49" charset="-122"/>
                <a:ea typeface="仿宋" panose="02010609060101010101" pitchFamily="49" charset="-122"/>
              </a:rPr>
              <a:t>一是设立</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rPr>
              <a:t>多元包容的发行上市条件</a:t>
            </a:r>
            <a:r>
              <a:rPr lang="zh-CN" altLang="en-US" sz="2000" b="1" spc="150" dirty="0">
                <a:latin typeface="仿宋" panose="02010609060101010101" pitchFamily="49" charset="-122"/>
                <a:ea typeface="仿宋" panose="02010609060101010101" pitchFamily="49" charset="-122"/>
              </a:rPr>
              <a:t>。</a:t>
            </a:r>
            <a:r>
              <a:rPr lang="zh-CN" altLang="en-US" sz="2000" b="1" spc="150" dirty="0">
                <a:effectLst/>
                <a:latin typeface="仿宋" panose="02010609060101010101" pitchFamily="49" charset="-122"/>
                <a:ea typeface="仿宋" panose="02010609060101010101" pitchFamily="49" charset="-122"/>
                <a:cs typeface="楷体" panose="02010609060101010101" charset="-122"/>
              </a:rPr>
              <a:t>综合考虑预计市值、收入、净利润、研发投入、现金流等因素设置多套上市标准，不要求企业在上市前必须盈利。</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a:p>
            <a:pPr indent="0"/>
            <a:r>
              <a:rPr lang="zh-CN" altLang="en-US" sz="2000" b="1" spc="150" dirty="0">
                <a:latin typeface="仿宋" panose="02010609060101010101" pitchFamily="49" charset="-122"/>
                <a:ea typeface="仿宋" panose="02010609060101010101" pitchFamily="49" charset="-122"/>
              </a:rPr>
              <a:t>二是建立</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rPr>
              <a:t>市场化的新股发行承销机制</a:t>
            </a:r>
            <a:r>
              <a:rPr lang="zh-CN" altLang="en-US" sz="2000" b="1" spc="150" dirty="0">
                <a:latin typeface="仿宋" panose="02010609060101010101" pitchFamily="49" charset="-122"/>
                <a:ea typeface="仿宋" panose="02010609060101010101" pitchFamily="49" charset="-122"/>
              </a:rPr>
              <a:t>。对新股发行价格、规模等不设任何行政性限制，以机构投资者为主体进行询价、定价、配售，真正实现由市场供求决定价格。</a:t>
            </a:r>
            <a:endParaRPr lang="zh-CN" altLang="en-US" sz="2000" b="1" spc="150" dirty="0">
              <a:latin typeface="仿宋" panose="02010609060101010101" pitchFamily="49" charset="-122"/>
              <a:ea typeface="仿宋" panose="02010609060101010101" pitchFamily="49" charset="-122"/>
            </a:endParaRPr>
          </a:p>
          <a:p>
            <a:pPr indent="0"/>
            <a:r>
              <a:rPr lang="zh-CN" altLang="en-US" sz="2000" b="1" spc="150" dirty="0">
                <a:latin typeface="仿宋" panose="02010609060101010101" pitchFamily="49" charset="-122"/>
                <a:ea typeface="仿宋" panose="02010609060101010101" pitchFamily="49" charset="-122"/>
              </a:rPr>
              <a:t>三是构建</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rPr>
              <a:t>公开透明可预期的审核注册机制</a:t>
            </a:r>
            <a:r>
              <a:rPr lang="zh-CN" altLang="en-US" sz="2000" b="1" spc="150" dirty="0">
                <a:latin typeface="仿宋" panose="02010609060101010101" pitchFamily="49" charset="-122"/>
                <a:ea typeface="仿宋" panose="02010609060101010101" pitchFamily="49" charset="-122"/>
              </a:rPr>
              <a:t>。审核</a:t>
            </a:r>
            <a:r>
              <a:rPr lang="zh-CN" altLang="en-US" sz="2000" b="1" spc="150" dirty="0">
                <a:effectLst/>
                <a:latin typeface="仿宋" panose="02010609060101010101" pitchFamily="49" charset="-122"/>
                <a:ea typeface="仿宋" panose="02010609060101010101" pitchFamily="49" charset="-122"/>
                <a:cs typeface="楷体" panose="02010609060101010101" charset="-122"/>
              </a:rPr>
              <a:t>注册全程在线，电子化留痕，标准、程序、内容、过程、结果公开，各环节都有明确的时限要求，审核注册效率明显提高，企业从受理申请到完成发行上市用时明显缩短。</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Freeform 1"/>
          <p:cNvSpPr/>
          <p:nvPr/>
        </p:nvSpPr>
        <p:spPr>
          <a:xfrm flipH="1">
            <a:off x="703085" y="740067"/>
            <a:ext cx="7422134" cy="5128336"/>
          </a:xfrm>
          <a:custGeom>
            <a:avLst/>
            <a:gdLst/>
            <a:ahLst/>
            <a:cxnLst/>
            <a:rect l="l" t="t" r="r" b="b"/>
            <a:pathLst>
              <a:path w="7422134" h="5128336">
                <a:moveTo>
                  <a:pt x="0" y="0"/>
                </a:moveTo>
                <a:lnTo>
                  <a:pt x="0" y="0"/>
                </a:lnTo>
                <a:lnTo>
                  <a:pt x="7422133" y="0"/>
                </a:lnTo>
                <a:lnTo>
                  <a:pt x="7422133" y="0"/>
                </a:lnTo>
                <a:lnTo>
                  <a:pt x="7422133" y="5128336"/>
                </a:lnTo>
                <a:lnTo>
                  <a:pt x="7422133" y="5128336"/>
                </a:lnTo>
                <a:lnTo>
                  <a:pt x="0" y="5128336"/>
                </a:lnTo>
                <a:lnTo>
                  <a:pt x="0" y="5128336"/>
                </a:lnTo>
                <a:lnTo>
                  <a:pt x="0" y="0"/>
                </a:lnTo>
                <a:close/>
              </a:path>
            </a:pathLst>
          </a:custGeom>
          <a:solidFill>
            <a:srgbClr val="002060"/>
          </a:solidFill>
        </p:spPr>
        <p:txBody>
          <a:bodyPr lIns="127000" rIns="127000" rtlCol="0" anchor="ctr"/>
          <a:lstStyle/>
          <a:p>
            <a:pPr algn="l"/>
            <a:endParaRPr lang="en-US" sz="1100"/>
          </a:p>
        </p:txBody>
      </p:sp>
      <p:pic>
        <p:nvPicPr>
          <p:cNvPr id="88" name="Picture 2"/>
          <p:cNvPicPr>
            <a:picLocks noChangeAspect="1"/>
          </p:cNvPicPr>
          <p:nvPr/>
        </p:nvPicPr>
        <p:blipFill>
          <a:blip r:embed="rId1"/>
          <a:stretch>
            <a:fillRect/>
          </a:stretch>
        </p:blipFill>
        <p:spPr>
          <a:xfrm>
            <a:off x="842785" y="613067"/>
            <a:ext cx="7419751" cy="5121438"/>
          </a:xfrm>
          <a:prstGeom prst="rect">
            <a:avLst/>
          </a:prstGeom>
        </p:spPr>
      </p:pic>
      <p:sp>
        <p:nvSpPr>
          <p:cNvPr id="89" name="Freeform 3"/>
          <p:cNvSpPr/>
          <p:nvPr/>
        </p:nvSpPr>
        <p:spPr>
          <a:xfrm>
            <a:off x="6893953" y="2693784"/>
            <a:ext cx="3820261" cy="1976476"/>
          </a:xfrm>
          <a:custGeom>
            <a:avLst/>
            <a:gdLst/>
            <a:ahLst/>
            <a:cxnLst/>
            <a:rect l="l" t="t" r="r" b="b"/>
            <a:pathLst>
              <a:path w="3724986" h="1976476">
                <a:moveTo>
                  <a:pt x="0" y="0"/>
                </a:moveTo>
                <a:lnTo>
                  <a:pt x="0" y="0"/>
                </a:lnTo>
                <a:lnTo>
                  <a:pt x="3724986" y="0"/>
                </a:lnTo>
                <a:lnTo>
                  <a:pt x="3724986" y="0"/>
                </a:lnTo>
                <a:lnTo>
                  <a:pt x="3724986" y="1976476"/>
                </a:lnTo>
                <a:lnTo>
                  <a:pt x="3724986" y="1976476"/>
                </a:lnTo>
                <a:lnTo>
                  <a:pt x="0" y="1976476"/>
                </a:lnTo>
                <a:lnTo>
                  <a:pt x="0" y="1976476"/>
                </a:lnTo>
                <a:lnTo>
                  <a:pt x="0" y="0"/>
                </a:lnTo>
                <a:close/>
              </a:path>
            </a:pathLst>
          </a:custGeom>
          <a:solidFill>
            <a:srgbClr val="002060"/>
          </a:solidFill>
        </p:spPr>
        <p:txBody>
          <a:bodyPr lIns="127000" rIns="127000" rtlCol="0" anchor="ctr"/>
          <a:lstStyle/>
          <a:p>
            <a:pPr algn="l"/>
            <a:endParaRPr lang="en-US" sz="1100"/>
          </a:p>
        </p:txBody>
      </p:sp>
      <p:sp>
        <p:nvSpPr>
          <p:cNvPr id="90" name="TextBox 4"/>
          <p:cNvSpPr txBox="1"/>
          <p:nvPr/>
        </p:nvSpPr>
        <p:spPr>
          <a:xfrm>
            <a:off x="8623300" y="979221"/>
            <a:ext cx="1524000" cy="1655453"/>
          </a:xfrm>
          <a:prstGeom prst="rect">
            <a:avLst/>
          </a:prstGeom>
          <a:solidFill>
            <a:srgbClr val="FFFFFF">
              <a:alpha val="0"/>
            </a:srgbClr>
          </a:solidFill>
        </p:spPr>
        <p:txBody>
          <a:bodyPr lIns="95250" tIns="95250" rIns="0" bIns="95250" rtlCol="0" anchor="t">
            <a:spAutoFit/>
          </a:bodyPr>
          <a:lstStyle/>
          <a:p>
            <a:pPr algn="l" latinLnBrk="1">
              <a:lnSpc>
                <a:spcPct val="113000"/>
              </a:lnSpc>
            </a:pPr>
            <a:r>
              <a:rPr lang="en-US" sz="8945" b="1" dirty="0">
                <a:solidFill>
                  <a:srgbClr val="002776"/>
                </a:solidFill>
                <a:latin typeface="微软雅黑" panose="020B0503020204020204" charset="-122"/>
                <a:ea typeface="微软雅黑" panose="020B0503020204020204" charset="-122"/>
              </a:rPr>
              <a:t>03</a:t>
            </a:r>
            <a:endParaRPr lang="en-US" sz="1100" dirty="0"/>
          </a:p>
        </p:txBody>
      </p:sp>
      <p:sp>
        <p:nvSpPr>
          <p:cNvPr id="91" name="TextBox 5"/>
          <p:cNvSpPr txBox="1"/>
          <p:nvPr/>
        </p:nvSpPr>
        <p:spPr>
          <a:xfrm>
            <a:off x="7099534" y="3206606"/>
            <a:ext cx="3409098" cy="827086"/>
          </a:xfrm>
          <a:prstGeom prst="rect">
            <a:avLst/>
          </a:prstGeom>
          <a:solidFill>
            <a:srgbClr val="FFFFFF">
              <a:alpha val="0"/>
            </a:srgbClr>
          </a:solidFill>
        </p:spPr>
        <p:txBody>
          <a:bodyPr wrap="square" lIns="0" tIns="12700" rIns="0" bIns="12700" rtlCol="0" anchor="t">
            <a:spAutoFit/>
          </a:bodyPr>
          <a:lstStyle/>
          <a:p>
            <a:pPr algn="ctr" latinLnBrk="1">
              <a:lnSpc>
                <a:spcPct val="113000"/>
              </a:lnSpc>
            </a:pPr>
            <a:r>
              <a:rPr lang="zh-CN" altLang="en-US" sz="4900" b="1" spc="150" dirty="0">
                <a:solidFill>
                  <a:srgbClr val="FFFFFF"/>
                </a:solidFill>
                <a:latin typeface="微软雅黑" panose="020B0503020204020204" charset="-122"/>
                <a:ea typeface="微软雅黑" panose="020B0503020204020204" charset="-122"/>
              </a:rPr>
              <a:t>机遇与挑战</a:t>
            </a:r>
            <a:endParaRPr lang="en-US" sz="11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10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1000"/>
                                        <p:tgtEl>
                                          <p:spTgt spid="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1000"/>
                                        <p:tgtEl>
                                          <p:spTgt spid="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
          <p:cNvPicPr>
            <a:picLocks noChangeAspect="1"/>
          </p:cNvPicPr>
          <p:nvPr/>
        </p:nvPicPr>
        <p:blipFill>
          <a:blip r:embed="rId1"/>
          <a:stretch>
            <a:fillRect/>
          </a:stretch>
        </p:blipFill>
        <p:spPr>
          <a:xfrm>
            <a:off x="-46177" y="-259690"/>
            <a:ext cx="11649451" cy="3279319"/>
          </a:xfrm>
          <a:prstGeom prst="rect">
            <a:avLst/>
          </a:prstGeom>
        </p:spPr>
      </p:pic>
      <p:grpSp>
        <p:nvGrpSpPr>
          <p:cNvPr id="13" name="Group 2"/>
          <p:cNvGrpSpPr/>
          <p:nvPr/>
        </p:nvGrpSpPr>
        <p:grpSpPr>
          <a:xfrm>
            <a:off x="1166012" y="4109896"/>
            <a:ext cx="1429868" cy="1495950"/>
            <a:chOff x="1166012" y="4109896"/>
            <a:chExt cx="1429868" cy="1495950"/>
          </a:xfrm>
        </p:grpSpPr>
        <p:sp>
          <p:nvSpPr>
            <p:cNvPr id="14" name="TextBox 13"/>
            <p:cNvSpPr txBox="1"/>
            <p:nvPr/>
          </p:nvSpPr>
          <p:spPr>
            <a:xfrm>
              <a:off x="1166012" y="4770296"/>
              <a:ext cx="1429868" cy="835550"/>
            </a:xfrm>
            <a:prstGeom prst="rect">
              <a:avLst/>
            </a:prstGeom>
            <a:solidFill>
              <a:srgbClr val="FFFFFF">
                <a:alpha val="0"/>
              </a:srgbClr>
            </a:solidFill>
          </p:spPr>
          <p:txBody>
            <a:bodyPr lIns="0" tIns="12700" rIns="0" bIns="12700" rtlCol="0" anchor="t">
              <a:spAutoFit/>
            </a:bodyPr>
            <a:lstStyle/>
            <a:p>
              <a:pPr algn="ctr" latinLnBrk="1">
                <a:lnSpc>
                  <a:spcPct val="113000"/>
                </a:lnSpc>
              </a:pPr>
              <a:r>
                <a:rPr lang="zh-CN" altLang="en-US" sz="2400" spc="150" dirty="0">
                  <a:solidFill>
                    <a:srgbClr val="000000"/>
                  </a:solidFill>
                  <a:latin typeface="微软雅黑" panose="020B0503020204020204" charset="-122"/>
                  <a:ea typeface="微软雅黑" panose="020B0503020204020204" charset="-122"/>
                </a:rPr>
                <a:t>企业上市新概况</a:t>
              </a:r>
              <a:endParaRPr lang="en-US" sz="1100" dirty="0"/>
            </a:p>
          </p:txBody>
        </p:sp>
        <p:sp>
          <p:nvSpPr>
            <p:cNvPr id="15" name="Freeform 14"/>
            <p:cNvSpPr/>
            <p:nvPr/>
          </p:nvSpPr>
          <p:spPr>
            <a:xfrm>
              <a:off x="1635912" y="4109896"/>
              <a:ext cx="484288" cy="372806"/>
            </a:xfrm>
            <a:custGeom>
              <a:avLst/>
              <a:gdLst/>
              <a:ahLst/>
              <a:cxnLst/>
              <a:rect l="l" t="t" r="r" b="b"/>
              <a:pathLst>
                <a:path w="484288" h="372806">
                  <a:moveTo>
                    <a:pt x="446046" y="252574"/>
                  </a:moveTo>
                  <a:lnTo>
                    <a:pt x="484288" y="269039"/>
                  </a:lnTo>
                  <a:lnTo>
                    <a:pt x="233169" y="372806"/>
                  </a:lnTo>
                  <a:lnTo>
                    <a:pt x="0" y="269055"/>
                  </a:lnTo>
                  <a:lnTo>
                    <a:pt x="35692" y="252654"/>
                  </a:lnTo>
                  <a:lnTo>
                    <a:pt x="233169" y="340521"/>
                  </a:lnTo>
                  <a:lnTo>
                    <a:pt x="446046" y="252574"/>
                  </a:lnTo>
                  <a:close/>
                  <a:moveTo>
                    <a:pt x="446046" y="171858"/>
                  </a:moveTo>
                  <a:lnTo>
                    <a:pt x="484288" y="188324"/>
                  </a:lnTo>
                  <a:lnTo>
                    <a:pt x="233169" y="292092"/>
                  </a:lnTo>
                  <a:lnTo>
                    <a:pt x="0" y="188341"/>
                  </a:lnTo>
                  <a:lnTo>
                    <a:pt x="35692" y="171939"/>
                  </a:lnTo>
                  <a:lnTo>
                    <a:pt x="233169" y="259805"/>
                  </a:lnTo>
                  <a:lnTo>
                    <a:pt x="446046" y="171858"/>
                  </a:lnTo>
                  <a:close/>
                  <a:moveTo>
                    <a:pt x="234379" y="0"/>
                  </a:moveTo>
                  <a:lnTo>
                    <a:pt x="484288" y="107626"/>
                  </a:lnTo>
                  <a:lnTo>
                    <a:pt x="233169" y="211376"/>
                  </a:lnTo>
                  <a:lnTo>
                    <a:pt x="0" y="107626"/>
                  </a:lnTo>
                  <a:lnTo>
                    <a:pt x="234396" y="0"/>
                  </a:lnTo>
                  <a:close/>
                </a:path>
              </a:pathLst>
            </a:custGeom>
            <a:gradFill>
              <a:gsLst>
                <a:gs pos="0">
                  <a:srgbClr val="2C73B4">
                    <a:alpha val="100000"/>
                  </a:srgbClr>
                </a:gs>
                <a:gs pos="100000">
                  <a:srgbClr val="002876">
                    <a:alpha val="100000"/>
                  </a:srgbClr>
                </a:gs>
              </a:gsLst>
              <a:lin ang="2700000"/>
            </a:gradFill>
          </p:spPr>
          <p:txBody>
            <a:bodyPr lIns="127000" rIns="127000" rtlCol="0" anchor="ctr"/>
            <a:lstStyle/>
            <a:p>
              <a:pPr algn="l"/>
              <a:endParaRPr lang="en-US" sz="1100"/>
            </a:p>
          </p:txBody>
        </p:sp>
      </p:grpSp>
      <p:grpSp>
        <p:nvGrpSpPr>
          <p:cNvPr id="17" name="Group 3"/>
          <p:cNvGrpSpPr/>
          <p:nvPr/>
        </p:nvGrpSpPr>
        <p:grpSpPr>
          <a:xfrm>
            <a:off x="6093613" y="4186096"/>
            <a:ext cx="1681366" cy="1002391"/>
            <a:chOff x="6093613" y="4186096"/>
            <a:chExt cx="1681366" cy="1002391"/>
          </a:xfrm>
        </p:grpSpPr>
        <p:sp>
          <p:nvSpPr>
            <p:cNvPr id="18" name="TextBox 17"/>
            <p:cNvSpPr txBox="1"/>
            <p:nvPr/>
          </p:nvSpPr>
          <p:spPr>
            <a:xfrm>
              <a:off x="6093613" y="4770296"/>
              <a:ext cx="1681366" cy="418191"/>
            </a:xfrm>
            <a:prstGeom prst="rect">
              <a:avLst/>
            </a:prstGeom>
            <a:solidFill>
              <a:srgbClr val="FFFFFF">
                <a:alpha val="0"/>
              </a:srgbClr>
            </a:solidFill>
          </p:spPr>
          <p:txBody>
            <a:bodyPr lIns="0" tIns="12700" rIns="0" bIns="12700" rtlCol="0" anchor="t">
              <a:spAutoFit/>
            </a:bodyPr>
            <a:lstStyle/>
            <a:p>
              <a:pPr algn="ctr" latinLnBrk="1">
                <a:lnSpc>
                  <a:spcPct val="113000"/>
                </a:lnSpc>
              </a:pPr>
              <a:r>
                <a:rPr lang="zh-CN" altLang="en-US" sz="2400" b="0" spc="150" dirty="0">
                  <a:solidFill>
                    <a:srgbClr val="000000"/>
                  </a:solidFill>
                  <a:latin typeface="微软雅黑" panose="020B0503020204020204" charset="-122"/>
                  <a:ea typeface="微软雅黑" panose="020B0503020204020204" charset="-122"/>
                </a:rPr>
                <a:t>机遇与挑战</a:t>
              </a:r>
              <a:endParaRPr lang="en-US" sz="1100" dirty="0"/>
            </a:p>
          </p:txBody>
        </p:sp>
        <p:sp>
          <p:nvSpPr>
            <p:cNvPr id="19" name="Freeform 18"/>
            <p:cNvSpPr/>
            <p:nvPr/>
          </p:nvSpPr>
          <p:spPr>
            <a:xfrm>
              <a:off x="6741313" y="4186096"/>
              <a:ext cx="385127" cy="364159"/>
            </a:xfrm>
            <a:custGeom>
              <a:avLst/>
              <a:gdLst/>
              <a:ahLst/>
              <a:cxnLst/>
              <a:rect l="l" t="t" r="r" b="b"/>
              <a:pathLst>
                <a:path w="385127" h="364159">
                  <a:moveTo>
                    <a:pt x="39957" y="50161"/>
                  </a:moveTo>
                  <a:cubicBezTo>
                    <a:pt x="45058" y="43927"/>
                    <a:pt x="50159" y="38117"/>
                    <a:pt x="55260" y="32732"/>
                  </a:cubicBezTo>
                  <a:cubicBezTo>
                    <a:pt x="59181" y="27966"/>
                    <a:pt x="63368" y="23424"/>
                    <a:pt x="67801" y="19130"/>
                  </a:cubicBezTo>
                  <a:cubicBezTo>
                    <a:pt x="72193" y="14879"/>
                    <a:pt x="75523" y="11761"/>
                    <a:pt x="77790" y="9777"/>
                  </a:cubicBezTo>
                  <a:cubicBezTo>
                    <a:pt x="80914" y="7222"/>
                    <a:pt x="84257" y="4946"/>
                    <a:pt x="87779" y="2976"/>
                  </a:cubicBezTo>
                  <a:cubicBezTo>
                    <a:pt x="91322" y="992"/>
                    <a:pt x="96068" y="0"/>
                    <a:pt x="102019" y="0"/>
                  </a:cubicBezTo>
                  <a:lnTo>
                    <a:pt x="285657" y="0"/>
                  </a:lnTo>
                  <a:cubicBezTo>
                    <a:pt x="289341" y="0"/>
                    <a:pt x="293592" y="780"/>
                    <a:pt x="298409" y="2338"/>
                  </a:cubicBezTo>
                  <a:cubicBezTo>
                    <a:pt x="303227" y="3897"/>
                    <a:pt x="307903" y="7085"/>
                    <a:pt x="312437" y="11903"/>
                  </a:cubicBezTo>
                  <a:cubicBezTo>
                    <a:pt x="314704" y="14737"/>
                    <a:pt x="317680" y="18279"/>
                    <a:pt x="321363" y="22530"/>
                  </a:cubicBezTo>
                  <a:cubicBezTo>
                    <a:pt x="324917" y="26629"/>
                    <a:pt x="328460" y="30738"/>
                    <a:pt x="331991" y="34858"/>
                  </a:cubicBezTo>
                  <a:cubicBezTo>
                    <a:pt x="335958" y="39675"/>
                    <a:pt x="339926" y="44776"/>
                    <a:pt x="343893" y="50161"/>
                  </a:cubicBezTo>
                  <a:lnTo>
                    <a:pt x="39957" y="50161"/>
                  </a:lnTo>
                  <a:lnTo>
                    <a:pt x="39957" y="50161"/>
                  </a:lnTo>
                  <a:close/>
                  <a:moveTo>
                    <a:pt x="385127" y="177262"/>
                  </a:moveTo>
                  <a:cubicBezTo>
                    <a:pt x="385127" y="186330"/>
                    <a:pt x="382151" y="193982"/>
                    <a:pt x="376200" y="200217"/>
                  </a:cubicBezTo>
                  <a:cubicBezTo>
                    <a:pt x="370249" y="206452"/>
                    <a:pt x="361747" y="209569"/>
                    <a:pt x="350695" y="209569"/>
                  </a:cubicBezTo>
                  <a:lnTo>
                    <a:pt x="36557" y="209569"/>
                  </a:lnTo>
                  <a:cubicBezTo>
                    <a:pt x="25788" y="209569"/>
                    <a:pt x="17216" y="206452"/>
                    <a:pt x="10839" y="200217"/>
                  </a:cubicBezTo>
                  <a:cubicBezTo>
                    <a:pt x="4463" y="193982"/>
                    <a:pt x="1275" y="186330"/>
                    <a:pt x="1275" y="177262"/>
                  </a:cubicBezTo>
                  <a:lnTo>
                    <a:pt x="1275" y="116475"/>
                  </a:lnTo>
                  <a:cubicBezTo>
                    <a:pt x="1275" y="107406"/>
                    <a:pt x="4108" y="99613"/>
                    <a:pt x="9776" y="93095"/>
                  </a:cubicBezTo>
                  <a:cubicBezTo>
                    <a:pt x="15444" y="86577"/>
                    <a:pt x="24655" y="83318"/>
                    <a:pt x="37407" y="83318"/>
                  </a:cubicBezTo>
                  <a:lnTo>
                    <a:pt x="350270" y="83318"/>
                  </a:lnTo>
                  <a:cubicBezTo>
                    <a:pt x="363306" y="83318"/>
                    <a:pt x="372374" y="86577"/>
                    <a:pt x="377475" y="93095"/>
                  </a:cubicBezTo>
                  <a:cubicBezTo>
                    <a:pt x="382576" y="99614"/>
                    <a:pt x="385127" y="107406"/>
                    <a:pt x="385127" y="116475"/>
                  </a:cubicBezTo>
                  <a:lnTo>
                    <a:pt x="385127" y="177262"/>
                  </a:lnTo>
                  <a:lnTo>
                    <a:pt x="385127" y="177262"/>
                  </a:lnTo>
                  <a:close/>
                  <a:moveTo>
                    <a:pt x="224870" y="146656"/>
                  </a:moveTo>
                  <a:cubicBezTo>
                    <a:pt x="224870" y="142972"/>
                    <a:pt x="223949" y="140350"/>
                    <a:pt x="222107" y="138792"/>
                  </a:cubicBezTo>
                  <a:cubicBezTo>
                    <a:pt x="220265" y="137234"/>
                    <a:pt x="217785" y="136454"/>
                    <a:pt x="214668" y="136454"/>
                  </a:cubicBezTo>
                  <a:lnTo>
                    <a:pt x="171735" y="136454"/>
                  </a:lnTo>
                  <a:cubicBezTo>
                    <a:pt x="168618" y="136454"/>
                    <a:pt x="166067" y="137446"/>
                    <a:pt x="164083" y="139430"/>
                  </a:cubicBezTo>
                  <a:cubicBezTo>
                    <a:pt x="162099" y="141414"/>
                    <a:pt x="161107" y="143822"/>
                    <a:pt x="161107" y="146657"/>
                  </a:cubicBezTo>
                  <a:cubicBezTo>
                    <a:pt x="161391" y="150341"/>
                    <a:pt x="162453" y="153033"/>
                    <a:pt x="164296" y="154734"/>
                  </a:cubicBezTo>
                  <a:cubicBezTo>
                    <a:pt x="166138" y="156434"/>
                    <a:pt x="168618" y="157284"/>
                    <a:pt x="171735" y="157284"/>
                  </a:cubicBezTo>
                  <a:lnTo>
                    <a:pt x="214668" y="157284"/>
                  </a:lnTo>
                  <a:cubicBezTo>
                    <a:pt x="221186" y="157283"/>
                    <a:pt x="224587" y="153741"/>
                    <a:pt x="224870" y="146656"/>
                  </a:cubicBezTo>
                  <a:close/>
                  <a:moveTo>
                    <a:pt x="383852" y="331144"/>
                  </a:moveTo>
                  <a:cubicBezTo>
                    <a:pt x="383852" y="340213"/>
                    <a:pt x="380380" y="348006"/>
                    <a:pt x="373437" y="354524"/>
                  </a:cubicBezTo>
                  <a:cubicBezTo>
                    <a:pt x="366494" y="361042"/>
                    <a:pt x="357639" y="364160"/>
                    <a:pt x="346869" y="363876"/>
                  </a:cubicBezTo>
                  <a:lnTo>
                    <a:pt x="35282" y="363876"/>
                  </a:lnTo>
                  <a:cubicBezTo>
                    <a:pt x="26213" y="363876"/>
                    <a:pt x="18066" y="360687"/>
                    <a:pt x="10839" y="354311"/>
                  </a:cubicBezTo>
                  <a:cubicBezTo>
                    <a:pt x="3613" y="347935"/>
                    <a:pt x="0" y="339079"/>
                    <a:pt x="0" y="327743"/>
                  </a:cubicBezTo>
                  <a:lnTo>
                    <a:pt x="0" y="270781"/>
                  </a:lnTo>
                  <a:cubicBezTo>
                    <a:pt x="0" y="261429"/>
                    <a:pt x="2904" y="253565"/>
                    <a:pt x="8714" y="247189"/>
                  </a:cubicBezTo>
                  <a:cubicBezTo>
                    <a:pt x="14523" y="240813"/>
                    <a:pt x="23804" y="237625"/>
                    <a:pt x="36557" y="237625"/>
                  </a:cubicBezTo>
                  <a:lnTo>
                    <a:pt x="348570" y="237625"/>
                  </a:lnTo>
                  <a:cubicBezTo>
                    <a:pt x="360472" y="237625"/>
                    <a:pt x="369328" y="240813"/>
                    <a:pt x="375138" y="247189"/>
                  </a:cubicBezTo>
                  <a:cubicBezTo>
                    <a:pt x="380947" y="253565"/>
                    <a:pt x="383852" y="261288"/>
                    <a:pt x="383852" y="270356"/>
                  </a:cubicBezTo>
                  <a:lnTo>
                    <a:pt x="383852" y="331144"/>
                  </a:lnTo>
                  <a:close/>
                  <a:moveTo>
                    <a:pt x="223595" y="300963"/>
                  </a:moveTo>
                  <a:cubicBezTo>
                    <a:pt x="223595" y="298129"/>
                    <a:pt x="222673" y="295720"/>
                    <a:pt x="220832" y="293737"/>
                  </a:cubicBezTo>
                  <a:cubicBezTo>
                    <a:pt x="218990" y="291753"/>
                    <a:pt x="216510" y="290761"/>
                    <a:pt x="213393" y="290761"/>
                  </a:cubicBezTo>
                  <a:lnTo>
                    <a:pt x="170459" y="290761"/>
                  </a:lnTo>
                  <a:cubicBezTo>
                    <a:pt x="167342" y="290761"/>
                    <a:pt x="164791" y="291753"/>
                    <a:pt x="162807" y="293737"/>
                  </a:cubicBezTo>
                  <a:cubicBezTo>
                    <a:pt x="160824" y="295721"/>
                    <a:pt x="159831" y="298129"/>
                    <a:pt x="159831" y="300963"/>
                  </a:cubicBezTo>
                  <a:cubicBezTo>
                    <a:pt x="159831" y="303797"/>
                    <a:pt x="160824" y="306206"/>
                    <a:pt x="162807" y="308190"/>
                  </a:cubicBezTo>
                  <a:cubicBezTo>
                    <a:pt x="164791" y="310174"/>
                    <a:pt x="167342" y="311165"/>
                    <a:pt x="170459" y="311165"/>
                  </a:cubicBezTo>
                  <a:lnTo>
                    <a:pt x="213393" y="311165"/>
                  </a:lnTo>
                  <a:cubicBezTo>
                    <a:pt x="216510" y="311165"/>
                    <a:pt x="218990" y="310174"/>
                    <a:pt x="220832" y="308190"/>
                  </a:cubicBezTo>
                  <a:cubicBezTo>
                    <a:pt x="222673" y="306205"/>
                    <a:pt x="223595" y="303797"/>
                    <a:pt x="223595" y="300963"/>
                  </a:cubicBezTo>
                  <a:close/>
                </a:path>
              </a:pathLst>
            </a:custGeom>
            <a:gradFill>
              <a:gsLst>
                <a:gs pos="0">
                  <a:srgbClr val="2C73B4">
                    <a:alpha val="100000"/>
                  </a:srgbClr>
                </a:gs>
                <a:gs pos="100000">
                  <a:srgbClr val="002876">
                    <a:alpha val="100000"/>
                  </a:srgbClr>
                </a:gs>
              </a:gsLst>
              <a:lin ang="2700000"/>
            </a:gradFill>
          </p:spPr>
          <p:txBody>
            <a:bodyPr lIns="127000" rIns="127000" rtlCol="0" anchor="ctr"/>
            <a:lstStyle/>
            <a:p>
              <a:pPr algn="l"/>
              <a:endParaRPr lang="en-US" sz="1100"/>
            </a:p>
          </p:txBody>
        </p:sp>
      </p:grpSp>
      <p:grpSp>
        <p:nvGrpSpPr>
          <p:cNvPr id="21" name="Group 4"/>
          <p:cNvGrpSpPr/>
          <p:nvPr/>
        </p:nvGrpSpPr>
        <p:grpSpPr>
          <a:xfrm>
            <a:off x="3504884" y="4109896"/>
            <a:ext cx="1740216" cy="1714219"/>
            <a:chOff x="3504884" y="4109896"/>
            <a:chExt cx="1740216" cy="1714219"/>
          </a:xfrm>
        </p:grpSpPr>
        <p:sp>
          <p:nvSpPr>
            <p:cNvPr id="22" name="TextBox 21"/>
            <p:cNvSpPr txBox="1"/>
            <p:nvPr/>
          </p:nvSpPr>
          <p:spPr>
            <a:xfrm>
              <a:off x="3504884" y="4782996"/>
              <a:ext cx="1740216" cy="1041119"/>
            </a:xfrm>
            <a:prstGeom prst="rect">
              <a:avLst/>
            </a:prstGeom>
            <a:solidFill>
              <a:srgbClr val="FFFFFF">
                <a:alpha val="0"/>
              </a:srgbClr>
            </a:solidFill>
          </p:spPr>
          <p:txBody>
            <a:bodyPr wrap="square" lIns="0" tIns="12700" rIns="0" bIns="12700" rtlCol="0" anchor="t">
              <a:spAutoFit/>
            </a:bodyPr>
            <a:lstStyle/>
            <a:p>
              <a:pPr algn="ctr" latinLnBrk="1">
                <a:lnSpc>
                  <a:spcPct val="113000"/>
                </a:lnSpc>
              </a:pPr>
              <a:r>
                <a:rPr lang="zh-CN" altLang="en-US" sz="2400" b="0" spc="150" dirty="0">
                  <a:solidFill>
                    <a:srgbClr val="000000"/>
                  </a:solidFill>
                  <a:latin typeface="微软雅黑" panose="020B0503020204020204" charset="-122"/>
                  <a:ea typeface="微软雅黑" panose="020B0503020204020204" charset="-122"/>
                </a:rPr>
                <a:t>资本市场改革新阶段</a:t>
              </a:r>
              <a:endParaRPr lang="en-US" altLang="zh-CN" sz="1100" dirty="0"/>
            </a:p>
            <a:p>
              <a:pPr algn="ctr" latinLnBrk="1">
                <a:lnSpc>
                  <a:spcPct val="113000"/>
                </a:lnSpc>
              </a:pPr>
              <a:endParaRPr lang="en-US" sz="1100" dirty="0"/>
            </a:p>
          </p:txBody>
        </p:sp>
        <p:sp>
          <p:nvSpPr>
            <p:cNvPr id="23" name="Freeform 22"/>
            <p:cNvSpPr/>
            <p:nvPr/>
          </p:nvSpPr>
          <p:spPr>
            <a:xfrm>
              <a:off x="4147846" y="4147996"/>
              <a:ext cx="406052" cy="405794"/>
            </a:xfrm>
            <a:custGeom>
              <a:avLst/>
              <a:gdLst/>
              <a:ahLst/>
              <a:cxnLst/>
              <a:rect l="l" t="t" r="r" b="b"/>
              <a:pathLst>
                <a:path w="406052" h="405794">
                  <a:moveTo>
                    <a:pt x="210710" y="0"/>
                  </a:moveTo>
                  <a:lnTo>
                    <a:pt x="210710" y="0"/>
                  </a:lnTo>
                  <a:cubicBezTo>
                    <a:pt x="131701" y="0"/>
                    <a:pt x="60471" y="47564"/>
                    <a:pt x="30236" y="120512"/>
                  </a:cubicBezTo>
                  <a:cubicBezTo>
                    <a:pt x="0" y="193461"/>
                    <a:pt x="16713" y="277428"/>
                    <a:pt x="72581" y="333260"/>
                  </a:cubicBezTo>
                  <a:cubicBezTo>
                    <a:pt x="128449" y="389093"/>
                    <a:pt x="212469" y="405795"/>
                    <a:pt x="285464" y="375579"/>
                  </a:cubicBezTo>
                  <a:cubicBezTo>
                    <a:pt x="358459" y="345362"/>
                    <a:pt x="406053" y="274178"/>
                    <a:pt x="406053" y="195220"/>
                  </a:cubicBezTo>
                  <a:lnTo>
                    <a:pt x="210710" y="195220"/>
                  </a:lnTo>
                  <a:lnTo>
                    <a:pt x="210710" y="0"/>
                  </a:lnTo>
                  <a:close/>
                </a:path>
              </a:pathLst>
            </a:custGeom>
            <a:gradFill>
              <a:gsLst>
                <a:gs pos="0">
                  <a:srgbClr val="2C73B4">
                    <a:alpha val="100000"/>
                  </a:srgbClr>
                </a:gs>
                <a:gs pos="100000">
                  <a:srgbClr val="002876">
                    <a:alpha val="100000"/>
                  </a:srgbClr>
                </a:gs>
              </a:gsLst>
              <a:lin ang="2700000"/>
            </a:gradFill>
          </p:spPr>
          <p:txBody>
            <a:bodyPr lIns="127000" rIns="127000" rtlCol="0" anchor="ctr"/>
            <a:lstStyle/>
            <a:p>
              <a:pPr algn="l"/>
              <a:endParaRPr lang="en-US" sz="1100"/>
            </a:p>
          </p:txBody>
        </p:sp>
        <p:sp>
          <p:nvSpPr>
            <p:cNvPr id="24" name="Freeform 23"/>
            <p:cNvSpPr/>
            <p:nvPr/>
          </p:nvSpPr>
          <p:spPr>
            <a:xfrm>
              <a:off x="4391813" y="4109896"/>
              <a:ext cx="195339" cy="195217"/>
            </a:xfrm>
            <a:custGeom>
              <a:avLst/>
              <a:gdLst/>
              <a:ahLst/>
              <a:cxnLst/>
              <a:rect l="l" t="t" r="r" b="b"/>
              <a:pathLst>
                <a:path w="195339" h="195217">
                  <a:moveTo>
                    <a:pt x="195338" y="195217"/>
                  </a:moveTo>
                  <a:cubicBezTo>
                    <a:pt x="195338" y="87402"/>
                    <a:pt x="107882" y="0"/>
                    <a:pt x="0" y="0"/>
                  </a:cubicBezTo>
                  <a:lnTo>
                    <a:pt x="0" y="195217"/>
                  </a:lnTo>
                  <a:lnTo>
                    <a:pt x="195338" y="195217"/>
                  </a:lnTo>
                  <a:close/>
                </a:path>
              </a:pathLst>
            </a:custGeom>
            <a:gradFill>
              <a:gsLst>
                <a:gs pos="0">
                  <a:srgbClr val="2C73B4">
                    <a:alpha val="100000"/>
                  </a:srgbClr>
                </a:gs>
                <a:gs pos="100000">
                  <a:srgbClr val="002876">
                    <a:alpha val="100000"/>
                  </a:srgbClr>
                </a:gs>
              </a:gsLst>
              <a:lin ang="2700000"/>
            </a:gradFill>
          </p:spPr>
          <p:txBody>
            <a:bodyPr lIns="127000" rIns="127000" rtlCol="0" anchor="ctr"/>
            <a:lstStyle/>
            <a:p>
              <a:pPr algn="l"/>
              <a:endParaRPr lang="en-US" sz="1100"/>
            </a:p>
          </p:txBody>
        </p:sp>
      </p:grpSp>
      <p:grpSp>
        <p:nvGrpSpPr>
          <p:cNvPr id="26" name="Group 5"/>
          <p:cNvGrpSpPr/>
          <p:nvPr/>
        </p:nvGrpSpPr>
        <p:grpSpPr>
          <a:xfrm>
            <a:off x="8976513" y="4186096"/>
            <a:ext cx="1392923" cy="1002391"/>
            <a:chOff x="8976513" y="4186096"/>
            <a:chExt cx="1392923" cy="1002391"/>
          </a:xfrm>
        </p:grpSpPr>
        <p:sp>
          <p:nvSpPr>
            <p:cNvPr id="27" name="TextBox 26"/>
            <p:cNvSpPr txBox="1"/>
            <p:nvPr/>
          </p:nvSpPr>
          <p:spPr>
            <a:xfrm>
              <a:off x="8976513" y="4770296"/>
              <a:ext cx="1392923" cy="418191"/>
            </a:xfrm>
            <a:prstGeom prst="rect">
              <a:avLst/>
            </a:prstGeom>
            <a:solidFill>
              <a:srgbClr val="FFFFFF">
                <a:alpha val="0"/>
              </a:srgbClr>
            </a:solidFill>
          </p:spPr>
          <p:txBody>
            <a:bodyPr lIns="0" tIns="12700" rIns="0" bIns="12700" rtlCol="0" anchor="t">
              <a:spAutoFit/>
            </a:bodyPr>
            <a:lstStyle/>
            <a:p>
              <a:pPr algn="ctr" latinLnBrk="1">
                <a:lnSpc>
                  <a:spcPct val="113000"/>
                </a:lnSpc>
              </a:pPr>
              <a:r>
                <a:rPr lang="zh-CN" altLang="en-US" sz="2400" b="0" spc="150" dirty="0">
                  <a:solidFill>
                    <a:srgbClr val="000000"/>
                  </a:solidFill>
                  <a:latin typeface="微软雅黑" panose="020B0503020204020204" charset="-122"/>
                  <a:ea typeface="微软雅黑" panose="020B0503020204020204" charset="-122"/>
                </a:rPr>
                <a:t>几点建议</a:t>
              </a:r>
              <a:endParaRPr lang="en-US" sz="1100" dirty="0"/>
            </a:p>
          </p:txBody>
        </p:sp>
        <p:sp>
          <p:nvSpPr>
            <p:cNvPr id="28" name="Freeform 27"/>
            <p:cNvSpPr/>
            <p:nvPr/>
          </p:nvSpPr>
          <p:spPr>
            <a:xfrm>
              <a:off x="9497213" y="4186096"/>
              <a:ext cx="368277" cy="368277"/>
            </a:xfrm>
            <a:custGeom>
              <a:avLst/>
              <a:gdLst/>
              <a:ahLst/>
              <a:cxnLst/>
              <a:rect l="l" t="t" r="r" b="b"/>
              <a:pathLst>
                <a:path w="368277" h="368277">
                  <a:moveTo>
                    <a:pt x="327357" y="0"/>
                  </a:moveTo>
                  <a:lnTo>
                    <a:pt x="40919" y="0"/>
                  </a:lnTo>
                  <a:cubicBezTo>
                    <a:pt x="18320" y="0"/>
                    <a:pt x="0" y="18321"/>
                    <a:pt x="0" y="40920"/>
                  </a:cubicBezTo>
                  <a:lnTo>
                    <a:pt x="0" y="327358"/>
                  </a:lnTo>
                  <a:cubicBezTo>
                    <a:pt x="0" y="338211"/>
                    <a:pt x="4311" y="348619"/>
                    <a:pt x="11985" y="356293"/>
                  </a:cubicBezTo>
                  <a:cubicBezTo>
                    <a:pt x="19658" y="363966"/>
                    <a:pt x="30067" y="368278"/>
                    <a:pt x="40919" y="368278"/>
                  </a:cubicBezTo>
                  <a:lnTo>
                    <a:pt x="327357" y="368278"/>
                  </a:lnTo>
                  <a:cubicBezTo>
                    <a:pt x="338210" y="368278"/>
                    <a:pt x="348618" y="363966"/>
                    <a:pt x="356292" y="356293"/>
                  </a:cubicBezTo>
                  <a:cubicBezTo>
                    <a:pt x="363966" y="348619"/>
                    <a:pt x="368277" y="338211"/>
                    <a:pt x="368277" y="327358"/>
                  </a:cubicBezTo>
                  <a:lnTo>
                    <a:pt x="368277" y="40920"/>
                  </a:lnTo>
                  <a:cubicBezTo>
                    <a:pt x="368277" y="30067"/>
                    <a:pt x="363966" y="19659"/>
                    <a:pt x="356292" y="11985"/>
                  </a:cubicBezTo>
                  <a:cubicBezTo>
                    <a:pt x="348618" y="4312"/>
                    <a:pt x="338210" y="0"/>
                    <a:pt x="327357" y="0"/>
                  </a:cubicBezTo>
                  <a:close/>
                  <a:moveTo>
                    <a:pt x="318764" y="113553"/>
                  </a:moveTo>
                  <a:lnTo>
                    <a:pt x="236925" y="236312"/>
                  </a:lnTo>
                  <a:cubicBezTo>
                    <a:pt x="233821" y="240993"/>
                    <a:pt x="228929" y="244193"/>
                    <a:pt x="223396" y="245160"/>
                  </a:cubicBezTo>
                  <a:cubicBezTo>
                    <a:pt x="217863" y="246127"/>
                    <a:pt x="212175" y="244777"/>
                    <a:pt x="207667" y="241427"/>
                  </a:cubicBezTo>
                  <a:lnTo>
                    <a:pt x="146288" y="194778"/>
                  </a:lnTo>
                  <a:lnTo>
                    <a:pt x="94933" y="295645"/>
                  </a:lnTo>
                  <a:cubicBezTo>
                    <a:pt x="89706" y="305382"/>
                    <a:pt x="77692" y="309209"/>
                    <a:pt x="67797" y="304289"/>
                  </a:cubicBezTo>
                  <a:cubicBezTo>
                    <a:pt x="57902" y="299369"/>
                    <a:pt x="53702" y="287480"/>
                    <a:pt x="58310" y="277436"/>
                  </a:cubicBezTo>
                  <a:lnTo>
                    <a:pt x="119690" y="154677"/>
                  </a:lnTo>
                  <a:cubicBezTo>
                    <a:pt x="122417" y="149289"/>
                    <a:pt x="127386" y="145381"/>
                    <a:pt x="133265" y="144000"/>
                  </a:cubicBezTo>
                  <a:cubicBezTo>
                    <a:pt x="139144" y="142619"/>
                    <a:pt x="145333" y="143906"/>
                    <a:pt x="150175" y="147516"/>
                  </a:cubicBezTo>
                  <a:lnTo>
                    <a:pt x="214623" y="196006"/>
                  </a:lnTo>
                  <a:lnTo>
                    <a:pt x="284392" y="91251"/>
                  </a:lnTo>
                  <a:cubicBezTo>
                    <a:pt x="290920" y="82576"/>
                    <a:pt x="303087" y="80511"/>
                    <a:pt x="312112" y="86546"/>
                  </a:cubicBezTo>
                  <a:cubicBezTo>
                    <a:pt x="321137" y="92581"/>
                    <a:pt x="323877" y="104614"/>
                    <a:pt x="318355" y="113962"/>
                  </a:cubicBezTo>
                  <a:close/>
                </a:path>
              </a:pathLst>
            </a:custGeom>
            <a:gradFill>
              <a:gsLst>
                <a:gs pos="0">
                  <a:srgbClr val="2C73B4">
                    <a:alpha val="100000"/>
                  </a:srgbClr>
                </a:gs>
                <a:gs pos="100000">
                  <a:srgbClr val="002876">
                    <a:alpha val="100000"/>
                  </a:srgbClr>
                </a:gs>
              </a:gsLst>
              <a:lin ang="2700000"/>
            </a:gradFill>
          </p:spPr>
          <p:txBody>
            <a:bodyPr lIns="127000" rIns="127000" rtlCol="0" anchor="ctr"/>
            <a:lstStyle/>
            <a:p>
              <a:pPr algn="l"/>
              <a:endParaRPr lang="en-US" sz="1100"/>
            </a:p>
          </p:txBody>
        </p:sp>
      </p:grpSp>
      <p:sp>
        <p:nvSpPr>
          <p:cNvPr id="30" name="Freeform 6"/>
          <p:cNvSpPr/>
          <p:nvPr/>
        </p:nvSpPr>
        <p:spPr>
          <a:xfrm>
            <a:off x="-25095" y="-26149"/>
            <a:ext cx="11607203" cy="3048292"/>
          </a:xfrm>
          <a:custGeom>
            <a:avLst/>
            <a:gdLst/>
            <a:ahLst/>
            <a:cxnLst/>
            <a:rect l="l" t="t" r="r" b="b"/>
            <a:pathLst>
              <a:path w="11607203" h="3048292">
                <a:moveTo>
                  <a:pt x="0" y="0"/>
                </a:moveTo>
                <a:lnTo>
                  <a:pt x="0" y="0"/>
                </a:lnTo>
                <a:lnTo>
                  <a:pt x="11607203" y="0"/>
                </a:lnTo>
                <a:lnTo>
                  <a:pt x="11607203" y="0"/>
                </a:lnTo>
                <a:lnTo>
                  <a:pt x="11607203" y="3048292"/>
                </a:lnTo>
                <a:lnTo>
                  <a:pt x="11607203" y="3048292"/>
                </a:lnTo>
                <a:lnTo>
                  <a:pt x="0" y="3048292"/>
                </a:lnTo>
                <a:lnTo>
                  <a:pt x="0" y="3048292"/>
                </a:lnTo>
                <a:lnTo>
                  <a:pt x="0" y="0"/>
                </a:lnTo>
                <a:close/>
              </a:path>
            </a:pathLst>
          </a:custGeom>
          <a:gradFill>
            <a:gsLst>
              <a:gs pos="0">
                <a:srgbClr val="2C73B4">
                  <a:alpha val="65000"/>
                </a:srgbClr>
              </a:gs>
              <a:gs pos="100000">
                <a:srgbClr val="002876">
                  <a:alpha val="65000"/>
                </a:srgbClr>
              </a:gs>
            </a:gsLst>
            <a:lin ang="5400000"/>
          </a:gradFill>
        </p:spPr>
        <p:txBody>
          <a:bodyPr lIns="127000" rIns="127000" rtlCol="0" anchor="ctr"/>
          <a:lstStyle/>
          <a:p>
            <a:pPr algn="l"/>
            <a:endParaRPr lang="en-US" sz="1100"/>
          </a:p>
        </p:txBody>
      </p:sp>
      <p:sp>
        <p:nvSpPr>
          <p:cNvPr id="31" name="TextBox 7"/>
          <p:cNvSpPr txBox="1"/>
          <p:nvPr/>
        </p:nvSpPr>
        <p:spPr>
          <a:xfrm>
            <a:off x="4587152" y="1129081"/>
            <a:ext cx="2372703" cy="737831"/>
          </a:xfrm>
          <a:prstGeom prst="rect">
            <a:avLst/>
          </a:prstGeom>
          <a:solidFill>
            <a:srgbClr val="FFFFFF">
              <a:alpha val="0"/>
            </a:srgbClr>
          </a:solidFill>
        </p:spPr>
        <p:txBody>
          <a:bodyPr lIns="31750" tIns="12700" rIns="0" bIns="12700" rtlCol="0" anchor="t">
            <a:spAutoFit/>
          </a:bodyPr>
          <a:lstStyle/>
          <a:p>
            <a:pPr algn="ctr" latinLnBrk="1">
              <a:lnSpc>
                <a:spcPct val="113000"/>
              </a:lnSpc>
            </a:pPr>
            <a:r>
              <a:rPr lang="en-US" sz="4355" b="1" spc="500" dirty="0" err="1">
                <a:solidFill>
                  <a:srgbClr val="FFFFFF"/>
                </a:solidFill>
                <a:latin typeface="微软雅黑" panose="020B0503020204020204" charset="-122"/>
                <a:ea typeface="微软雅黑" panose="020B0503020204020204" charset="-122"/>
              </a:rPr>
              <a:t>目录</a:t>
            </a:r>
            <a:endParaRPr lang="en-US" sz="11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1" grpId="0" animBg="1"/>
      <p:bldP spid="26"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870" y="62230"/>
            <a:ext cx="6030595"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当前面临的新局面</a:t>
            </a:r>
            <a:endParaRPr lang="zh-CN" altLang="en-US" sz="2400" b="1" spc="150" dirty="0">
              <a:solidFill>
                <a:srgbClr val="FFFFFF"/>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00" name="文本框 99"/>
          <p:cNvSpPr txBox="1"/>
          <p:nvPr/>
        </p:nvSpPr>
        <p:spPr>
          <a:xfrm>
            <a:off x="5626100" y="1115519"/>
            <a:ext cx="5715000" cy="3867405"/>
          </a:xfrm>
          <a:prstGeom prst="rect">
            <a:avLst/>
          </a:prstGeom>
          <a:noFill/>
          <a:ln w="9525">
            <a:noFill/>
          </a:ln>
        </p:spPr>
        <p:txBody>
          <a:bodyPr wrap="square">
            <a:spAutoFit/>
          </a:bodyPr>
          <a:lstStyle/>
          <a:p>
            <a:pPr indent="0">
              <a:lnSpc>
                <a:spcPts val="3000"/>
              </a:lnSpc>
            </a:pPr>
            <a:r>
              <a:rPr lang="zh-CN" altLang="en-US" sz="2000" b="1" spc="150" dirty="0">
                <a:effectLst/>
                <a:latin typeface="仿宋" panose="02010609060101010101" pitchFamily="49" charset="-122"/>
                <a:ea typeface="仿宋" panose="02010609060101010101" pitchFamily="49" charset="-122"/>
                <a:cs typeface="楷体" panose="02010609060101010101" charset="-122"/>
              </a:rPr>
              <a:t>场面清晰但更复杂，看似容易实则更高深，处理得当即是机遇，应对不当则功亏一篑。</a:t>
            </a:r>
            <a:endParaRPr lang="en-US" altLang="zh-CN" sz="2000" b="1" spc="150" dirty="0">
              <a:effectLst/>
              <a:latin typeface="仿宋" panose="02010609060101010101" pitchFamily="49" charset="-122"/>
              <a:ea typeface="仿宋" panose="02010609060101010101" pitchFamily="49" charset="-122"/>
              <a:cs typeface="楷体" panose="02010609060101010101" charset="-122"/>
            </a:endParaRPr>
          </a:p>
          <a:p>
            <a:pPr indent="0">
              <a:lnSpc>
                <a:spcPts val="3000"/>
              </a:lnSpc>
            </a:pPr>
            <a:endParaRPr lang="en-US" altLang="zh-CN" sz="2000" b="1" spc="150" dirty="0">
              <a:latin typeface="仿宋" panose="02010609060101010101" pitchFamily="49" charset="-122"/>
              <a:ea typeface="仿宋" panose="02010609060101010101" pitchFamily="49" charset="-122"/>
              <a:cs typeface="楷体" panose="02010609060101010101" charset="-122"/>
            </a:endParaRPr>
          </a:p>
          <a:p>
            <a:pPr indent="0">
              <a:lnSpc>
                <a:spcPts val="3000"/>
              </a:lnSpc>
            </a:pPr>
            <a:endParaRPr lang="en-US" altLang="zh-CN" sz="2000" b="1" spc="150" dirty="0">
              <a:latin typeface="仿宋" panose="02010609060101010101" pitchFamily="49" charset="-122"/>
              <a:ea typeface="仿宋" panose="02010609060101010101" pitchFamily="49" charset="-122"/>
              <a:cs typeface="楷体" panose="02010609060101010101" charset="-122"/>
            </a:endParaRPr>
          </a:p>
          <a:p>
            <a:pPr marL="342900" indent="-342900">
              <a:lnSpc>
                <a:spcPct val="150000"/>
              </a:lnSpc>
              <a:buFont typeface="Wingdings" panose="05000000000000000000" pitchFamily="2" charset="2"/>
              <a:buChar char="Ø"/>
            </a:pPr>
            <a:r>
              <a:rPr lang="zh-CN" altLang="en-US" sz="2000" b="1" spc="150" dirty="0">
                <a:effectLst/>
                <a:latin typeface="仿宋" panose="02010609060101010101" pitchFamily="49" charset="-122"/>
                <a:ea typeface="仿宋" panose="02010609060101010101" pitchFamily="49" charset="-122"/>
                <a:cs typeface="楷体" panose="02010609060101010101" charset="-122"/>
              </a:rPr>
              <a:t>注册制全面落地但</a:t>
            </a:r>
            <a:r>
              <a:rPr lang="zh-CN" altLang="en-US" sz="2000" b="1" spc="150" dirty="0">
                <a:solidFill>
                  <a:schemeClr val="tx2">
                    <a:lumMod val="60000"/>
                    <a:lumOff val="40000"/>
                  </a:schemeClr>
                </a:solidFill>
                <a:effectLst/>
                <a:latin typeface="仿宋" panose="02010609060101010101" pitchFamily="49" charset="-122"/>
                <a:ea typeface="仿宋" panose="02010609060101010101" pitchFamily="49" charset="-122"/>
                <a:cs typeface="楷体" panose="02010609060101010101" charset="-122"/>
              </a:rPr>
              <a:t>门槛整体抬高</a:t>
            </a:r>
            <a:endParaRPr lang="en-US" altLang="zh-CN" sz="2000" b="1" spc="150" dirty="0">
              <a:solidFill>
                <a:schemeClr val="tx2">
                  <a:lumMod val="60000"/>
                  <a:lumOff val="40000"/>
                </a:schemeClr>
              </a:solidFill>
              <a:effectLst/>
              <a:latin typeface="仿宋" panose="02010609060101010101" pitchFamily="49" charset="-122"/>
              <a:ea typeface="仿宋" panose="02010609060101010101" pitchFamily="49" charset="-122"/>
              <a:cs typeface="楷体" panose="02010609060101010101" charset="-122"/>
            </a:endParaRPr>
          </a:p>
          <a:p>
            <a:pPr marL="342900" indent="-342900">
              <a:lnSpc>
                <a:spcPct val="1500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cs typeface="楷体" panose="02010609060101010101" charset="-122"/>
              </a:rPr>
              <a:t>上市路径增多，但各条路径均有很</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cs typeface="楷体" panose="02010609060101010101" charset="-122"/>
              </a:rPr>
              <a:t>高要求</a:t>
            </a:r>
            <a:endParaRPr lang="en-US" altLang="zh-CN" sz="2000" b="1" spc="150" dirty="0">
              <a:solidFill>
                <a:schemeClr val="tx2">
                  <a:lumMod val="60000"/>
                  <a:lumOff val="40000"/>
                </a:schemeClr>
              </a:solidFill>
              <a:latin typeface="仿宋" panose="02010609060101010101" pitchFamily="49" charset="-122"/>
              <a:ea typeface="仿宋" panose="02010609060101010101" pitchFamily="49" charset="-122"/>
              <a:cs typeface="楷体" panose="02010609060101010101" charset="-122"/>
            </a:endParaRPr>
          </a:p>
          <a:p>
            <a:pPr marL="342900" indent="-342900">
              <a:lnSpc>
                <a:spcPct val="150000"/>
              </a:lnSpc>
              <a:buFont typeface="Wingdings" panose="05000000000000000000" pitchFamily="2" charset="2"/>
              <a:buChar char="Ø"/>
            </a:pPr>
            <a:r>
              <a:rPr lang="zh-CN" altLang="en-US" sz="2000" b="1" spc="150" dirty="0">
                <a:effectLst/>
                <a:latin typeface="仿宋" panose="02010609060101010101" pitchFamily="49" charset="-122"/>
                <a:ea typeface="仿宋" panose="02010609060101010101" pitchFamily="49" charset="-122"/>
                <a:cs typeface="楷体" panose="02010609060101010101" charset="-122"/>
              </a:rPr>
              <a:t>审核透明，但标准未降，甚至</a:t>
            </a:r>
            <a:r>
              <a:rPr lang="zh-CN" altLang="en-US" sz="2000" b="1" spc="150" dirty="0">
                <a:solidFill>
                  <a:schemeClr val="tx2">
                    <a:lumMod val="60000"/>
                    <a:lumOff val="40000"/>
                  </a:schemeClr>
                </a:solidFill>
                <a:effectLst/>
                <a:latin typeface="仿宋" panose="02010609060101010101" pitchFamily="49" charset="-122"/>
                <a:ea typeface="仿宋" panose="02010609060101010101" pitchFamily="49" charset="-122"/>
                <a:cs typeface="楷体" panose="02010609060101010101" charset="-122"/>
              </a:rPr>
              <a:t>不断严苛</a:t>
            </a:r>
            <a:endParaRPr lang="en-US" altLang="zh-CN" sz="2000" b="1" spc="150" dirty="0">
              <a:solidFill>
                <a:schemeClr val="tx2">
                  <a:lumMod val="60000"/>
                  <a:lumOff val="40000"/>
                </a:schemeClr>
              </a:solidFill>
              <a:effectLst/>
              <a:latin typeface="仿宋" panose="02010609060101010101" pitchFamily="49" charset="-122"/>
              <a:ea typeface="仿宋" panose="02010609060101010101" pitchFamily="49" charset="-122"/>
              <a:cs typeface="楷体" panose="02010609060101010101" charset="-122"/>
            </a:endParaRPr>
          </a:p>
          <a:p>
            <a:pPr marL="342900" indent="-342900">
              <a:lnSpc>
                <a:spcPct val="150000"/>
              </a:lnSpc>
              <a:buFont typeface="Wingdings" panose="05000000000000000000" pitchFamily="2" charset="2"/>
              <a:buChar char="Ø"/>
            </a:pPr>
            <a:r>
              <a:rPr lang="en-US" altLang="zh-CN" sz="2000" b="1" spc="150" dirty="0">
                <a:latin typeface="仿宋" panose="02010609060101010101" pitchFamily="49" charset="-122"/>
                <a:ea typeface="仿宋" panose="02010609060101010101" pitchFamily="49" charset="-122"/>
                <a:cs typeface="楷体" panose="02010609060101010101" charset="-122"/>
              </a:rPr>
              <a:t>IPO</a:t>
            </a:r>
            <a:r>
              <a:rPr lang="zh-CN" altLang="en-US" sz="2000" b="1" spc="150" dirty="0">
                <a:latin typeface="仿宋" panose="02010609060101010101" pitchFamily="49" charset="-122"/>
                <a:ea typeface="仿宋" panose="02010609060101010101" pitchFamily="49" charset="-122"/>
                <a:cs typeface="楷体" panose="02010609060101010101" charset="-122"/>
              </a:rPr>
              <a:t>申报要求大幅提升，但二级市场持续低迷，各板块</a:t>
            </a:r>
            <a:r>
              <a:rPr lang="zh-CN" altLang="en-US" sz="2000" b="1" spc="150" dirty="0">
                <a:solidFill>
                  <a:schemeClr val="tx2">
                    <a:lumMod val="60000"/>
                    <a:lumOff val="40000"/>
                  </a:schemeClr>
                </a:solidFill>
                <a:latin typeface="仿宋" panose="02010609060101010101" pitchFamily="49" charset="-122"/>
                <a:ea typeface="仿宋" panose="02010609060101010101" pitchFamily="49" charset="-122"/>
                <a:cs typeface="楷体" panose="02010609060101010101" charset="-122"/>
              </a:rPr>
              <a:t>审核周期拉长</a:t>
            </a:r>
            <a:r>
              <a:rPr lang="zh-CN" altLang="en-US" sz="2000" b="1" spc="150" dirty="0">
                <a:latin typeface="仿宋" panose="02010609060101010101" pitchFamily="49" charset="-122"/>
                <a:ea typeface="仿宋" panose="02010609060101010101" pitchFamily="49" charset="-122"/>
                <a:cs typeface="楷体" panose="02010609060101010101" charset="-122"/>
              </a:rPr>
              <a:t>。</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8300" y="1090000"/>
            <a:ext cx="4762618" cy="473360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870" y="62230"/>
            <a:ext cx="7352030"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注册制全面落地，但门槛整体提高</a:t>
            </a:r>
            <a:endParaRPr lang="zh-CN" altLang="en-US" sz="2400" b="1" spc="150" dirty="0">
              <a:solidFill>
                <a:srgbClr val="FFFFFF"/>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3" name="图片 2"/>
          <p:cNvPicPr>
            <a:picLocks noChangeAspect="1"/>
          </p:cNvPicPr>
          <p:nvPr/>
        </p:nvPicPr>
        <p:blipFill>
          <a:blip r:embed="rId1"/>
          <a:stretch>
            <a:fillRect/>
          </a:stretch>
        </p:blipFill>
        <p:spPr>
          <a:xfrm>
            <a:off x="842527" y="583374"/>
            <a:ext cx="9725025" cy="558915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1054100" y="50800"/>
            <a:ext cx="7463790"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上市路径增多，但均要求很高</a:t>
            </a:r>
            <a:endParaRPr lang="en-US" altLang="zh-CN"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graphicFrame>
        <p:nvGraphicFramePr>
          <p:cNvPr id="12" name="表格 11"/>
          <p:cNvGraphicFramePr/>
          <p:nvPr>
            <p:custDataLst>
              <p:tags r:id="rId1"/>
            </p:custDataLst>
          </p:nvPr>
        </p:nvGraphicFramePr>
        <p:xfrm>
          <a:off x="4703708" y="2309044"/>
          <a:ext cx="6356874" cy="2882637"/>
        </p:xfrm>
        <a:graphic>
          <a:graphicData uri="http://schemas.openxmlformats.org/drawingml/2006/table">
            <a:tbl>
              <a:tblPr firstRow="1" bandRow="1">
                <a:tableStyleId>{5C22544A-7EE6-4342-B048-85BDC9FD1C3A}</a:tableStyleId>
              </a:tblPr>
              <a:tblGrid>
                <a:gridCol w="1059479"/>
                <a:gridCol w="1059479"/>
                <a:gridCol w="1059479"/>
                <a:gridCol w="1059479"/>
                <a:gridCol w="1059479"/>
                <a:gridCol w="1059479"/>
              </a:tblGrid>
              <a:tr h="569574">
                <a:tc>
                  <a:txBody>
                    <a:bodyPr/>
                    <a:lstStyle/>
                    <a:p>
                      <a:pPr indent="0" algn="ctr">
                        <a:buNone/>
                      </a:pPr>
                      <a:r>
                        <a:rPr lang="zh-CN" sz="2000" b="1">
                          <a:solidFill>
                            <a:srgbClr val="FFFFFF"/>
                          </a:solidFill>
                          <a:latin typeface="仿宋" panose="02010609060101010101" pitchFamily="49" charset="-122"/>
                          <a:ea typeface="仿宋" panose="02010609060101010101" pitchFamily="49" charset="-122"/>
                        </a:rPr>
                        <a:t>板块</a:t>
                      </a:r>
                      <a:endParaRPr lang="zh-CN" altLang="en-US" sz="2000" b="1">
                        <a:solidFill>
                          <a:srgbClr val="FFFFFF"/>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zh-CN" sz="2000" b="1">
                          <a:solidFill>
                            <a:srgbClr val="FFFFFF"/>
                          </a:solidFill>
                          <a:latin typeface="仿宋" panose="02010609060101010101" pitchFamily="49" charset="-122"/>
                          <a:ea typeface="仿宋" panose="02010609060101010101" pitchFamily="49" charset="-122"/>
                        </a:rPr>
                        <a:t>北交所</a:t>
                      </a:r>
                      <a:endParaRPr lang="zh-CN" altLang="en-US" sz="2000" b="1">
                        <a:solidFill>
                          <a:srgbClr val="FFFFFF"/>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zh-CN" sz="2000" b="1" dirty="0">
                          <a:solidFill>
                            <a:srgbClr val="FFFFFF"/>
                          </a:solidFill>
                          <a:latin typeface="仿宋" panose="02010609060101010101" pitchFamily="49" charset="-122"/>
                          <a:ea typeface="仿宋" panose="02010609060101010101" pitchFamily="49" charset="-122"/>
                        </a:rPr>
                        <a:t>科创板</a:t>
                      </a:r>
                      <a:endParaRPr lang="zh-CN" altLang="en-US" sz="2000" b="1" dirty="0">
                        <a:solidFill>
                          <a:srgbClr val="FFFFFF"/>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zh-CN" sz="2000" b="1" dirty="0">
                          <a:solidFill>
                            <a:srgbClr val="FFFFFF"/>
                          </a:solidFill>
                          <a:latin typeface="仿宋" panose="02010609060101010101" pitchFamily="49" charset="-122"/>
                          <a:ea typeface="仿宋" panose="02010609060101010101" pitchFamily="49" charset="-122"/>
                        </a:rPr>
                        <a:t>创业板</a:t>
                      </a:r>
                      <a:endParaRPr lang="zh-CN" altLang="en-US" sz="2000" b="1" dirty="0">
                        <a:solidFill>
                          <a:srgbClr val="FFFFFF"/>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zh-CN" sz="2000" b="1">
                          <a:solidFill>
                            <a:srgbClr val="FFFFFF"/>
                          </a:solidFill>
                          <a:latin typeface="仿宋" panose="02010609060101010101" pitchFamily="49" charset="-122"/>
                          <a:ea typeface="仿宋" panose="02010609060101010101" pitchFamily="49" charset="-122"/>
                        </a:rPr>
                        <a:t>深主板</a:t>
                      </a:r>
                      <a:endParaRPr lang="zh-CN" altLang="en-US" sz="2000" b="1">
                        <a:solidFill>
                          <a:srgbClr val="FFFFFF"/>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zh-CN" sz="2000" b="1" dirty="0">
                          <a:solidFill>
                            <a:srgbClr val="FFFFFF"/>
                          </a:solidFill>
                          <a:latin typeface="仿宋" panose="02010609060101010101" pitchFamily="49" charset="-122"/>
                          <a:ea typeface="仿宋" panose="02010609060101010101" pitchFamily="49" charset="-122"/>
                        </a:rPr>
                        <a:t>沪主板</a:t>
                      </a:r>
                      <a:endParaRPr lang="zh-CN" altLang="en-US" sz="2000" b="1" dirty="0">
                        <a:solidFill>
                          <a:srgbClr val="FFFFFF"/>
                        </a:solidFill>
                        <a:latin typeface="仿宋" panose="02010609060101010101" pitchFamily="49" charset="-122"/>
                        <a:ea typeface="仿宋" panose="02010609060101010101" pitchFamily="49" charset="-122"/>
                      </a:endParaRPr>
                    </a:p>
                  </a:txBody>
                  <a:tcPr marL="12700" marR="12700" marT="12700"/>
                </a:tc>
              </a:tr>
              <a:tr h="555089">
                <a:tc>
                  <a:txBody>
                    <a:bodyPr/>
                    <a:lstStyle/>
                    <a:p>
                      <a:pPr indent="0" algn="ctr">
                        <a:buNone/>
                      </a:pPr>
                      <a:r>
                        <a:rPr lang="zh-CN" sz="2000" b="0" dirty="0">
                          <a:solidFill>
                            <a:srgbClr val="FF0000"/>
                          </a:solidFill>
                          <a:latin typeface="仿宋" panose="02010609060101010101" pitchFamily="49" charset="-122"/>
                          <a:ea typeface="仿宋" panose="02010609060101010101" pitchFamily="49" charset="-122"/>
                        </a:rPr>
                        <a:t>中位数</a:t>
                      </a:r>
                      <a:endParaRPr lang="zh-CN" altLang="en-US" sz="2000" b="0" dirty="0">
                        <a:solidFill>
                          <a:srgbClr val="FF0000"/>
                        </a:solidFill>
                        <a:latin typeface="仿宋" panose="02010609060101010101" pitchFamily="49" charset="-122"/>
                        <a:ea typeface="仿宋" panose="02010609060101010101" pitchFamily="49" charset="-122"/>
                      </a:endParaRPr>
                    </a:p>
                  </a:txBody>
                  <a:tcPr marL="12700" marR="12700" marT="12700" anchor="ctr"/>
                </a:tc>
                <a:tc>
                  <a:txBody>
                    <a:bodyPr/>
                    <a:lstStyle/>
                    <a:p>
                      <a:pPr indent="0" algn="ctr">
                        <a:buNone/>
                      </a:pPr>
                      <a:r>
                        <a:rPr lang="en-US" sz="2000" b="0" dirty="0">
                          <a:solidFill>
                            <a:srgbClr val="FF0000"/>
                          </a:solidFill>
                          <a:latin typeface="仿宋" panose="02010609060101010101" pitchFamily="49" charset="-122"/>
                          <a:ea typeface="仿宋" panose="02010609060101010101" pitchFamily="49" charset="-122"/>
                        </a:rPr>
                        <a:t>0.48</a:t>
                      </a:r>
                      <a:endParaRPr lang="en-US" altLang="en-US" sz="2000" b="0" dirty="0">
                        <a:solidFill>
                          <a:srgbClr val="FF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FF0000"/>
                          </a:solidFill>
                          <a:latin typeface="仿宋" panose="02010609060101010101" pitchFamily="49" charset="-122"/>
                          <a:ea typeface="仿宋" panose="02010609060101010101" pitchFamily="49" charset="-122"/>
                        </a:rPr>
                        <a:t>0.63</a:t>
                      </a:r>
                      <a:endParaRPr lang="en-US" altLang="en-US" sz="2000" b="0" dirty="0">
                        <a:solidFill>
                          <a:srgbClr val="FF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FF0000"/>
                          </a:solidFill>
                          <a:latin typeface="仿宋" panose="02010609060101010101" pitchFamily="49" charset="-122"/>
                          <a:ea typeface="仿宋" panose="02010609060101010101" pitchFamily="49" charset="-122"/>
                        </a:rPr>
                        <a:t>0.86</a:t>
                      </a:r>
                      <a:endParaRPr lang="en-US" altLang="en-US" sz="2000" b="0" dirty="0">
                        <a:solidFill>
                          <a:srgbClr val="FF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FF0000"/>
                          </a:solidFill>
                          <a:latin typeface="仿宋" panose="02010609060101010101" pitchFamily="49" charset="-122"/>
                          <a:ea typeface="仿宋" panose="02010609060101010101" pitchFamily="49" charset="-122"/>
                        </a:rPr>
                        <a:t>1.04</a:t>
                      </a:r>
                      <a:endParaRPr lang="en-US" altLang="en-US" sz="2000" b="0">
                        <a:solidFill>
                          <a:srgbClr val="FF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FF0000"/>
                          </a:solidFill>
                          <a:latin typeface="仿宋" panose="02010609060101010101" pitchFamily="49" charset="-122"/>
                          <a:ea typeface="仿宋" panose="02010609060101010101" pitchFamily="49" charset="-122"/>
                        </a:rPr>
                        <a:t>2.02</a:t>
                      </a:r>
                      <a:endParaRPr lang="en-US" altLang="en-US" sz="2000" b="0">
                        <a:solidFill>
                          <a:srgbClr val="FF0000"/>
                        </a:solidFill>
                        <a:latin typeface="仿宋" panose="02010609060101010101" pitchFamily="49" charset="-122"/>
                        <a:ea typeface="仿宋" panose="02010609060101010101" pitchFamily="49" charset="-122"/>
                      </a:endParaRPr>
                    </a:p>
                  </a:txBody>
                  <a:tcPr marL="12700" marR="12700" marT="12700"/>
                </a:tc>
              </a:tr>
              <a:tr h="584060">
                <a:tc>
                  <a:txBody>
                    <a:bodyPr/>
                    <a:lstStyle/>
                    <a:p>
                      <a:pPr indent="0" algn="ctr">
                        <a:buNone/>
                      </a:pPr>
                      <a:r>
                        <a:rPr lang="zh-CN" sz="2000" b="0" dirty="0">
                          <a:solidFill>
                            <a:srgbClr val="000000"/>
                          </a:solidFill>
                          <a:latin typeface="仿宋" panose="02010609060101010101" pitchFamily="49" charset="-122"/>
                          <a:ea typeface="仿宋" panose="02010609060101010101" pitchFamily="49" charset="-122"/>
                        </a:rPr>
                        <a:t>平均数</a:t>
                      </a:r>
                      <a:endParaRPr lang="zh-CN" altLang="en-US" sz="2000" b="0" dirty="0">
                        <a:solidFill>
                          <a:srgbClr val="000000"/>
                        </a:solidFill>
                        <a:latin typeface="仿宋" panose="02010609060101010101" pitchFamily="49" charset="-122"/>
                        <a:ea typeface="仿宋" panose="02010609060101010101" pitchFamily="49" charset="-122"/>
                      </a:endParaRPr>
                    </a:p>
                  </a:txBody>
                  <a:tcPr marL="12700" marR="12700" marT="12700" anchor="ctr"/>
                </a:tc>
                <a:tc>
                  <a:txBody>
                    <a:bodyPr/>
                    <a:lstStyle/>
                    <a:p>
                      <a:pPr indent="0" algn="ctr">
                        <a:buNone/>
                      </a:pPr>
                      <a:r>
                        <a:rPr lang="en-US" sz="2000" b="0">
                          <a:solidFill>
                            <a:schemeClr val="tx2"/>
                          </a:solidFill>
                          <a:latin typeface="仿宋" panose="02010609060101010101" pitchFamily="49" charset="-122"/>
                          <a:ea typeface="仿宋" panose="02010609060101010101" pitchFamily="49" charset="-122"/>
                        </a:rPr>
                        <a:t>0.62</a:t>
                      </a:r>
                      <a:endParaRPr lang="en-US" altLang="en-US" sz="2000" b="0">
                        <a:solidFill>
                          <a:schemeClr val="tx2"/>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000000"/>
                          </a:solidFill>
                          <a:latin typeface="仿宋" panose="02010609060101010101" pitchFamily="49" charset="-122"/>
                          <a:ea typeface="仿宋" panose="02010609060101010101" pitchFamily="49" charset="-122"/>
                        </a:rPr>
                        <a:t>1.55</a:t>
                      </a:r>
                      <a:endParaRPr lang="en-US" altLang="en-US" sz="2000" b="0" dirty="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chemeClr val="tx1"/>
                          </a:solidFill>
                          <a:latin typeface="仿宋" panose="02010609060101010101" pitchFamily="49" charset="-122"/>
                          <a:ea typeface="仿宋" panose="02010609060101010101" pitchFamily="49" charset="-122"/>
                        </a:rPr>
                        <a:t>1.57</a:t>
                      </a:r>
                      <a:endParaRPr lang="en-US" altLang="en-US" sz="2000" b="0" dirty="0">
                        <a:solidFill>
                          <a:schemeClr val="tx1"/>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2.64</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4.83</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r>
              <a:tr h="634470">
                <a:tc>
                  <a:txBody>
                    <a:bodyPr/>
                    <a:lstStyle/>
                    <a:p>
                      <a:pPr indent="0" algn="ctr">
                        <a:buNone/>
                      </a:pPr>
                      <a:r>
                        <a:rPr lang="zh-CN" sz="2000" b="0">
                          <a:solidFill>
                            <a:srgbClr val="000000"/>
                          </a:solidFill>
                          <a:latin typeface="仿宋" panose="02010609060101010101" pitchFamily="49" charset="-122"/>
                          <a:ea typeface="仿宋" panose="02010609060101010101" pitchFamily="49" charset="-122"/>
                        </a:rPr>
                        <a:t>最大值</a:t>
                      </a:r>
                      <a:endParaRPr lang="zh-CN" altLang="en-US" sz="2000" b="0">
                        <a:solidFill>
                          <a:srgbClr val="000000"/>
                        </a:solidFill>
                        <a:latin typeface="仿宋" panose="02010609060101010101" pitchFamily="49" charset="-122"/>
                        <a:ea typeface="仿宋" panose="02010609060101010101" pitchFamily="49" charset="-122"/>
                      </a:endParaRPr>
                    </a:p>
                  </a:txBody>
                  <a:tcPr marL="12700" marR="12700" marT="12700" anchor="ctr"/>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8.1</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28.7</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000000"/>
                          </a:solidFill>
                          <a:latin typeface="仿宋" panose="02010609060101010101" pitchFamily="49" charset="-122"/>
                          <a:ea typeface="仿宋" panose="02010609060101010101" pitchFamily="49" charset="-122"/>
                        </a:rPr>
                        <a:t>30.3</a:t>
                      </a:r>
                      <a:endParaRPr lang="en-US" altLang="en-US" sz="2000" b="0" dirty="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000000"/>
                          </a:solidFill>
                          <a:latin typeface="仿宋" panose="02010609060101010101" pitchFamily="49" charset="-122"/>
                          <a:ea typeface="仿宋" panose="02010609060101010101" pitchFamily="49" charset="-122"/>
                        </a:rPr>
                        <a:t>24.2</a:t>
                      </a:r>
                      <a:endParaRPr lang="en-US" altLang="en-US" sz="2000" b="0" dirty="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27.5</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r>
              <a:tr h="539444">
                <a:tc>
                  <a:txBody>
                    <a:bodyPr/>
                    <a:lstStyle/>
                    <a:p>
                      <a:pPr indent="0" algn="ctr">
                        <a:buNone/>
                      </a:pPr>
                      <a:r>
                        <a:rPr lang="zh-CN" sz="2000" b="0">
                          <a:solidFill>
                            <a:srgbClr val="000000"/>
                          </a:solidFill>
                          <a:latin typeface="仿宋" panose="02010609060101010101" pitchFamily="49" charset="-122"/>
                          <a:ea typeface="仿宋" panose="02010609060101010101" pitchFamily="49" charset="-122"/>
                        </a:rPr>
                        <a:t>最小值</a:t>
                      </a:r>
                      <a:endParaRPr lang="zh-CN" altLang="en-US" sz="2000" b="0">
                        <a:solidFill>
                          <a:srgbClr val="000000"/>
                        </a:solidFill>
                        <a:latin typeface="仿宋" panose="02010609060101010101" pitchFamily="49" charset="-122"/>
                        <a:ea typeface="仿宋" panose="02010609060101010101" pitchFamily="49" charset="-122"/>
                      </a:endParaRPr>
                    </a:p>
                  </a:txBody>
                  <a:tcPr marL="12700" marR="12700" marT="12700" anchor="ctr"/>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-2.9</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-14</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a:solidFill>
                            <a:srgbClr val="000000"/>
                          </a:solidFill>
                          <a:latin typeface="仿宋" panose="02010609060101010101" pitchFamily="49" charset="-122"/>
                          <a:ea typeface="仿宋" panose="02010609060101010101" pitchFamily="49" charset="-122"/>
                        </a:rPr>
                        <a:t>0.43</a:t>
                      </a:r>
                      <a:endParaRPr lang="en-US" altLang="en-US" sz="2000" b="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000000"/>
                          </a:solidFill>
                          <a:latin typeface="仿宋" panose="02010609060101010101" pitchFamily="49" charset="-122"/>
                          <a:ea typeface="仿宋" panose="02010609060101010101" pitchFamily="49" charset="-122"/>
                        </a:rPr>
                        <a:t>0.58</a:t>
                      </a:r>
                      <a:endParaRPr lang="en-US" altLang="en-US" sz="2000" b="0" dirty="0">
                        <a:solidFill>
                          <a:srgbClr val="000000"/>
                        </a:solidFill>
                        <a:latin typeface="仿宋" panose="02010609060101010101" pitchFamily="49" charset="-122"/>
                        <a:ea typeface="仿宋" panose="02010609060101010101" pitchFamily="49" charset="-122"/>
                      </a:endParaRPr>
                    </a:p>
                  </a:txBody>
                  <a:tcPr marL="12700" marR="12700" marT="12700"/>
                </a:tc>
                <a:tc>
                  <a:txBody>
                    <a:bodyPr/>
                    <a:lstStyle/>
                    <a:p>
                      <a:pPr indent="0" algn="ctr">
                        <a:buNone/>
                      </a:pPr>
                      <a:r>
                        <a:rPr lang="en-US" sz="2000" b="0" dirty="0">
                          <a:solidFill>
                            <a:srgbClr val="000000"/>
                          </a:solidFill>
                          <a:latin typeface="仿宋" panose="02010609060101010101" pitchFamily="49" charset="-122"/>
                          <a:ea typeface="仿宋" panose="02010609060101010101" pitchFamily="49" charset="-122"/>
                        </a:rPr>
                        <a:t>0.64</a:t>
                      </a:r>
                      <a:endParaRPr lang="en-US" altLang="en-US" sz="2000" b="0" dirty="0">
                        <a:solidFill>
                          <a:srgbClr val="000000"/>
                        </a:solidFill>
                        <a:latin typeface="仿宋" panose="02010609060101010101" pitchFamily="49" charset="-122"/>
                        <a:ea typeface="仿宋" panose="02010609060101010101" pitchFamily="49" charset="-122"/>
                      </a:endParaRPr>
                    </a:p>
                  </a:txBody>
                  <a:tcPr marL="12700" marR="12700" marT="12700"/>
                </a:tc>
              </a:tr>
            </a:tbl>
          </a:graphicData>
        </a:graphic>
      </p:graphicFrame>
      <p:sp>
        <p:nvSpPr>
          <p:cNvPr id="18" name="文本框 17"/>
          <p:cNvSpPr txBox="1"/>
          <p:nvPr/>
        </p:nvSpPr>
        <p:spPr>
          <a:xfrm>
            <a:off x="3492500" y="1181283"/>
            <a:ext cx="8915400" cy="400110"/>
          </a:xfrm>
          <a:prstGeom prst="rect">
            <a:avLst/>
          </a:prstGeom>
          <a:noFill/>
        </p:spPr>
        <p:txBody>
          <a:bodyPr wrap="square" rtlCol="0" anchor="t">
            <a:spAutoFit/>
          </a:bodyPr>
          <a:lstStyle/>
          <a:p>
            <a:pPr marR="0" indent="0" algn="ctr" defTabSz="914400" fontAlgn="auto">
              <a:lnSpc>
                <a:spcPct val="100000"/>
              </a:lnSpc>
              <a:spcBef>
                <a:spcPts val="0"/>
              </a:spcBef>
              <a:spcAft>
                <a:spcPts val="0"/>
              </a:spcAft>
              <a:buClrTx/>
              <a:buSzTx/>
              <a:buFont typeface="Arial" panose="020B0604020202020204" pitchFamily="34" charset="0"/>
              <a:buNone/>
              <a:defRPr/>
            </a:pPr>
            <a:r>
              <a:rPr lang="en-US" sz="2000" b="1" noProof="0" dirty="0">
                <a:latin typeface="仿宋" panose="02010609060101010101" pitchFamily="49" charset="-122"/>
                <a:ea typeface="仿宋" panose="02010609060101010101" pitchFamily="49" charset="-122"/>
                <a:cs typeface="仿宋" panose="02010609060101010101" pitchFamily="49" charset="-122"/>
                <a:sym typeface="+mn-ea"/>
              </a:rPr>
              <a:t>2023</a:t>
            </a:r>
            <a:r>
              <a:rPr lang="zh-CN" altLang="en-US" sz="2000" b="1" noProof="0" dirty="0">
                <a:latin typeface="仿宋" panose="02010609060101010101" pitchFamily="49" charset="-122"/>
                <a:ea typeface="仿宋" panose="02010609060101010101" pitchFamily="49" charset="-122"/>
                <a:cs typeface="仿宋" panose="02010609060101010101" pitchFamily="49" charset="-122"/>
                <a:sym typeface="+mn-ea"/>
              </a:rPr>
              <a:t>年</a:t>
            </a:r>
            <a:r>
              <a:rPr lang="en-US" altLang="zh-CN" sz="2000" b="1" noProof="0" dirty="0">
                <a:latin typeface="仿宋" panose="02010609060101010101" pitchFamily="49" charset="-122"/>
                <a:ea typeface="仿宋" panose="02010609060101010101" pitchFamily="49" charset="-122"/>
                <a:cs typeface="仿宋" panose="02010609060101010101" pitchFamily="49" charset="-122"/>
                <a:sym typeface="+mn-ea"/>
              </a:rPr>
              <a:t>1-9</a:t>
            </a:r>
            <a:r>
              <a:rPr lang="zh-CN" altLang="en-US" sz="2000" b="1" noProof="0" dirty="0">
                <a:latin typeface="仿宋" panose="02010609060101010101" pitchFamily="49" charset="-122"/>
                <a:ea typeface="仿宋" panose="02010609060101010101" pitchFamily="49" charset="-122"/>
                <a:cs typeface="仿宋" panose="02010609060101010101" pitchFamily="49" charset="-122"/>
                <a:sym typeface="+mn-ea"/>
              </a:rPr>
              <a:t>月境内各板块</a:t>
            </a:r>
            <a:r>
              <a:rPr lang="en-US" altLang="zh-CN" sz="2000" b="1" noProof="0" dirty="0">
                <a:latin typeface="仿宋" panose="02010609060101010101" pitchFamily="49" charset="-122"/>
                <a:ea typeface="仿宋" panose="02010609060101010101" pitchFamily="49" charset="-122"/>
                <a:cs typeface="仿宋" panose="02010609060101010101" pitchFamily="49" charset="-122"/>
                <a:sym typeface="+mn-ea"/>
              </a:rPr>
              <a:t>IPO</a:t>
            </a:r>
            <a:r>
              <a:rPr lang="zh-CN" altLang="en-US" sz="2000" b="1" noProof="0" dirty="0">
                <a:latin typeface="仿宋" panose="02010609060101010101" pitchFamily="49" charset="-122"/>
                <a:ea typeface="仿宋" panose="02010609060101010101" pitchFamily="49" charset="-122"/>
                <a:cs typeface="仿宋" panose="02010609060101010101" pitchFamily="49" charset="-122"/>
                <a:sym typeface="+mn-ea"/>
              </a:rPr>
              <a:t>企业</a:t>
            </a:r>
            <a:r>
              <a:rPr lang="en-US" altLang="zh-CN" sz="2000" b="1" noProof="0" dirty="0">
                <a:latin typeface="仿宋" panose="02010609060101010101" pitchFamily="49" charset="-122"/>
                <a:ea typeface="仿宋" panose="02010609060101010101" pitchFamily="49" charset="-122"/>
                <a:cs typeface="仿宋" panose="02010609060101010101" pitchFamily="49" charset="-122"/>
                <a:sym typeface="+mn-ea"/>
              </a:rPr>
              <a:t>2022</a:t>
            </a:r>
            <a:r>
              <a:rPr lang="zh-CN" altLang="en-US" sz="2000" b="1" noProof="0" dirty="0">
                <a:latin typeface="仿宋" panose="02010609060101010101" pitchFamily="49" charset="-122"/>
                <a:ea typeface="仿宋" panose="02010609060101010101" pitchFamily="49" charset="-122"/>
                <a:cs typeface="仿宋" panose="02010609060101010101" pitchFamily="49" charset="-122"/>
                <a:sym typeface="+mn-ea"/>
              </a:rPr>
              <a:t>年扣非后净利润</a:t>
            </a:r>
            <a:endParaRPr lang="zh-CN" altLang="en-US" sz="2000" b="1" noProof="0" dirty="0">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2" name="文本框 1"/>
          <p:cNvSpPr txBox="1"/>
          <p:nvPr/>
        </p:nvSpPr>
        <p:spPr>
          <a:xfrm>
            <a:off x="139700" y="872643"/>
            <a:ext cx="4291482" cy="5098512"/>
          </a:xfrm>
          <a:prstGeom prst="rect">
            <a:avLst/>
          </a:prstGeom>
          <a:noFill/>
        </p:spPr>
        <p:txBody>
          <a:bodyPr wrap="square" rtlCol="0">
            <a:spAutoFit/>
          </a:bodyPr>
          <a:lstStyle/>
          <a:p>
            <a:pPr marL="342900" lvl="0" indent="-342900" algn="l">
              <a:lnSpc>
                <a:spcPct val="150000"/>
              </a:lnSpc>
              <a:buClrTx/>
              <a:buSzTx/>
              <a:buFont typeface="Arial" panose="020B0604020202020204" pitchFamily="34" charset="0"/>
              <a:buChar char="•"/>
            </a:pP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根据整理今年已上市企业数据，各板块</a:t>
            </a:r>
            <a:r>
              <a:rPr lang="zh-CN" altLang="en-US" sz="2000" b="1" dirty="0">
                <a:solidFill>
                  <a:srgbClr val="FF0000"/>
                </a:solidFill>
                <a:latin typeface="仿宋" panose="02010609060101010101" pitchFamily="49" charset="-122"/>
                <a:ea typeface="仿宋" panose="02010609060101010101" pitchFamily="49" charset="-122"/>
                <a:cs typeface="楷体" panose="02010609060101010101" charset="-122"/>
                <a:sym typeface="+mn-ea"/>
              </a:rPr>
              <a:t>上市门槛不降反升</a:t>
            </a: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a:t>
            </a:r>
            <a:endPar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endParaRPr>
          </a:p>
          <a:p>
            <a:pPr marL="342900" lvl="0" indent="-342900" algn="just">
              <a:lnSpc>
                <a:spcPct val="150000"/>
              </a:lnSpc>
              <a:buClrTx/>
              <a:buSzTx/>
              <a:buFont typeface="Arial" panose="020B0604020202020204" pitchFamily="34" charset="0"/>
              <a:buChar char="•"/>
            </a:pP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按照注册制下上市审核规定，主板净利润要求6000万元以上，创业板、科创板为5000万元，北交所为1500万元。但从实际审核情况看，主板新增上市公司净利润中值已达到1.</a:t>
            </a:r>
            <a:r>
              <a:rPr lang="en-US" altLang="zh-CN"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4</a:t>
            </a: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亿元左右，创业板</a:t>
            </a:r>
            <a:r>
              <a:rPr lang="en-US" altLang="zh-CN"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86</a:t>
            </a: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00万，科创板</a:t>
            </a:r>
            <a:r>
              <a:rPr lang="en-US" altLang="zh-CN"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63</a:t>
            </a: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00万，北交所</a:t>
            </a:r>
            <a:r>
              <a:rPr lang="en-US" altLang="zh-CN"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43</a:t>
            </a:r>
            <a:r>
              <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rPr>
              <a:t>00万，企业上市发行和上市审核难度更高。</a:t>
            </a:r>
            <a:endParaRPr lang="zh-CN" altLang="en-US" sz="2000" b="1" dirty="0">
              <a:solidFill>
                <a:schemeClr val="tx1"/>
              </a:solidFill>
              <a:latin typeface="仿宋" panose="02010609060101010101" pitchFamily="49" charset="-122"/>
              <a:ea typeface="仿宋" panose="02010609060101010101" pitchFamily="49" charset="-122"/>
              <a:cs typeface="楷体" panose="02010609060101010101" charset="-122"/>
              <a:sym typeface="+mn-ea"/>
            </a:endParaRPr>
          </a:p>
        </p:txBody>
      </p:sp>
      <p:sp>
        <p:nvSpPr>
          <p:cNvPr id="4" name="文本框 3"/>
          <p:cNvSpPr txBox="1"/>
          <p:nvPr/>
        </p:nvSpPr>
        <p:spPr>
          <a:xfrm>
            <a:off x="7531100" y="1911123"/>
            <a:ext cx="5562600" cy="369332"/>
          </a:xfrm>
          <a:prstGeom prst="rect">
            <a:avLst/>
          </a:prstGeom>
          <a:noFill/>
        </p:spPr>
        <p:txBody>
          <a:bodyPr wrap="square" rtlCol="0">
            <a:spAutoFit/>
          </a:bodyPr>
          <a:lstStyle/>
          <a:p>
            <a:pPr algn="ctr"/>
            <a:r>
              <a:rPr lang="zh-CN" altLang="en-US" b="1" noProof="0" dirty="0">
                <a:latin typeface="楷体" panose="02010609060101010101" charset="-122"/>
                <a:ea typeface="楷体" panose="02010609060101010101" charset="-122"/>
                <a:cs typeface="楷体" panose="02010609060101010101" charset="-122"/>
                <a:sym typeface="+mn-ea"/>
              </a:rPr>
              <a:t> 单位：亿元</a:t>
            </a: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60742" y="7940"/>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dirty="0"/>
          </a:p>
        </p:txBody>
      </p:sp>
      <p:sp>
        <p:nvSpPr>
          <p:cNvPr id="42" name="TextBox 3"/>
          <p:cNvSpPr txBox="1"/>
          <p:nvPr/>
        </p:nvSpPr>
        <p:spPr>
          <a:xfrm>
            <a:off x="864716" y="62497"/>
            <a:ext cx="4380384" cy="206403"/>
          </a:xfrm>
          <a:prstGeom prst="rect">
            <a:avLst/>
          </a:prstGeom>
          <a:solidFill>
            <a:srgbClr val="FFFFFF">
              <a:alpha val="0"/>
            </a:srgbClr>
          </a:solidFill>
        </p:spPr>
        <p:txBody>
          <a:bodyPr wrap="square" lIns="0" tIns="12700" rIns="0" bIns="12700" rtlCol="0" anchor="t">
            <a:spAutoFit/>
          </a:bodyPr>
          <a:lstStyle/>
          <a:p>
            <a:pPr latinLnBrk="1">
              <a:lnSpc>
                <a:spcPct val="113000"/>
              </a:lnSpc>
            </a:pPr>
            <a:endParaRPr lang="en-US" sz="1100" dirty="0"/>
          </a:p>
        </p:txBody>
      </p:sp>
      <p:grpSp>
        <p:nvGrpSpPr>
          <p:cNvPr id="44" name="Group 5"/>
          <p:cNvGrpSpPr/>
          <p:nvPr/>
        </p:nvGrpSpPr>
        <p:grpSpPr>
          <a:xfrm>
            <a:off x="413384" y="157745"/>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0" name="文本占位符 1486850"/>
          <p:cNvSpPr txBox="1"/>
          <p:nvPr>
            <p:custDataLst>
              <p:tags r:id="rId1"/>
            </p:custDataLst>
          </p:nvPr>
        </p:nvSpPr>
        <p:spPr>
          <a:xfrm>
            <a:off x="363626" y="2108200"/>
            <a:ext cx="3404870" cy="5142230"/>
          </a:xfrm>
          <a:prstGeom prst="rect">
            <a:avLst/>
          </a:prstGeom>
        </p:spPr>
        <p:txBody>
          <a:bodyPr vert="horz" wrap="square" lIns="90000" tIns="46800" rIns="90000" bIns="46800" rtlCol="0" anchor="t">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pPr>
            <a:r>
              <a:rPr lang="zh-CN" altLang="en-US" sz="2000" b="1" dirty="0">
                <a:solidFill>
                  <a:schemeClr val="tx1"/>
                </a:solidFill>
                <a:latin typeface="仿宋" panose="02010609060101010101" pitchFamily="49" charset="-122"/>
                <a:ea typeface="仿宋" panose="02010609060101010101" pitchFamily="49" charset="-122"/>
                <a:sym typeface="+mn-ea"/>
              </a:rPr>
              <a:t>2023年，截至7月31日，首发上会公司219家，其中197家获通过，12家被否，10家暂缓审议，通过率为89.95%</a:t>
            </a:r>
            <a:endParaRPr lang="zh-CN" altLang="en-US" sz="2000" b="1" dirty="0">
              <a:solidFill>
                <a:schemeClr val="tx1"/>
              </a:solidFill>
              <a:latin typeface="仿宋" panose="02010609060101010101" pitchFamily="49" charset="-122"/>
              <a:ea typeface="仿宋" panose="02010609060101010101" pitchFamily="49" charset="-122"/>
              <a:sym typeface="+mn-ea"/>
            </a:endParaRPr>
          </a:p>
          <a:p>
            <a:pPr>
              <a:lnSpc>
                <a:spcPts val="4000"/>
              </a:lnSpc>
            </a:pPr>
            <a:r>
              <a:rPr lang="zh-CN" altLang="en-US" sz="2000" b="1" dirty="0">
                <a:solidFill>
                  <a:schemeClr val="tx1"/>
                </a:solidFill>
                <a:latin typeface="仿宋" panose="02010609060101010101" pitchFamily="49" charset="-122"/>
                <a:ea typeface="仿宋" panose="02010609060101010101" pitchFamily="49" charset="-122"/>
              </a:rPr>
              <a:t>注：</a:t>
            </a:r>
            <a:r>
              <a:rPr lang="en-US" altLang="zh-CN" sz="2000" b="1" dirty="0">
                <a:solidFill>
                  <a:srgbClr val="FF0000"/>
                </a:solidFill>
                <a:latin typeface="仿宋" panose="02010609060101010101" pitchFamily="49" charset="-122"/>
                <a:ea typeface="仿宋" panose="02010609060101010101" pitchFamily="49" charset="-122"/>
              </a:rPr>
              <a:t>133</a:t>
            </a:r>
            <a:r>
              <a:rPr lang="zh-CN" altLang="en-US" sz="2000" b="1" dirty="0">
                <a:solidFill>
                  <a:srgbClr val="FF0000"/>
                </a:solidFill>
                <a:latin typeface="仿宋" panose="02010609060101010101" pitchFamily="49" charset="-122"/>
                <a:ea typeface="仿宋" panose="02010609060101010101" pitchFamily="49" charset="-122"/>
              </a:rPr>
              <a:t>家企业撤回申报材料。</a:t>
            </a:r>
            <a:endParaRPr lang="zh-CN" altLang="en-US" sz="2000" b="1" dirty="0">
              <a:solidFill>
                <a:srgbClr val="FF0000"/>
              </a:solidFill>
              <a:latin typeface="仿宋" panose="02010609060101010101" pitchFamily="49" charset="-122"/>
              <a:ea typeface="仿宋" panose="02010609060101010101" pitchFamily="49" charset="-122"/>
            </a:endParaRPr>
          </a:p>
        </p:txBody>
      </p:sp>
      <p:graphicFrame>
        <p:nvGraphicFramePr>
          <p:cNvPr id="11" name="表格 10"/>
          <p:cNvGraphicFramePr/>
          <p:nvPr/>
        </p:nvGraphicFramePr>
        <p:xfrm>
          <a:off x="4402341" y="1270000"/>
          <a:ext cx="6756072" cy="4495803"/>
        </p:xfrm>
        <a:graphic>
          <a:graphicData uri="http://schemas.openxmlformats.org/drawingml/2006/table">
            <a:tbl>
              <a:tblPr firstRow="1" bandRow="1">
                <a:tableStyleId>{5C22544A-7EE6-4342-B048-85BDC9FD1C3A}</a:tableStyleId>
              </a:tblPr>
              <a:tblGrid>
                <a:gridCol w="2252024"/>
                <a:gridCol w="2252024"/>
                <a:gridCol w="2252024"/>
              </a:tblGrid>
              <a:tr h="478277">
                <a:tc>
                  <a:txBody>
                    <a:bodyPr/>
                    <a:lstStyle/>
                    <a:p>
                      <a:pPr algn="ctr">
                        <a:buNone/>
                      </a:pPr>
                      <a:r>
                        <a:rPr lang="zh-CN" altLang="en-US" dirty="0">
                          <a:latin typeface="楷体" panose="02010609060101010101" charset="-122"/>
                          <a:ea typeface="楷体" panose="02010609060101010101" charset="-122"/>
                        </a:rPr>
                        <a:t>板块</a:t>
                      </a:r>
                      <a:endParaRPr lang="zh-CN" altLang="en-US" dirty="0">
                        <a:latin typeface="楷体" panose="02010609060101010101" charset="-122"/>
                        <a:ea typeface="楷体" panose="02010609060101010101" charset="-122"/>
                      </a:endParaRPr>
                    </a:p>
                  </a:txBody>
                  <a:tcPr/>
                </a:tc>
                <a:tc>
                  <a:txBody>
                    <a:bodyPr/>
                    <a:lstStyle/>
                    <a:p>
                      <a:pPr algn="ctr">
                        <a:buNone/>
                      </a:pPr>
                      <a:r>
                        <a:rPr lang="zh-CN" altLang="en-US" dirty="0">
                          <a:latin typeface="楷体" panose="02010609060101010101" charset="-122"/>
                          <a:ea typeface="楷体" panose="02010609060101010101" charset="-122"/>
                        </a:rPr>
                        <a:t>名义过会率</a:t>
                      </a:r>
                      <a:endParaRPr lang="zh-CN" altLang="en-US" dirty="0">
                        <a:latin typeface="楷体" panose="02010609060101010101" charset="-122"/>
                        <a:ea typeface="楷体" panose="02010609060101010101" charset="-122"/>
                      </a:endParaRPr>
                    </a:p>
                  </a:txBody>
                  <a:tcPr/>
                </a:tc>
                <a:tc>
                  <a:txBody>
                    <a:bodyPr/>
                    <a:lstStyle/>
                    <a:p>
                      <a:pPr algn="ctr">
                        <a:buNone/>
                      </a:pPr>
                      <a:r>
                        <a:rPr lang="zh-CN" altLang="en-US">
                          <a:solidFill>
                            <a:schemeClr val="tx1"/>
                          </a:solidFill>
                          <a:highlight>
                            <a:srgbClr val="FFFF00"/>
                          </a:highlight>
                          <a:latin typeface="楷体" panose="02010609060101010101" charset="-122"/>
                          <a:ea typeface="楷体" panose="02010609060101010101" charset="-122"/>
                        </a:rPr>
                        <a:t>真实过会率</a:t>
                      </a:r>
                      <a:endParaRPr lang="zh-CN" altLang="en-US">
                        <a:solidFill>
                          <a:schemeClr val="tx1"/>
                        </a:solidFill>
                        <a:highlight>
                          <a:srgbClr val="FFFF00"/>
                        </a:highlight>
                        <a:latin typeface="楷体" panose="02010609060101010101" charset="-122"/>
                        <a:ea typeface="楷体" panose="02010609060101010101" charset="-122"/>
                      </a:endParaRPr>
                    </a:p>
                  </a:txBody>
                  <a:tcPr/>
                </a:tc>
              </a:tr>
              <a:tr h="1147864">
                <a:tc>
                  <a:txBody>
                    <a:bodyPr/>
                    <a:lstStyle/>
                    <a:p>
                      <a:pPr algn="ctr">
                        <a:buNone/>
                      </a:pPr>
                      <a:r>
                        <a:rPr lang="zh-CN" altLang="en-US" sz="1800" b="1" spc="150" dirty="0">
                          <a:solidFill>
                            <a:schemeClr val="tx1"/>
                          </a:solidFill>
                          <a:uFillTx/>
                          <a:latin typeface="楷体" panose="02010609060101010101" charset="-122"/>
                          <a:ea typeface="楷体" panose="02010609060101010101" charset="-122"/>
                        </a:rPr>
                        <a:t>公式</a:t>
                      </a:r>
                      <a:endParaRPr lang="zh-CN" altLang="en-US" sz="1800" b="1" spc="150" dirty="0">
                        <a:solidFill>
                          <a:schemeClr val="tx1"/>
                        </a:solidFill>
                        <a:uFillTx/>
                        <a:latin typeface="楷体" panose="02010609060101010101" charset="-122"/>
                        <a:ea typeface="楷体" panose="02010609060101010101" charset="-122"/>
                      </a:endParaRPr>
                    </a:p>
                  </a:txBody>
                  <a:tcPr anchor="ctr"/>
                </a:tc>
                <a:tc>
                  <a:txBody>
                    <a:bodyPr/>
                    <a:lstStyle/>
                    <a:p>
                      <a:pPr algn="ctr">
                        <a:buNone/>
                      </a:pPr>
                      <a:r>
                        <a:rPr lang="zh-CN" altLang="en-US" dirty="0">
                          <a:latin typeface="楷体" panose="02010609060101010101" charset="-122"/>
                          <a:ea typeface="楷体" panose="02010609060101010101" charset="-122"/>
                        </a:rPr>
                        <a:t>过会家数</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上会企业数</a:t>
                      </a:r>
                      <a:endParaRPr lang="en-US" altLang="zh-CN" dirty="0">
                        <a:latin typeface="楷体" panose="02010609060101010101" charset="-122"/>
                        <a:ea typeface="楷体" panose="02010609060101010101" charset="-122"/>
                      </a:endParaRPr>
                    </a:p>
                  </a:txBody>
                  <a:tcPr anchor="ctr"/>
                </a:tc>
                <a:tc>
                  <a:txBody>
                    <a:bodyPr/>
                    <a:lstStyle/>
                    <a:p>
                      <a:pPr algn="ctr">
                        <a:buNone/>
                      </a:pPr>
                      <a:r>
                        <a:rPr lang="zh-CN" altLang="en-US" dirty="0">
                          <a:latin typeface="楷体" panose="02010609060101010101" charset="-122"/>
                          <a:ea typeface="楷体" panose="02010609060101010101" charset="-122"/>
                        </a:rPr>
                        <a:t>过会家数</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（上会企业数</a:t>
                      </a:r>
                      <a:r>
                        <a:rPr lang="en-US" altLang="zh-CN" dirty="0">
                          <a:solidFill>
                            <a:srgbClr val="FF0000"/>
                          </a:solidFill>
                          <a:latin typeface="楷体" panose="02010609060101010101" charset="-122"/>
                          <a:ea typeface="楷体" panose="02010609060101010101" charset="-122"/>
                        </a:rPr>
                        <a:t>+</a:t>
                      </a:r>
                      <a:r>
                        <a:rPr lang="zh-CN" altLang="en-US" dirty="0">
                          <a:solidFill>
                            <a:srgbClr val="FF0000"/>
                          </a:solidFill>
                          <a:latin typeface="楷体" panose="02010609060101010101" charset="-122"/>
                          <a:ea typeface="楷体" panose="02010609060101010101" charset="-122"/>
                        </a:rPr>
                        <a:t>撤回材料企业数</a:t>
                      </a:r>
                      <a:r>
                        <a:rPr lang="zh-CN" altLang="en-US"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endParaRPr>
                    </a:p>
                  </a:txBody>
                  <a:tcPr anchor="ctr"/>
                </a:tc>
              </a:tr>
              <a:tr h="478277">
                <a:tc>
                  <a:txBody>
                    <a:bodyPr/>
                    <a:lstStyle/>
                    <a:p>
                      <a:pPr algn="ctr">
                        <a:buNone/>
                      </a:pPr>
                      <a:r>
                        <a:rPr lang="en-US" altLang="zh-CN" sz="1800" b="1" spc="150" dirty="0">
                          <a:solidFill>
                            <a:schemeClr val="tx1"/>
                          </a:solidFill>
                          <a:uFillTx/>
                          <a:latin typeface="楷体" panose="02010609060101010101" charset="-122"/>
                          <a:ea typeface="楷体" panose="02010609060101010101" charset="-122"/>
                        </a:rPr>
                        <a:t>A</a:t>
                      </a:r>
                      <a:r>
                        <a:rPr lang="zh-CN" altLang="en-US" sz="1800" b="1" spc="150" dirty="0">
                          <a:solidFill>
                            <a:schemeClr val="tx1"/>
                          </a:solidFill>
                          <a:uFillTx/>
                          <a:latin typeface="楷体" panose="02010609060101010101" charset="-122"/>
                          <a:ea typeface="楷体" panose="02010609060101010101" charset="-122"/>
                        </a:rPr>
                        <a:t>股</a:t>
                      </a:r>
                      <a:endParaRPr lang="zh-CN" altLang="en-US" sz="1800" b="1" spc="150" dirty="0">
                        <a:solidFill>
                          <a:schemeClr val="tx1"/>
                        </a:solidFill>
                        <a:uFillTx/>
                        <a:latin typeface="楷体" panose="02010609060101010101" charset="-122"/>
                        <a:ea typeface="楷体" panose="02010609060101010101" charset="-122"/>
                      </a:endParaRPr>
                    </a:p>
                  </a:txBody>
                  <a:tcPr/>
                </a:tc>
                <a:tc>
                  <a:txBody>
                    <a:bodyPr/>
                    <a:lstStyle/>
                    <a:p>
                      <a:pPr algn="ctr">
                        <a:buNone/>
                      </a:pPr>
                      <a:r>
                        <a:rPr lang="en-US" altLang="zh-CN" dirty="0">
                          <a:latin typeface="楷体" panose="02010609060101010101" charset="-122"/>
                          <a:ea typeface="楷体" panose="02010609060101010101" charset="-122"/>
                        </a:rPr>
                        <a:t>89.95%</a:t>
                      </a:r>
                      <a:endParaRPr lang="en-US" altLang="zh-CN" dirty="0">
                        <a:latin typeface="楷体" panose="02010609060101010101" charset="-122"/>
                        <a:ea typeface="楷体" panose="02010609060101010101" charset="-122"/>
                      </a:endParaRPr>
                    </a:p>
                  </a:txBody>
                  <a:tcPr/>
                </a:tc>
                <a:tc>
                  <a:txBody>
                    <a:bodyPr/>
                    <a:lstStyle/>
                    <a:p>
                      <a:pPr algn="ctr">
                        <a:buNone/>
                      </a:pPr>
                      <a:r>
                        <a:rPr lang="en-US" altLang="zh-CN">
                          <a:latin typeface="楷体" panose="02010609060101010101" charset="-122"/>
                          <a:ea typeface="楷体" panose="02010609060101010101" charset="-122"/>
                        </a:rPr>
                        <a:t>55.97%</a:t>
                      </a:r>
                      <a:endParaRPr lang="en-US" altLang="zh-CN">
                        <a:latin typeface="楷体" panose="02010609060101010101" charset="-122"/>
                        <a:ea typeface="楷体" panose="02010609060101010101" charset="-122"/>
                      </a:endParaRPr>
                    </a:p>
                  </a:txBody>
                  <a:tcPr/>
                </a:tc>
              </a:tr>
              <a:tr h="478277">
                <a:tc>
                  <a:txBody>
                    <a:bodyPr/>
                    <a:lstStyle/>
                    <a:p>
                      <a:pPr algn="ctr">
                        <a:buNone/>
                      </a:pPr>
                      <a:r>
                        <a:rPr lang="zh-CN" altLang="en-US" sz="1800" b="1" spc="150" dirty="0">
                          <a:solidFill>
                            <a:schemeClr val="tx1"/>
                          </a:solidFill>
                          <a:uFillTx/>
                          <a:latin typeface="楷体" panose="02010609060101010101" charset="-122"/>
                          <a:ea typeface="楷体" panose="02010609060101010101" charset="-122"/>
                        </a:rPr>
                        <a:t>创业板</a:t>
                      </a:r>
                      <a:endParaRPr lang="zh-CN" altLang="en-US" sz="1800" b="1" spc="150" dirty="0">
                        <a:solidFill>
                          <a:schemeClr val="tx1"/>
                        </a:solidFill>
                        <a:uFillTx/>
                        <a:latin typeface="楷体" panose="02010609060101010101" charset="-122"/>
                        <a:ea typeface="楷体" panose="02010609060101010101" charset="-122"/>
                      </a:endParaRPr>
                    </a:p>
                  </a:txBody>
                  <a:tcPr/>
                </a:tc>
                <a:tc>
                  <a:txBody>
                    <a:bodyPr/>
                    <a:lstStyle/>
                    <a:p>
                      <a:pPr algn="ctr">
                        <a:buNone/>
                      </a:pPr>
                      <a:r>
                        <a:rPr lang="en-US" altLang="zh-CN" dirty="0">
                          <a:latin typeface="楷体" panose="02010609060101010101" charset="-122"/>
                          <a:ea typeface="楷体" panose="02010609060101010101" charset="-122"/>
                        </a:rPr>
                        <a:t>89.01%</a:t>
                      </a:r>
                      <a:endParaRPr lang="en-US" altLang="zh-CN" dirty="0">
                        <a:latin typeface="楷体" panose="02010609060101010101" charset="-122"/>
                        <a:ea typeface="楷体" panose="02010609060101010101" charset="-122"/>
                      </a:endParaRPr>
                    </a:p>
                  </a:txBody>
                  <a:tcPr/>
                </a:tc>
                <a:tc>
                  <a:txBody>
                    <a:bodyPr/>
                    <a:lstStyle/>
                    <a:p>
                      <a:pPr algn="ctr">
                        <a:buNone/>
                      </a:pPr>
                      <a:r>
                        <a:rPr lang="en-US" altLang="zh-CN">
                          <a:latin typeface="楷体" panose="02010609060101010101" charset="-122"/>
                          <a:ea typeface="楷体" panose="02010609060101010101" charset="-122"/>
                        </a:rPr>
                        <a:t>54.73%</a:t>
                      </a:r>
                      <a:endParaRPr lang="en-US" altLang="zh-CN">
                        <a:latin typeface="楷体" panose="02010609060101010101" charset="-122"/>
                        <a:ea typeface="楷体" panose="02010609060101010101" charset="-122"/>
                      </a:endParaRPr>
                    </a:p>
                  </a:txBody>
                  <a:tcPr/>
                </a:tc>
              </a:tr>
              <a:tr h="478277">
                <a:tc>
                  <a:txBody>
                    <a:bodyPr/>
                    <a:lstStyle/>
                    <a:p>
                      <a:pPr algn="ctr">
                        <a:buNone/>
                      </a:pPr>
                      <a:r>
                        <a:rPr lang="zh-CN" altLang="en-US" sz="1800" b="1" spc="150" dirty="0">
                          <a:solidFill>
                            <a:schemeClr val="tx1"/>
                          </a:solidFill>
                          <a:uFillTx/>
                          <a:latin typeface="楷体" panose="02010609060101010101" charset="-122"/>
                          <a:ea typeface="楷体" panose="02010609060101010101" charset="-122"/>
                        </a:rPr>
                        <a:t>科创板</a:t>
                      </a:r>
                      <a:endParaRPr lang="zh-CN" altLang="en-US" sz="1800" b="1" spc="150" dirty="0">
                        <a:solidFill>
                          <a:schemeClr val="tx1"/>
                        </a:solidFill>
                        <a:uFillTx/>
                        <a:latin typeface="楷体" panose="02010609060101010101" charset="-122"/>
                        <a:ea typeface="楷体" panose="02010609060101010101" charset="-122"/>
                      </a:endParaRPr>
                    </a:p>
                  </a:txBody>
                  <a:tcPr/>
                </a:tc>
                <a:tc>
                  <a:txBody>
                    <a:bodyPr/>
                    <a:lstStyle/>
                    <a:p>
                      <a:pPr algn="ctr">
                        <a:buNone/>
                      </a:pPr>
                      <a:r>
                        <a:rPr lang="en-US" altLang="zh-CN">
                          <a:solidFill>
                            <a:schemeClr val="tx1"/>
                          </a:solidFill>
                          <a:latin typeface="楷体" panose="02010609060101010101" charset="-122"/>
                          <a:ea typeface="楷体" panose="02010609060101010101" charset="-122"/>
                        </a:rPr>
                        <a:t>85.19</a:t>
                      </a:r>
                      <a:r>
                        <a:rPr lang="en-US" altLang="zh-CN" sz="1800">
                          <a:solidFill>
                            <a:schemeClr val="tx1"/>
                          </a:solidFill>
                          <a:latin typeface="楷体" panose="02010609060101010101" charset="-122"/>
                          <a:ea typeface="楷体" panose="02010609060101010101" charset="-122"/>
                          <a:sym typeface="+mn-ea"/>
                        </a:rPr>
                        <a:t>%</a:t>
                      </a:r>
                      <a:endParaRPr lang="en-US" altLang="zh-CN" sz="1800">
                        <a:solidFill>
                          <a:schemeClr val="tx1"/>
                        </a:solidFill>
                        <a:latin typeface="楷体" panose="02010609060101010101" charset="-122"/>
                        <a:ea typeface="楷体" panose="02010609060101010101" charset="-122"/>
                        <a:sym typeface="+mn-ea"/>
                      </a:endParaRPr>
                    </a:p>
                  </a:txBody>
                  <a:tcPr/>
                </a:tc>
                <a:tc>
                  <a:txBody>
                    <a:bodyPr/>
                    <a:lstStyle/>
                    <a:p>
                      <a:pPr algn="ctr">
                        <a:buNone/>
                      </a:pPr>
                      <a:r>
                        <a:rPr lang="en-US" altLang="zh-CN">
                          <a:solidFill>
                            <a:schemeClr val="tx1"/>
                          </a:solidFill>
                          <a:latin typeface="楷体" panose="02010609060101010101" charset="-122"/>
                          <a:ea typeface="楷体" panose="02010609060101010101" charset="-122"/>
                        </a:rPr>
                        <a:t>37.70%</a:t>
                      </a:r>
                      <a:endParaRPr lang="en-US" altLang="zh-CN">
                        <a:solidFill>
                          <a:schemeClr val="tx1"/>
                        </a:solidFill>
                        <a:latin typeface="楷体" panose="02010609060101010101" charset="-122"/>
                        <a:ea typeface="楷体" panose="02010609060101010101" charset="-122"/>
                      </a:endParaRPr>
                    </a:p>
                  </a:txBody>
                  <a:tcPr/>
                </a:tc>
              </a:tr>
              <a:tr h="478277">
                <a:tc>
                  <a:txBody>
                    <a:bodyPr/>
                    <a:lstStyle/>
                    <a:p>
                      <a:pPr algn="ctr">
                        <a:buNone/>
                      </a:pPr>
                      <a:r>
                        <a:rPr lang="zh-CN" altLang="en-US" sz="1800" b="1" spc="150" dirty="0">
                          <a:solidFill>
                            <a:schemeClr val="tx1"/>
                          </a:solidFill>
                          <a:uFillTx/>
                          <a:latin typeface="楷体" panose="02010609060101010101" charset="-122"/>
                          <a:ea typeface="楷体" panose="02010609060101010101" charset="-122"/>
                        </a:rPr>
                        <a:t>北交所</a:t>
                      </a:r>
                      <a:endParaRPr lang="zh-CN" altLang="en-US" sz="1800" b="1" spc="150" dirty="0">
                        <a:solidFill>
                          <a:schemeClr val="tx1"/>
                        </a:solidFill>
                        <a:uFillTx/>
                        <a:latin typeface="楷体" panose="02010609060101010101" charset="-122"/>
                        <a:ea typeface="楷体" panose="02010609060101010101" charset="-122"/>
                      </a:endParaRPr>
                    </a:p>
                  </a:txBody>
                  <a:tcPr/>
                </a:tc>
                <a:tc>
                  <a:txBody>
                    <a:bodyPr/>
                    <a:lstStyle/>
                    <a:p>
                      <a:pPr algn="ctr">
                        <a:buNone/>
                      </a:pPr>
                      <a:r>
                        <a:rPr lang="en-US" altLang="zh-CN">
                          <a:latin typeface="楷体" panose="02010609060101010101" charset="-122"/>
                          <a:ea typeface="楷体" panose="02010609060101010101" charset="-122"/>
                        </a:rPr>
                        <a:t>90.00</a:t>
                      </a:r>
                      <a:r>
                        <a:rPr lang="en-US" altLang="zh-CN" sz="1800">
                          <a:latin typeface="楷体" panose="02010609060101010101" charset="-122"/>
                          <a:ea typeface="楷体" panose="02010609060101010101" charset="-122"/>
                          <a:sym typeface="+mn-ea"/>
                        </a:rPr>
                        <a:t>%</a:t>
                      </a:r>
                      <a:endParaRPr lang="en-US" altLang="zh-CN">
                        <a:latin typeface="楷体" panose="02010609060101010101" charset="-122"/>
                        <a:ea typeface="楷体" panose="02010609060101010101" charset="-122"/>
                      </a:endParaRPr>
                    </a:p>
                  </a:txBody>
                  <a:tcPr/>
                </a:tc>
                <a:tc>
                  <a:txBody>
                    <a:bodyPr/>
                    <a:lstStyle/>
                    <a:p>
                      <a:pPr algn="ctr">
                        <a:buNone/>
                      </a:pPr>
                      <a:r>
                        <a:rPr lang="en-US" altLang="zh-CN">
                          <a:latin typeface="楷体" panose="02010609060101010101" charset="-122"/>
                          <a:ea typeface="楷体" panose="02010609060101010101" charset="-122"/>
                        </a:rPr>
                        <a:t>64.29%</a:t>
                      </a:r>
                      <a:endParaRPr lang="en-US" altLang="zh-CN">
                        <a:latin typeface="楷体" panose="02010609060101010101" charset="-122"/>
                        <a:ea typeface="楷体" panose="02010609060101010101" charset="-122"/>
                      </a:endParaRPr>
                    </a:p>
                  </a:txBody>
                  <a:tcPr/>
                </a:tc>
              </a:tr>
              <a:tr h="478277">
                <a:tc>
                  <a:txBody>
                    <a:bodyPr/>
                    <a:lstStyle/>
                    <a:p>
                      <a:pPr algn="ctr">
                        <a:buNone/>
                      </a:pPr>
                      <a:r>
                        <a:rPr lang="zh-CN" altLang="en-US" sz="1800" b="1" spc="150" dirty="0">
                          <a:solidFill>
                            <a:schemeClr val="tx1"/>
                          </a:solidFill>
                          <a:uFillTx/>
                          <a:latin typeface="楷体" panose="02010609060101010101" charset="-122"/>
                          <a:ea typeface="楷体" panose="02010609060101010101" charset="-122"/>
                        </a:rPr>
                        <a:t>沪主板</a:t>
                      </a:r>
                      <a:endParaRPr lang="zh-CN" altLang="en-US" sz="1800" b="1" spc="150" dirty="0">
                        <a:solidFill>
                          <a:schemeClr val="tx1"/>
                        </a:solidFill>
                        <a:uFillTx/>
                        <a:latin typeface="楷体" panose="02010609060101010101" charset="-122"/>
                        <a:ea typeface="楷体" panose="02010609060101010101" charset="-122"/>
                      </a:endParaRPr>
                    </a:p>
                  </a:txBody>
                  <a:tcPr/>
                </a:tc>
                <a:tc>
                  <a:txBody>
                    <a:bodyPr/>
                    <a:lstStyle/>
                    <a:p>
                      <a:pPr algn="ctr">
                        <a:buNone/>
                      </a:pPr>
                      <a:r>
                        <a:rPr lang="en-US" altLang="zh-CN">
                          <a:latin typeface="楷体" panose="02010609060101010101" charset="-122"/>
                          <a:ea typeface="楷体" panose="02010609060101010101" charset="-122"/>
                        </a:rPr>
                        <a:t>92.50%</a:t>
                      </a:r>
                      <a:endParaRPr lang="en-US" altLang="zh-CN">
                        <a:latin typeface="楷体" panose="02010609060101010101" charset="-122"/>
                        <a:ea typeface="楷体" panose="02010609060101010101" charset="-122"/>
                      </a:endParaRPr>
                    </a:p>
                  </a:txBody>
                  <a:tcPr/>
                </a:tc>
                <a:tc>
                  <a:txBody>
                    <a:bodyPr/>
                    <a:lstStyle/>
                    <a:p>
                      <a:pPr algn="ctr">
                        <a:buNone/>
                      </a:pPr>
                      <a:r>
                        <a:rPr lang="en-US" altLang="zh-CN" dirty="0">
                          <a:latin typeface="楷体" panose="02010609060101010101" charset="-122"/>
                          <a:ea typeface="楷体" panose="02010609060101010101" charset="-122"/>
                        </a:rPr>
                        <a:t>71.15%</a:t>
                      </a:r>
                      <a:endParaRPr lang="en-US" altLang="zh-CN" dirty="0">
                        <a:latin typeface="楷体" panose="02010609060101010101" charset="-122"/>
                        <a:ea typeface="楷体" panose="02010609060101010101" charset="-122"/>
                      </a:endParaRPr>
                    </a:p>
                  </a:txBody>
                  <a:tcPr/>
                </a:tc>
              </a:tr>
              <a:tr h="478277">
                <a:tc>
                  <a:txBody>
                    <a:bodyPr/>
                    <a:lstStyle/>
                    <a:p>
                      <a:pPr algn="ctr">
                        <a:buNone/>
                      </a:pPr>
                      <a:r>
                        <a:rPr lang="zh-CN" altLang="en-US" sz="1800" b="1" spc="150" dirty="0">
                          <a:solidFill>
                            <a:schemeClr val="tx1"/>
                          </a:solidFill>
                          <a:uFillTx/>
                          <a:latin typeface="楷体" panose="02010609060101010101" charset="-122"/>
                          <a:ea typeface="楷体" panose="02010609060101010101" charset="-122"/>
                        </a:rPr>
                        <a:t>深主板</a:t>
                      </a:r>
                      <a:endParaRPr lang="zh-CN" altLang="en-US" sz="1800" b="1" spc="150" dirty="0">
                        <a:solidFill>
                          <a:schemeClr val="tx1"/>
                        </a:solidFill>
                        <a:uFillTx/>
                        <a:latin typeface="楷体" panose="02010609060101010101" charset="-122"/>
                        <a:ea typeface="楷体" panose="02010609060101010101" charset="-122"/>
                      </a:endParaRPr>
                    </a:p>
                  </a:txBody>
                  <a:tcPr/>
                </a:tc>
                <a:tc>
                  <a:txBody>
                    <a:bodyPr/>
                    <a:lstStyle/>
                    <a:p>
                      <a:pPr algn="ctr">
                        <a:buNone/>
                      </a:pPr>
                      <a:r>
                        <a:rPr lang="en-US" altLang="zh-CN" dirty="0">
                          <a:latin typeface="楷体" panose="02010609060101010101" charset="-122"/>
                          <a:ea typeface="楷体" panose="02010609060101010101" charset="-122"/>
                        </a:rPr>
                        <a:t>95.24%</a:t>
                      </a:r>
                      <a:endParaRPr lang="en-US" altLang="zh-CN" dirty="0">
                        <a:latin typeface="楷体" panose="02010609060101010101" charset="-122"/>
                        <a:ea typeface="楷体" panose="02010609060101010101" charset="-122"/>
                      </a:endParaRPr>
                    </a:p>
                  </a:txBody>
                  <a:tcPr/>
                </a:tc>
                <a:tc>
                  <a:txBody>
                    <a:bodyPr/>
                    <a:lstStyle/>
                    <a:p>
                      <a:pPr algn="ctr">
                        <a:buNone/>
                      </a:pPr>
                      <a:r>
                        <a:rPr lang="en-US" altLang="zh-CN" dirty="0">
                          <a:latin typeface="楷体" panose="02010609060101010101" charset="-122"/>
                          <a:ea typeface="楷体" panose="02010609060101010101" charset="-122"/>
                        </a:rPr>
                        <a:t>57.14%</a:t>
                      </a:r>
                      <a:endParaRPr lang="en-US" altLang="zh-CN" dirty="0">
                        <a:latin typeface="楷体" panose="02010609060101010101" charset="-122"/>
                        <a:ea typeface="楷体" panose="02010609060101010101" charset="-122"/>
                      </a:endParaRPr>
                    </a:p>
                  </a:txBody>
                  <a:tcPr/>
                </a:tc>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998"/>
            <a:ext cx="4102100" cy="15479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
          <p:cNvSpPr txBox="1"/>
          <p:nvPr/>
        </p:nvSpPr>
        <p:spPr>
          <a:xfrm>
            <a:off x="864870" y="62230"/>
            <a:ext cx="6030595"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审核透明，但标准未降，甚至不断严苛</a:t>
            </a:r>
            <a:endParaRPr lang="zh-CN" altLang="en-US" sz="2400" b="1" spc="150" dirty="0">
              <a:solidFill>
                <a:srgbClr val="FFFFFF"/>
              </a:solidFill>
              <a:latin typeface="微软雅黑" panose="020B0503020204020204" charset="-122"/>
              <a:ea typeface="微软雅黑" panose="020B050302020402020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P spid="1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1053946" y="51067"/>
            <a:ext cx="5943754"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dirty="0">
                <a:solidFill>
                  <a:schemeClr val="bg1"/>
                </a:solidFill>
                <a:latin typeface="微软雅黑" panose="020B0503020204020204" charset="-122"/>
                <a:ea typeface="微软雅黑" panose="020B0503020204020204" charset="-122"/>
              </a:rPr>
              <a:t>各板块审核市场对比</a:t>
            </a:r>
            <a:r>
              <a:rPr lang="en-US" altLang="zh-CN" sz="2400" b="1" dirty="0">
                <a:solidFill>
                  <a:schemeClr val="bg1"/>
                </a:solidFill>
                <a:latin typeface="微软雅黑" panose="020B0503020204020204" charset="-122"/>
                <a:ea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rPr>
              <a:t>主板审核时长对比</a:t>
            </a:r>
            <a:endParaRPr lang="zh-CN" altLang="en-US" sz="2400" b="1" dirty="0">
              <a:solidFill>
                <a:schemeClr val="bg1"/>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6" name="TextBox 11"/>
          <p:cNvSpPr txBox="1"/>
          <p:nvPr/>
        </p:nvSpPr>
        <p:spPr>
          <a:xfrm>
            <a:off x="154753" y="5335274"/>
            <a:ext cx="4676192" cy="344805"/>
          </a:xfrm>
          <a:prstGeom prst="rect">
            <a:avLst/>
          </a:prstGeom>
          <a:noFill/>
        </p:spPr>
        <p:txBody>
          <a:bodyPr wrap="square" rtlCol="0">
            <a:spAutoFit/>
          </a:bodyPr>
          <a:lstStyle/>
          <a:p>
            <a:pPr marL="400050" marR="0" lvl="0" indent="-400050" algn="just" defTabSz="914400" rtl="0" eaLnBrk="1" fontAlgn="auto" latinLnBrk="0" hangingPunct="1">
              <a:lnSpc>
                <a:spcPct val="150000"/>
              </a:lnSpc>
              <a:spcBef>
                <a:spcPts val="0"/>
              </a:spcBef>
              <a:spcAft>
                <a:spcPts val="0"/>
              </a:spcAft>
              <a:buClr>
                <a:srgbClr val="4472C4">
                  <a:lumMod val="50000"/>
                </a:srgbClr>
              </a:buClr>
              <a:buSzPct val="80000"/>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rPr>
              <a:t>数据来源：同花顺</a:t>
            </a:r>
            <a:r>
              <a:rPr kumimoji="0" lang="en-US" altLang="zh-CN"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rPr>
              <a:t>ifnd</a:t>
            </a:r>
            <a:r>
              <a:rPr kumimoji="0" lang="zh-CN" altLang="en-US"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rPr>
              <a:t>；</a:t>
            </a:r>
            <a:r>
              <a:rPr lang="zh-CN" altLang="en-US" sz="1100" dirty="0">
                <a:solidFill>
                  <a:schemeClr val="bg1">
                    <a:lumMod val="50000"/>
                  </a:schemeClr>
                </a:solidFill>
                <a:latin typeface="Times New Roman" panose="02020603050405020304" pitchFamily="18" charset="0"/>
                <a:ea typeface="楷体" panose="02010609060101010101" charset="-122"/>
                <a:cs typeface="Times New Roman" panose="02020603050405020304" pitchFamily="18" charset="0"/>
                <a:sym typeface="+mn-ea"/>
              </a:rPr>
              <a:t>证监会、上交所、深交所官网</a:t>
            </a:r>
            <a:endParaRPr kumimoji="0" lang="zh-CN" altLang="en-US"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sp>
        <p:nvSpPr>
          <p:cNvPr id="3" name="TextBox 4"/>
          <p:cNvSpPr txBox="1">
            <a:spLocks noChangeArrowheads="1"/>
          </p:cNvSpPr>
          <p:nvPr/>
        </p:nvSpPr>
        <p:spPr bwMode="auto">
          <a:xfrm>
            <a:off x="215697" y="1193612"/>
            <a:ext cx="5125020"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2022</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年度主板</a:t>
            </a: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IPO</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上市企业审核时长</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graphicFrame>
        <p:nvGraphicFramePr>
          <p:cNvPr id="4" name="表格 3"/>
          <p:cNvGraphicFramePr/>
          <p:nvPr>
            <p:custDataLst>
              <p:tags r:id="rId1"/>
            </p:custDataLst>
          </p:nvPr>
        </p:nvGraphicFramePr>
        <p:xfrm>
          <a:off x="216967" y="1802419"/>
          <a:ext cx="5098415" cy="1843031"/>
        </p:xfrm>
        <a:graphic>
          <a:graphicData uri="http://schemas.openxmlformats.org/drawingml/2006/table">
            <a:tbl>
              <a:tblPr/>
              <a:tblGrid>
                <a:gridCol w="778510"/>
                <a:gridCol w="1129665"/>
                <a:gridCol w="1155700"/>
                <a:gridCol w="1050925"/>
                <a:gridCol w="983615"/>
              </a:tblGrid>
              <a:tr h="434975">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rPr>
                        <a:t>主板</a:t>
                      </a:r>
                      <a:endPar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过会到批文</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批文到上市</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325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415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374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46</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rPr>
                        <a:t>479</a:t>
                      </a:r>
                      <a:endPar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1899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592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218</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2029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79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17</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141</a:t>
                      </a:r>
                      <a:endParaRPr lang="en-US" altLang="zh-CN" sz="1300" b="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10" name="TextBox 4"/>
          <p:cNvSpPr txBox="1">
            <a:spLocks noChangeArrowheads="1"/>
          </p:cNvSpPr>
          <p:nvPr>
            <p:custDataLst>
              <p:tags r:id="rId2"/>
            </p:custDataLst>
          </p:nvPr>
        </p:nvSpPr>
        <p:spPr bwMode="auto">
          <a:xfrm>
            <a:off x="5641629" y="1193612"/>
            <a:ext cx="5349751"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2023</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年</a:t>
            </a: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1-6</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月主板</a:t>
            </a: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IPO</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上市企业审核时长</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sp>
        <p:nvSpPr>
          <p:cNvPr id="14" name="矩形 13"/>
          <p:cNvSpPr>
            <a:spLocks noChangeArrowheads="1"/>
          </p:cNvSpPr>
          <p:nvPr>
            <p:custDataLst>
              <p:tags r:id="rId3"/>
            </p:custDataLst>
          </p:nvPr>
        </p:nvSpPr>
        <p:spPr bwMode="auto">
          <a:xfrm>
            <a:off x="201096" y="3988789"/>
            <a:ext cx="5093278" cy="1124585"/>
          </a:xfrm>
          <a:prstGeom prst="rect">
            <a:avLst/>
          </a:prstGeom>
          <a:noFill/>
          <a:ln w="9525">
            <a:noFill/>
            <a:miter lim="800000"/>
          </a:ln>
        </p:spPr>
        <p:txBody>
          <a:bodyPr wrap="square">
            <a:sp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kumimoji="0" 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2022</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年度</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A</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股主板新增</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发行上市企业</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71</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71</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从受理到上市的的排队时长（中位值）为</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415</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天。其中，从受理到上市最快的企业是中国移动（</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141</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天），耗时最长的是兰州银行（</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2029</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a:t>
            </a:r>
            <a:endPar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sp>
        <p:nvSpPr>
          <p:cNvPr id="18" name="矩形 8"/>
          <p:cNvSpPr>
            <a:spLocks noChangeArrowheads="1"/>
          </p:cNvSpPr>
          <p:nvPr>
            <p:custDataLst>
              <p:tags r:id="rId4"/>
            </p:custDataLst>
          </p:nvPr>
        </p:nvSpPr>
        <p:spPr bwMode="auto">
          <a:xfrm>
            <a:off x="5648612" y="3988789"/>
            <a:ext cx="5342133" cy="1399810"/>
          </a:xfrm>
          <a:prstGeom prst="rect">
            <a:avLst/>
          </a:prstGeom>
          <a:noFill/>
          <a:ln w="9525">
            <a:noFill/>
            <a:miter lim="800000"/>
          </a:ln>
        </p:spPr>
        <p:txBody>
          <a:bodyPr wrap="square">
            <a:no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2023</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年</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1-6</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月</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A</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股主板新增</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发行上市企业</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38</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38</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家主板</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从受理到上市的排队时长（中位值）为</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460</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天。其中，从受理到上市最快的企业是常青科技、中重科技、陕西能源、中电港、登康口腔、海森药业（均为</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49</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天），耗时最长的是信达证券（</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765</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a:t>
            </a:r>
            <a:endPar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graphicFrame>
        <p:nvGraphicFramePr>
          <p:cNvPr id="5" name="表格 4"/>
          <p:cNvGraphicFramePr/>
          <p:nvPr>
            <p:custDataLst>
              <p:tags r:id="rId5"/>
            </p:custDataLst>
          </p:nvPr>
        </p:nvGraphicFramePr>
        <p:xfrm>
          <a:off x="5648612" y="1802419"/>
          <a:ext cx="5342255" cy="1843031"/>
        </p:xfrm>
        <a:graphic>
          <a:graphicData uri="http://schemas.openxmlformats.org/drawingml/2006/table">
            <a:tbl>
              <a:tblPr/>
              <a:tblGrid>
                <a:gridCol w="815975"/>
                <a:gridCol w="1183640"/>
                <a:gridCol w="1210945"/>
                <a:gridCol w="1101090"/>
                <a:gridCol w="1030605"/>
              </a:tblGrid>
              <a:tr h="434975">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rPr>
                        <a:t>主板</a:t>
                      </a:r>
                      <a:endPar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过会到批文</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批文到上市</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310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460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233</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rPr>
                        <a:t>338</a:t>
                      </a:r>
                      <a:endPar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549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258</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210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765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179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49</a:t>
                      </a:r>
                      <a:endParaRPr lang="en-US" altLang="zh-CN" sz="1300" b="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177753" marR="177753" marT="57135" marB="5713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1053946" y="51067"/>
            <a:ext cx="6705754"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dirty="0">
                <a:solidFill>
                  <a:schemeClr val="bg1"/>
                </a:solidFill>
                <a:latin typeface="微软雅黑" panose="020B0503020204020204" charset="-122"/>
                <a:ea typeface="微软雅黑" panose="020B0503020204020204" charset="-122"/>
              </a:rPr>
              <a:t>各板块审核市场对比</a:t>
            </a:r>
            <a:r>
              <a:rPr lang="en-US" altLang="zh-CN" sz="2400" b="1" dirty="0">
                <a:solidFill>
                  <a:schemeClr val="bg1"/>
                </a:solidFill>
                <a:latin typeface="微软雅黑" panose="020B0503020204020204" charset="-122"/>
                <a:ea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rPr>
              <a:t>科创板审核时长对比</a:t>
            </a:r>
            <a:endParaRPr lang="zh-CN" altLang="en-US" sz="2400" b="1" dirty="0">
              <a:solidFill>
                <a:schemeClr val="bg1"/>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2" name="TextBox 11"/>
          <p:cNvSpPr txBox="1"/>
          <p:nvPr/>
        </p:nvSpPr>
        <p:spPr>
          <a:xfrm>
            <a:off x="349698" y="5335274"/>
            <a:ext cx="4286781" cy="344805"/>
          </a:xfrm>
          <a:prstGeom prst="rect">
            <a:avLst/>
          </a:prstGeom>
          <a:noFill/>
        </p:spPr>
        <p:txBody>
          <a:bodyPr wrap="square" rtlCol="0">
            <a:spAutoFit/>
          </a:bodyPr>
          <a:lstStyle/>
          <a:p>
            <a:pPr marL="400050" marR="0" lvl="0" indent="-400050" algn="just" defTabSz="914400" rtl="0" eaLnBrk="1" fontAlgn="auto" latinLnBrk="0" hangingPunct="1">
              <a:lnSpc>
                <a:spcPct val="150000"/>
              </a:lnSpc>
              <a:spcBef>
                <a:spcPts val="0"/>
              </a:spcBef>
              <a:spcAft>
                <a:spcPts val="0"/>
              </a:spcAft>
              <a:buClr>
                <a:srgbClr val="4472C4">
                  <a:lumMod val="50000"/>
                </a:srgbClr>
              </a:buClr>
              <a:buSzPct val="80000"/>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rPr>
              <a:t>数据来源：同花顺</a:t>
            </a:r>
            <a:r>
              <a:rPr kumimoji="0" lang="en-US" altLang="zh-CN"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rPr>
              <a:t>ifnd</a:t>
            </a:r>
            <a:r>
              <a:rPr kumimoji="0" lang="zh-CN" altLang="en-US"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rPr>
              <a:t>；证监会、</a:t>
            </a:r>
            <a:r>
              <a:rPr lang="zh-CN" altLang="en-US" sz="1100" dirty="0">
                <a:solidFill>
                  <a:schemeClr val="bg1">
                    <a:lumMod val="50000"/>
                  </a:schemeClr>
                </a:solidFill>
                <a:latin typeface="Times New Roman" panose="02020603050405020304" pitchFamily="18" charset="0"/>
                <a:ea typeface="楷体" panose="02010609060101010101" charset="-122"/>
                <a:cs typeface="Times New Roman" panose="02020603050405020304" pitchFamily="18" charset="0"/>
                <a:sym typeface="+mn-ea"/>
              </a:rPr>
              <a:t>上交所官网</a:t>
            </a:r>
            <a:endParaRPr kumimoji="0" lang="zh-CN" altLang="en-US" sz="11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sp>
        <p:nvSpPr>
          <p:cNvPr id="6" name="TextBox 4"/>
          <p:cNvSpPr txBox="1">
            <a:spLocks noChangeArrowheads="1"/>
          </p:cNvSpPr>
          <p:nvPr>
            <p:custDataLst>
              <p:tags r:id="rId1"/>
            </p:custDataLst>
          </p:nvPr>
        </p:nvSpPr>
        <p:spPr bwMode="auto">
          <a:xfrm>
            <a:off x="5836574" y="1193612"/>
            <a:ext cx="5349751"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2023</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年</a:t>
            </a: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1-6</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月科创板</a:t>
            </a: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IPO</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上市企业审核时长</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graphicFrame>
        <p:nvGraphicFramePr>
          <p:cNvPr id="13" name="表格 12"/>
          <p:cNvGraphicFramePr/>
          <p:nvPr>
            <p:custDataLst>
              <p:tags r:id="rId2"/>
            </p:custDataLst>
          </p:nvPr>
        </p:nvGraphicFramePr>
        <p:xfrm>
          <a:off x="5843557" y="1802419"/>
          <a:ext cx="5368290" cy="1798927"/>
        </p:xfrm>
        <a:graphic>
          <a:graphicData uri="http://schemas.openxmlformats.org/drawingml/2006/table">
            <a:tbl>
              <a:tblPr/>
              <a:tblGrid>
                <a:gridCol w="730250"/>
                <a:gridCol w="848360"/>
                <a:gridCol w="952500"/>
                <a:gridCol w="1061085"/>
                <a:gridCol w="952500"/>
                <a:gridCol w="823595"/>
              </a:tblGrid>
              <a:tr h="452120">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rPr>
                        <a:t>科创板</a:t>
                      </a:r>
                      <a:endPar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过会到提交注册</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提交注册到注册生效</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注册生效到上市</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3147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161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95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354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2385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172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116</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60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rPr>
                        <a:t>390</a:t>
                      </a:r>
                      <a:endPar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2258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303</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141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487</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325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847</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766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119</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8</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226</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7" name="TextBox 4"/>
          <p:cNvSpPr txBox="1">
            <a:spLocks noChangeArrowheads="1"/>
          </p:cNvSpPr>
          <p:nvPr>
            <p:custDataLst>
              <p:tags r:id="rId3"/>
            </p:custDataLst>
          </p:nvPr>
        </p:nvSpPr>
        <p:spPr bwMode="auto">
          <a:xfrm>
            <a:off x="139568" y="1193612"/>
            <a:ext cx="5349751"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2022</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年度科创板</a:t>
            </a:r>
            <a:r>
              <a:rPr lang="en-US" altLang="zh-CN"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IPO</a:t>
            </a:r>
            <a:r>
              <a:rPr lang="zh-CN" altLang="en-US" sz="1600" b="1"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上市企业审核时长</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graphicFrame>
        <p:nvGraphicFramePr>
          <p:cNvPr id="8" name="表格 7"/>
          <p:cNvGraphicFramePr/>
          <p:nvPr>
            <p:custDataLst>
              <p:tags r:id="rId4"/>
            </p:custDataLst>
          </p:nvPr>
        </p:nvGraphicFramePr>
        <p:xfrm>
          <a:off x="146551" y="1802419"/>
          <a:ext cx="5368290" cy="1798927"/>
        </p:xfrm>
        <a:graphic>
          <a:graphicData uri="http://schemas.openxmlformats.org/drawingml/2006/table">
            <a:tbl>
              <a:tblPr/>
              <a:tblGrid>
                <a:gridCol w="730250"/>
                <a:gridCol w="848360"/>
                <a:gridCol w="952500"/>
                <a:gridCol w="1061085"/>
                <a:gridCol w="952500"/>
                <a:gridCol w="823595"/>
              </a:tblGrid>
              <a:tr h="452120">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rPr>
                        <a:t>科创板</a:t>
                      </a:r>
                      <a:endParaRPr lang="zh-CN" altLang="en-US" sz="1300" b="1" i="0" u="none" strike="noStrike" baseline="0" dirty="0">
                        <a:ln>
                          <a:noFill/>
                        </a:ln>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过会到提交注册</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提交注册到注册生效</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注册生效到上市</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3147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157</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16</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90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324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2385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181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103</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48</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rPr>
                        <a:t>355</a:t>
                      </a:r>
                      <a:endParaRPr lang="en-US" altLang="zh-CN" sz="1300" b="0">
                        <a:solidFill>
                          <a:srgbClr val="FF0000"/>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2258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393</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181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542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110</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826</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766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84</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1</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25</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27</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rPr>
                        <a:t>212</a:t>
                      </a:r>
                      <a:endParaRPr lang="en-US" altLang="zh-CN" sz="1300" b="0">
                        <a:solidFill>
                          <a:schemeClr val="tx1"/>
                        </a:solidFill>
                        <a:effectLst/>
                        <a:latin typeface="Times New Roman" panose="02020603050405020304" pitchFamily="18" charset="0"/>
                        <a:ea typeface="楷体" panose="02010609060101010101" charset="-122"/>
                        <a:cs typeface="Times New Roman" panose="02020603050405020304" pitchFamily="18" charset="0"/>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9" name="矩形 8"/>
          <p:cNvSpPr>
            <a:spLocks noChangeArrowheads="1"/>
          </p:cNvSpPr>
          <p:nvPr>
            <p:custDataLst>
              <p:tags r:id="rId5"/>
            </p:custDataLst>
          </p:nvPr>
        </p:nvSpPr>
        <p:spPr bwMode="auto">
          <a:xfrm>
            <a:off x="139568" y="4010374"/>
            <a:ext cx="5342133" cy="1143972"/>
          </a:xfrm>
          <a:prstGeom prst="rect">
            <a:avLst/>
          </a:prstGeom>
          <a:noFill/>
          <a:ln w="9525">
            <a:noFill/>
            <a:miter lim="800000"/>
          </a:ln>
        </p:spPr>
        <p:txBody>
          <a:bodyPr wrap="square">
            <a:no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2022</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年度</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A</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股科创板新增</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发行上市企业</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123</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123</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家科创</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从受理到上市的排队时长（中位值）为</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324</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天。其中，从受理到上市最快的企业是晶科能源、臻镭科技（均为</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212</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天），耗时最长的是邦彦技术（</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826</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a:t>
            </a:r>
            <a:endPar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sp>
        <p:nvSpPr>
          <p:cNvPr id="11" name="矩形 8"/>
          <p:cNvSpPr>
            <a:spLocks noChangeArrowheads="1"/>
          </p:cNvSpPr>
          <p:nvPr>
            <p:custDataLst>
              <p:tags r:id="rId6"/>
            </p:custDataLst>
          </p:nvPr>
        </p:nvSpPr>
        <p:spPr bwMode="auto">
          <a:xfrm>
            <a:off x="5836574" y="4010374"/>
            <a:ext cx="5342133" cy="1143972"/>
          </a:xfrm>
          <a:prstGeom prst="rect">
            <a:avLst/>
          </a:prstGeom>
          <a:noFill/>
          <a:ln w="9525">
            <a:noFill/>
            <a:miter lim="800000"/>
          </a:ln>
        </p:spPr>
        <p:txBody>
          <a:bodyPr wrap="square">
            <a:no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2023</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年</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1-6</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月</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A</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股科创板新增</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发行上市企业</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41</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41</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家科创</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IPO</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从受理到上市的排队时长（中位值）为</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354</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天。其中，从受理到上市最快的企业是裕太微（</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226</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天），耗时最长的是云天励飞（</a:t>
            </a:r>
            <a:r>
              <a:rPr kumimoji="0" lang="en-US" altLang="zh-CN"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847</a:t>
            </a:r>
            <a:r>
              <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rPr>
              <a:t>天）。</a:t>
            </a:r>
            <a:endParaRPr kumimoji="0" lang="zh-CN" altLang="en-US" sz="1400" b="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1053946" y="51067"/>
            <a:ext cx="6629554"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dirty="0">
                <a:solidFill>
                  <a:schemeClr val="bg1"/>
                </a:solidFill>
                <a:latin typeface="微软雅黑" panose="020B0503020204020204" charset="-122"/>
                <a:ea typeface="微软雅黑" panose="020B0503020204020204" charset="-122"/>
              </a:rPr>
              <a:t>各板块审核市场对比</a:t>
            </a:r>
            <a:r>
              <a:rPr lang="en-US" altLang="zh-CN" sz="2400" b="1" dirty="0">
                <a:solidFill>
                  <a:schemeClr val="bg1"/>
                </a:solidFill>
                <a:latin typeface="微软雅黑" panose="020B0503020204020204" charset="-122"/>
                <a:ea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rPr>
              <a:t>创业板审核时长对比</a:t>
            </a:r>
            <a:endParaRPr lang="zh-CN" altLang="en-US" sz="2400" b="1" dirty="0">
              <a:solidFill>
                <a:schemeClr val="bg1"/>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3" name="TextBox 4"/>
          <p:cNvSpPr txBox="1">
            <a:spLocks noChangeArrowheads="1"/>
          </p:cNvSpPr>
          <p:nvPr/>
        </p:nvSpPr>
        <p:spPr bwMode="auto">
          <a:xfrm>
            <a:off x="139513" y="1117412"/>
            <a:ext cx="5328802"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2022</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年度创业板</a:t>
            </a: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IPO</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上市企业审核时长</a:t>
            </a:r>
            <a:endParaRPr kumimoji="0" lang="zh-CN" altLang="en-US" sz="1600" b="1" i="0" u="none" strike="noStrike" kern="1200" cap="none" spc="0" normalizeH="0" baseline="0" noProof="0" dirty="0">
              <a:ln>
                <a:noFill/>
              </a:ln>
              <a:solidFill>
                <a:prstClr val="white"/>
              </a:solidFill>
              <a:effectLst/>
              <a:uLnTx/>
              <a:uFillTx/>
              <a:latin typeface="楷体" panose="02010609060101010101" charset="-122"/>
              <a:ea typeface="楷体" panose="02010609060101010101" charset="-122"/>
              <a:cs typeface="楷体" panose="02010609060101010101" charset="-122"/>
            </a:endParaRPr>
          </a:p>
        </p:txBody>
      </p:sp>
      <p:sp>
        <p:nvSpPr>
          <p:cNvPr id="10" name="TextBox 4"/>
          <p:cNvSpPr txBox="1">
            <a:spLocks noChangeArrowheads="1"/>
          </p:cNvSpPr>
          <p:nvPr>
            <p:custDataLst>
              <p:tags r:id="rId1"/>
            </p:custDataLst>
          </p:nvPr>
        </p:nvSpPr>
        <p:spPr bwMode="auto">
          <a:xfrm>
            <a:off x="5640990" y="1117412"/>
            <a:ext cx="5410061"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2023</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年</a:t>
            </a: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1-6</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月创业板公开发行上市企业审核时长</a:t>
            </a:r>
            <a:endParaRPr kumimoji="0" lang="zh-CN" altLang="en-US" sz="1600" b="1" i="0" u="none" strike="noStrike" kern="1200" cap="none" spc="0" normalizeH="0" baseline="0" noProof="0" dirty="0">
              <a:ln>
                <a:noFill/>
              </a:ln>
              <a:solidFill>
                <a:prstClr val="white"/>
              </a:solidFill>
              <a:effectLst/>
              <a:uLnTx/>
              <a:uFillTx/>
              <a:latin typeface="楷体" panose="02010609060101010101" charset="-122"/>
              <a:ea typeface="楷体" panose="02010609060101010101" charset="-122"/>
              <a:cs typeface="楷体" panose="02010609060101010101" charset="-122"/>
            </a:endParaRPr>
          </a:p>
        </p:txBody>
      </p:sp>
      <p:graphicFrame>
        <p:nvGraphicFramePr>
          <p:cNvPr id="4" name="表格 3"/>
          <p:cNvGraphicFramePr/>
          <p:nvPr>
            <p:custDataLst>
              <p:tags r:id="rId2"/>
            </p:custDataLst>
          </p:nvPr>
        </p:nvGraphicFramePr>
        <p:xfrm>
          <a:off x="5633372" y="1726219"/>
          <a:ext cx="5402580" cy="1855950"/>
        </p:xfrm>
        <a:graphic>
          <a:graphicData uri="http://schemas.openxmlformats.org/drawingml/2006/table">
            <a:tbl>
              <a:tblPr/>
              <a:tblGrid>
                <a:gridCol w="713105"/>
                <a:gridCol w="906145"/>
                <a:gridCol w="1188085"/>
                <a:gridCol w="1101090"/>
                <a:gridCol w="810260"/>
                <a:gridCol w="683895"/>
              </a:tblGrid>
              <a:tr h="629920">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rPr>
                        <a:t>创业板</a:t>
                      </a:r>
                      <a:endPar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过会到提交注册</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提交注册到注册生效</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注册生效到上市</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0162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361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77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159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56</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670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464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362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99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169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61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rgbClr val="FF0000"/>
                          </a:solidFill>
                          <a:effectLst/>
                          <a:latin typeface="楷体" panose="02010609060101010101" charset="-122"/>
                          <a:ea typeface="楷体" panose="02010609060101010101" charset="-122"/>
                        </a:rPr>
                        <a:t>691</a:t>
                      </a:r>
                      <a:endParaRPr lang="en-US" altLang="zh-CN" sz="1300" b="0">
                        <a:solidFill>
                          <a:srgbClr val="FF0000"/>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337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677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387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523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296</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988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3464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203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460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14" name="矩形 13"/>
          <p:cNvSpPr>
            <a:spLocks noChangeArrowheads="1"/>
          </p:cNvSpPr>
          <p:nvPr>
            <p:custDataLst>
              <p:tags r:id="rId3"/>
            </p:custDataLst>
          </p:nvPr>
        </p:nvSpPr>
        <p:spPr bwMode="auto">
          <a:xfrm>
            <a:off x="109041" y="3912589"/>
            <a:ext cx="5170093" cy="1124585"/>
          </a:xfrm>
          <a:prstGeom prst="rect">
            <a:avLst/>
          </a:prstGeom>
          <a:noFill/>
          <a:ln w="9525">
            <a:noFill/>
            <a:miter lim="800000"/>
          </a:ln>
        </p:spPr>
        <p:txBody>
          <a:bodyPr wrap="square">
            <a:sp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2022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年度</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股创业板新增</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IPO</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发行上市企业</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148</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家。这</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148</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家创业板</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IPO</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从受理到上市的排队时长（中位值）为</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511</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天。其中，从受理到上市最快的企业是大族数控（</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284</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天），耗时最长的是星源卓镁（</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870</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a:t>
            </a:r>
            <a:endParaRPr kumimoji="0" lang="zh-CN" altLang="en-US" sz="14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sp>
        <p:nvSpPr>
          <p:cNvPr id="18" name="矩形 8"/>
          <p:cNvSpPr>
            <a:spLocks noChangeArrowheads="1"/>
          </p:cNvSpPr>
          <p:nvPr>
            <p:custDataLst>
              <p:tags r:id="rId4"/>
            </p:custDataLst>
          </p:nvPr>
        </p:nvSpPr>
        <p:spPr bwMode="auto">
          <a:xfrm>
            <a:off x="5607978" y="3912589"/>
            <a:ext cx="5428471" cy="1143972"/>
          </a:xfrm>
          <a:prstGeom prst="rect">
            <a:avLst/>
          </a:prstGeom>
          <a:noFill/>
          <a:ln w="9525">
            <a:noFill/>
            <a:miter lim="800000"/>
          </a:ln>
        </p:spPr>
        <p:txBody>
          <a:bodyPr wrap="square">
            <a:no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2023</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年</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1-6</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月</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股创业板新增公开发行上市企业</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52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家。这</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52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家创业板公开发行从受理到上市的排队时长（中位值）为</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670</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天。其中，从受理到上市最快的企业是国泰环保（</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460</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天），耗时最长的是飞沃科技（</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988</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a:t>
            </a:r>
            <a:endParaRPr kumimoji="0" lang="zh-CN" altLang="en-US" sz="14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graphicFrame>
        <p:nvGraphicFramePr>
          <p:cNvPr id="19" name="表格 18"/>
          <p:cNvGraphicFramePr/>
          <p:nvPr>
            <p:custDataLst>
              <p:tags r:id="rId5"/>
            </p:custDataLst>
          </p:nvPr>
        </p:nvGraphicFramePr>
        <p:xfrm>
          <a:off x="111580" y="1726219"/>
          <a:ext cx="5336540" cy="1855950"/>
        </p:xfrm>
        <a:graphic>
          <a:graphicData uri="http://schemas.openxmlformats.org/drawingml/2006/table">
            <a:tbl>
              <a:tblPr/>
              <a:tblGrid>
                <a:gridCol w="812165"/>
                <a:gridCol w="735965"/>
                <a:gridCol w="755015"/>
                <a:gridCol w="1177290"/>
                <a:gridCol w="1057275"/>
                <a:gridCol w="798830"/>
              </a:tblGrid>
              <a:tr h="629920">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rPr>
                        <a:t>创业板</a:t>
                      </a:r>
                      <a:endPar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过会到提交注册</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提交注册到注册生效</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注册生效到上市</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0162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299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62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93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49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楷体" panose="02010609060101010101" charset="-122"/>
                          <a:ea typeface="楷体" panose="02010609060101010101" charset="-122"/>
                        </a:rPr>
                        <a:t>511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464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303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63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118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53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rgbClr val="FF0000"/>
                          </a:solidFill>
                          <a:effectLst/>
                          <a:latin typeface="楷体" panose="02010609060101010101" charset="-122"/>
                          <a:ea typeface="楷体" panose="02010609060101010101" charset="-122"/>
                        </a:rPr>
                        <a:t>536</a:t>
                      </a:r>
                      <a:endParaRPr lang="en-US" altLang="zh-CN" sz="1300" b="0">
                        <a:solidFill>
                          <a:srgbClr val="FF0000"/>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337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637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167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579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120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楷体" panose="02010609060101010101" charset="-122"/>
                          <a:ea typeface="楷体" panose="02010609060101010101" charset="-122"/>
                        </a:rPr>
                        <a:t>870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3464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73</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22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pPr>
                      <a:r>
                        <a:rPr lang="en-US" altLang="zh-CN" sz="1300" b="0">
                          <a:solidFill>
                            <a:schemeClr val="tx1"/>
                          </a:solidFill>
                          <a:effectLst/>
                          <a:latin typeface="楷体" panose="02010609060101010101" charset="-122"/>
                          <a:ea typeface="楷体" panose="02010609060101010101" charset="-122"/>
                        </a:rPr>
                        <a:t>22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lnSpc>
                          <a:spcPct val="120000"/>
                        </a:lnSpc>
                        <a:spcBef>
                          <a:spcPts val="0"/>
                        </a:spcBef>
                        <a:spcAft>
                          <a:spcPts val="0"/>
                        </a:spcAft>
                        <a:buClrTx/>
                        <a:buSzTx/>
                        <a:buFontTx/>
                        <a:buNone/>
                      </a:pPr>
                      <a:r>
                        <a:rPr lang="en-US" altLang="zh-CN" sz="1300" b="0">
                          <a:solidFill>
                            <a:schemeClr val="tx1"/>
                          </a:solidFill>
                          <a:effectLst/>
                          <a:latin typeface="楷体" panose="02010609060101010101" charset="-122"/>
                          <a:ea typeface="楷体" panose="02010609060101010101" charset="-122"/>
                        </a:rPr>
                        <a:t>284</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5" name="TextBox 11"/>
          <p:cNvSpPr txBox="1"/>
          <p:nvPr/>
        </p:nvSpPr>
        <p:spPr>
          <a:xfrm>
            <a:off x="-214090" y="5259074"/>
            <a:ext cx="4286781" cy="344805"/>
          </a:xfrm>
          <a:prstGeom prst="rect">
            <a:avLst/>
          </a:prstGeom>
          <a:noFill/>
        </p:spPr>
        <p:txBody>
          <a:bodyPr wrap="square" rtlCol="0">
            <a:spAutoFit/>
          </a:bodyPr>
          <a:lstStyle/>
          <a:p>
            <a:pPr marL="400050" marR="0" lvl="0" indent="-400050" algn="just" defTabSz="914400" rtl="0" eaLnBrk="1" fontAlgn="auto" latinLnBrk="0" hangingPunct="1">
              <a:lnSpc>
                <a:spcPct val="150000"/>
              </a:lnSpc>
              <a:spcBef>
                <a:spcPts val="0"/>
              </a:spcBef>
              <a:spcAft>
                <a:spcPts val="0"/>
              </a:spcAft>
              <a:buClr>
                <a:srgbClr val="4472C4">
                  <a:lumMod val="50000"/>
                </a:srgbClr>
              </a:buClr>
              <a:buSzPct val="80000"/>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rPr>
              <a:t>数据来源：同花顺</a:t>
            </a:r>
            <a:r>
              <a:rPr kumimoji="0" lang="en-US" altLang="zh-CN"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rPr>
              <a:t>ifnd</a:t>
            </a:r>
            <a:r>
              <a:rPr kumimoji="0" lang="zh-CN" altLang="en-US"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rPr>
              <a:t>；</a:t>
            </a:r>
            <a:r>
              <a:rPr lang="zh-CN" altLang="en-US" sz="1100" dirty="0">
                <a:solidFill>
                  <a:schemeClr val="bg1">
                    <a:lumMod val="50000"/>
                  </a:schemeClr>
                </a:solidFill>
                <a:latin typeface="楷体" panose="02010609060101010101" charset="-122"/>
                <a:ea typeface="楷体" panose="02010609060101010101" charset="-122"/>
                <a:cs typeface="楷体" panose="02010609060101010101" charset="-122"/>
                <a:sym typeface="+mn-ea"/>
              </a:rPr>
              <a:t>证监会、深交所官网</a:t>
            </a:r>
            <a:endParaRPr kumimoji="0" lang="zh-CN" altLang="en-US"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1053946" y="51067"/>
            <a:ext cx="6477154" cy="411908"/>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dirty="0">
                <a:solidFill>
                  <a:schemeClr val="bg1"/>
                </a:solidFill>
                <a:latin typeface="微软雅黑" panose="020B0503020204020204" charset="-122"/>
                <a:ea typeface="微软雅黑" panose="020B0503020204020204" charset="-122"/>
              </a:rPr>
              <a:t>各板块审核市场对比</a:t>
            </a:r>
            <a:r>
              <a:rPr lang="en-US" altLang="zh-CN" sz="2400" b="1" dirty="0">
                <a:solidFill>
                  <a:schemeClr val="bg1"/>
                </a:solidFill>
                <a:latin typeface="微软雅黑" panose="020B0503020204020204" charset="-122"/>
                <a:ea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rPr>
              <a:t>北交所审核时长对比</a:t>
            </a:r>
            <a:endParaRPr lang="zh-CN" altLang="en-US" sz="2400" b="1" dirty="0">
              <a:solidFill>
                <a:schemeClr val="bg1"/>
              </a:solidFill>
              <a:latin typeface="微软雅黑" panose="020B0503020204020204" charset="-122"/>
              <a:ea typeface="微软雅黑" panose="020B0503020204020204" charset="-122"/>
            </a:endParaRPr>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2" name="TextBox 4"/>
          <p:cNvSpPr txBox="1">
            <a:spLocks noChangeArrowheads="1"/>
          </p:cNvSpPr>
          <p:nvPr>
            <p:custDataLst>
              <p:tags r:id="rId1"/>
            </p:custDataLst>
          </p:nvPr>
        </p:nvSpPr>
        <p:spPr bwMode="auto">
          <a:xfrm>
            <a:off x="5764180" y="1117412"/>
            <a:ext cx="5410061"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2023</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年</a:t>
            </a: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1-6</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月北交所公开发行上市企业审核时长</a:t>
            </a:r>
            <a:endParaRPr kumimoji="0" lang="zh-CN" altLang="en-US" sz="1600" b="1" i="0" u="none" strike="noStrike" kern="1200" cap="none" spc="0" normalizeH="0" baseline="0" noProof="0" dirty="0">
              <a:ln>
                <a:noFill/>
              </a:ln>
              <a:solidFill>
                <a:prstClr val="white"/>
              </a:solidFill>
              <a:effectLst/>
              <a:uLnTx/>
              <a:uFillTx/>
              <a:latin typeface="楷体" panose="02010609060101010101" charset="-122"/>
              <a:ea typeface="楷体" panose="02010609060101010101" charset="-122"/>
              <a:cs typeface="楷体" panose="02010609060101010101" charset="-122"/>
            </a:endParaRPr>
          </a:p>
        </p:txBody>
      </p:sp>
      <p:graphicFrame>
        <p:nvGraphicFramePr>
          <p:cNvPr id="13" name="表格 12"/>
          <p:cNvGraphicFramePr/>
          <p:nvPr>
            <p:custDataLst>
              <p:tags r:id="rId2"/>
            </p:custDataLst>
          </p:nvPr>
        </p:nvGraphicFramePr>
        <p:xfrm>
          <a:off x="5756562" y="1726219"/>
          <a:ext cx="5402580" cy="1855950"/>
        </p:xfrm>
        <a:graphic>
          <a:graphicData uri="http://schemas.openxmlformats.org/drawingml/2006/table">
            <a:tbl>
              <a:tblPr/>
              <a:tblGrid>
                <a:gridCol w="713105"/>
                <a:gridCol w="906145"/>
                <a:gridCol w="1188085"/>
                <a:gridCol w="1101090"/>
                <a:gridCol w="810260"/>
                <a:gridCol w="683895"/>
              </a:tblGrid>
              <a:tr h="629920">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rPr>
                        <a:t>北交所</a:t>
                      </a:r>
                      <a:endPar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过会到提交注册</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提交注册到注册生效</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注册生效到上市</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0162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160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16</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49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240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464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157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57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rgbClr val="FF0000"/>
                          </a:solidFill>
                          <a:effectLst/>
                          <a:latin typeface="楷体" panose="02010609060101010101" charset="-122"/>
                          <a:ea typeface="楷体" panose="02010609060101010101" charset="-122"/>
                        </a:rPr>
                        <a:t>244</a:t>
                      </a:r>
                      <a:endParaRPr lang="en-US" altLang="zh-CN" sz="1300" b="0">
                        <a:solidFill>
                          <a:srgbClr val="FF0000"/>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337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269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68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114</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197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365</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3464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60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0</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6</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164</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6" name="矩形 8"/>
          <p:cNvSpPr>
            <a:spLocks noChangeArrowheads="1"/>
          </p:cNvSpPr>
          <p:nvPr>
            <p:custDataLst>
              <p:tags r:id="rId3"/>
            </p:custDataLst>
          </p:nvPr>
        </p:nvSpPr>
        <p:spPr bwMode="auto">
          <a:xfrm>
            <a:off x="5731168" y="3912589"/>
            <a:ext cx="5428471" cy="1143972"/>
          </a:xfrm>
          <a:prstGeom prst="rect">
            <a:avLst/>
          </a:prstGeom>
          <a:noFill/>
          <a:ln w="9525">
            <a:noFill/>
            <a:miter lim="800000"/>
          </a:ln>
        </p:spPr>
        <p:txBody>
          <a:bodyPr wrap="square">
            <a:no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2023</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年</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1-6</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月</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股北交所新增公开发行上市企业</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42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家。这</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42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家北交所公开发行从受理到上市的排队时长（中位值）为</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240</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天。其中，从受理到上市最快的企业是安达科技（</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164</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天），耗时最长的是青炬科技（</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365</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a:t>
            </a:r>
            <a:endParaRPr kumimoji="0" lang="zh-CN" altLang="en-US" sz="14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sp>
        <p:nvSpPr>
          <p:cNvPr id="7" name="TextBox 11"/>
          <p:cNvSpPr txBox="1"/>
          <p:nvPr/>
        </p:nvSpPr>
        <p:spPr>
          <a:xfrm>
            <a:off x="-90900" y="5259074"/>
            <a:ext cx="4286781" cy="344805"/>
          </a:xfrm>
          <a:prstGeom prst="rect">
            <a:avLst/>
          </a:prstGeom>
          <a:noFill/>
        </p:spPr>
        <p:txBody>
          <a:bodyPr wrap="square" rtlCol="0">
            <a:spAutoFit/>
          </a:bodyPr>
          <a:lstStyle/>
          <a:p>
            <a:pPr marL="400050" marR="0" lvl="0" indent="-400050" algn="just" defTabSz="914400" rtl="0" eaLnBrk="1" fontAlgn="auto" latinLnBrk="0" hangingPunct="1">
              <a:lnSpc>
                <a:spcPct val="150000"/>
              </a:lnSpc>
              <a:spcBef>
                <a:spcPts val="0"/>
              </a:spcBef>
              <a:spcAft>
                <a:spcPts val="0"/>
              </a:spcAft>
              <a:buClr>
                <a:srgbClr val="4472C4">
                  <a:lumMod val="50000"/>
                </a:srgbClr>
              </a:buClr>
              <a:buSzPct val="80000"/>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rPr>
              <a:t>数据来源：同花顺</a:t>
            </a:r>
            <a:r>
              <a:rPr kumimoji="0" lang="en-US" altLang="zh-CN"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rPr>
              <a:t>ifnd</a:t>
            </a:r>
            <a:r>
              <a:rPr kumimoji="0" lang="zh-CN" altLang="en-US"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rPr>
              <a:t>；</a:t>
            </a:r>
            <a:r>
              <a:rPr lang="zh-CN" altLang="en-US" sz="1100" dirty="0">
                <a:solidFill>
                  <a:schemeClr val="bg1">
                    <a:lumMod val="50000"/>
                  </a:schemeClr>
                </a:solidFill>
                <a:latin typeface="楷体" panose="02010609060101010101" charset="-122"/>
                <a:ea typeface="楷体" panose="02010609060101010101" charset="-122"/>
                <a:cs typeface="楷体" panose="02010609060101010101" charset="-122"/>
                <a:sym typeface="+mn-ea"/>
              </a:rPr>
              <a:t>证监会、北交所官网</a:t>
            </a:r>
            <a:endParaRPr kumimoji="0" lang="zh-CN" altLang="en-US" sz="1100" b="0" i="0" u="none" strike="noStrike" kern="1200" cap="none" spc="0" normalizeH="0" baseline="0" noProof="0" dirty="0">
              <a:ln>
                <a:noFill/>
              </a:ln>
              <a:solidFill>
                <a:prstClr val="white">
                  <a:lumMod val="50000"/>
                </a:prstClr>
              </a:solidFill>
              <a:effectLst/>
              <a:uLnTx/>
              <a:uFillTx/>
              <a:latin typeface="楷体" panose="02010609060101010101" charset="-122"/>
              <a:ea typeface="楷体" panose="02010609060101010101" charset="-122"/>
              <a:cs typeface="楷体" panose="02010609060101010101" charset="-122"/>
            </a:endParaRPr>
          </a:p>
        </p:txBody>
      </p:sp>
      <p:sp>
        <p:nvSpPr>
          <p:cNvPr id="8" name="TextBox 4"/>
          <p:cNvSpPr txBox="1">
            <a:spLocks noChangeArrowheads="1"/>
          </p:cNvSpPr>
          <p:nvPr>
            <p:custDataLst>
              <p:tags r:id="rId4"/>
            </p:custDataLst>
          </p:nvPr>
        </p:nvSpPr>
        <p:spPr bwMode="auto">
          <a:xfrm>
            <a:off x="63365" y="1117412"/>
            <a:ext cx="5410061" cy="337185"/>
          </a:xfrm>
          <a:prstGeom prst="rect">
            <a:avLst/>
          </a:prstGeom>
          <a:solidFill>
            <a:srgbClr val="C00000"/>
          </a:solid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2022</a:t>
            </a:r>
            <a:r>
              <a:rPr lang="zh-CN" altLang="en-US" sz="1600" b="1" noProof="0" dirty="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年度北交所公开发行上市企业审核时长</a:t>
            </a:r>
            <a:endParaRPr kumimoji="0" lang="zh-CN" altLang="en-US" sz="1600" b="1" i="0" u="none" strike="noStrike" kern="1200" cap="none" spc="0" normalizeH="0" baseline="0" noProof="0" dirty="0">
              <a:ln>
                <a:noFill/>
              </a:ln>
              <a:solidFill>
                <a:prstClr val="white"/>
              </a:solidFill>
              <a:effectLst/>
              <a:uLnTx/>
              <a:uFillTx/>
              <a:latin typeface="楷体" panose="02010609060101010101" charset="-122"/>
              <a:ea typeface="楷体" panose="02010609060101010101" charset="-122"/>
              <a:cs typeface="楷体" panose="02010609060101010101" charset="-122"/>
            </a:endParaRPr>
          </a:p>
        </p:txBody>
      </p:sp>
      <p:graphicFrame>
        <p:nvGraphicFramePr>
          <p:cNvPr id="9" name="表格 8"/>
          <p:cNvGraphicFramePr/>
          <p:nvPr>
            <p:custDataLst>
              <p:tags r:id="rId5"/>
            </p:custDataLst>
          </p:nvPr>
        </p:nvGraphicFramePr>
        <p:xfrm>
          <a:off x="55747" y="1726219"/>
          <a:ext cx="5402580" cy="1855950"/>
        </p:xfrm>
        <a:graphic>
          <a:graphicData uri="http://schemas.openxmlformats.org/drawingml/2006/table">
            <a:tbl>
              <a:tblPr/>
              <a:tblGrid>
                <a:gridCol w="713105"/>
                <a:gridCol w="906145"/>
                <a:gridCol w="1188085"/>
                <a:gridCol w="1101090"/>
                <a:gridCol w="810260"/>
                <a:gridCol w="683895"/>
              </a:tblGrid>
              <a:tr h="629920">
                <a:tc>
                  <a:txBody>
                    <a:bodyPr/>
                    <a:lstStyle/>
                    <a:p>
                      <a:pPr marL="0" marR="0" indent="0" algn="ctr" rtl="0" eaLnBrk="0" fontAlgn="base" latinLnBrk="0" hangingPunct="0">
                        <a:lnSpc>
                          <a:spcPct val="90000"/>
                        </a:lnSpc>
                        <a:spcBef>
                          <a:spcPts val="0"/>
                        </a:spcBef>
                        <a:spcAft>
                          <a:spcPts val="0"/>
                        </a:spcAft>
                      </a:pPr>
                      <a:r>
                        <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rPr>
                        <a:t>北交所</a:t>
                      </a:r>
                      <a:endParaRPr lang="zh-CN" altLang="en-US" sz="1300" b="1" i="0" u="none" strike="noStrike" baseline="0" dirty="0">
                        <a:ln>
                          <a:noFill/>
                        </a:ln>
                        <a:solidFill>
                          <a:schemeClr val="bg1"/>
                        </a:solidFill>
                        <a:effectLst/>
                        <a:latin typeface="楷体" panose="02010609060101010101" charset="-122"/>
                        <a:ea typeface="楷体" panose="02010609060101010101" charset="-122"/>
                        <a:cs typeface="Times New Roman" panose="02020603050405020304" pitchFamily="18" charset="0"/>
                      </a:endParaRPr>
                    </a:p>
                  </a:txBody>
                  <a:tcPr marL="96745" marR="96745" marT="48373" marB="48373"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buNone/>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受理到过会</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过会到提交注册</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提交注册到注册生效</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注册生效到上市</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indent="0" algn="ctr" rtl="0" eaLnBrk="0" fontAlgn="base" latinLnBrk="0" hangingPunct="0">
                        <a:lnSpc>
                          <a:spcPct val="90000"/>
                        </a:lnSpc>
                        <a:spcBef>
                          <a:spcPts val="0"/>
                        </a:spcBef>
                        <a:spcAft>
                          <a:spcPts val="0"/>
                        </a:spcAft>
                      </a:pPr>
                      <a:r>
                        <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rPr>
                        <a:t>总体时长</a:t>
                      </a:r>
                      <a:endParaRPr lang="zh-CN" altLang="en-US" sz="1300" b="1" i="0" u="none" strike="noStrike" dirty="0">
                        <a:solidFill>
                          <a:schemeClr val="bg1"/>
                        </a:solidFill>
                        <a:effectLst/>
                        <a:latin typeface="Times New Roman" panose="02020603050405020304" pitchFamily="18" charset="0"/>
                        <a:ea typeface="楷体" panose="02010609060101010101" charset="-122"/>
                        <a:cs typeface="Times New Roman" panose="02020603050405020304" pitchFamily="18" charset="0"/>
                      </a:endParaRPr>
                    </a:p>
                  </a:txBody>
                  <a:tcPr marL="96745" marR="96745" marT="48373" marB="48373"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r>
              <a:tr h="30162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中位数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127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14</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182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464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平均数</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137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32</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rgbClr val="FF0000"/>
                          </a:solidFill>
                          <a:effectLst/>
                          <a:latin typeface="楷体" panose="02010609060101010101" charset="-122"/>
                          <a:ea typeface="楷体" panose="02010609060101010101" charset="-122"/>
                        </a:rPr>
                        <a:t>199</a:t>
                      </a:r>
                      <a:endParaRPr lang="en-US" altLang="zh-CN" sz="1300" b="0">
                        <a:solidFill>
                          <a:srgbClr val="FF0000"/>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93370">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最大值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338</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104</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21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96</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419</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34645">
                <a:tc>
                  <a:txBody>
                    <a:bodyPr/>
                    <a:lstStyle/>
                    <a:p>
                      <a:pPr marL="0" marR="0" indent="0" algn="ctr" defTabSz="864235" rtl="0" eaLnBrk="0" fontAlgn="base" latinLnBrk="0" hangingPunct="0">
                        <a:lnSpc>
                          <a:spcPct val="90000"/>
                        </a:lnSpc>
                        <a:spcBef>
                          <a:spcPts val="0"/>
                        </a:spcBef>
                        <a:spcAft>
                          <a:spcPts val="0"/>
                        </a:spcAft>
                      </a:pPr>
                      <a:r>
                        <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rPr>
                        <a:t>最小值</a:t>
                      </a:r>
                      <a:endParaRPr lang="zh-CN" altLang="en-US" sz="1300" b="0" i="0" u="none" strike="noStrike" kern="1200" dirty="0">
                        <a:solidFill>
                          <a:schemeClr val="tx1"/>
                        </a:solidFill>
                        <a:effectLst/>
                        <a:latin typeface="楷体" panose="02010609060101010101" charset="-122"/>
                        <a:ea typeface="楷体" panose="02010609060101010101" charset="-122"/>
                        <a:cs typeface="Times New Roman" panose="02020603050405020304" pitchFamily="18" charset="0"/>
                      </a:endParaRPr>
                    </a:p>
                  </a:txBody>
                  <a:tcPr marL="6348" marR="6348" marT="6348"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37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4</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pPr>
                      <a:r>
                        <a:rPr lang="en-US" altLang="zh-CN" sz="1300" b="0">
                          <a:solidFill>
                            <a:schemeClr val="tx1"/>
                          </a:solidFill>
                          <a:effectLst/>
                          <a:latin typeface="楷体" panose="02010609060101010101" charset="-122"/>
                          <a:ea typeface="楷体" panose="02010609060101010101" charset="-122"/>
                        </a:rPr>
                        <a:t>17</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indent="0" algn="ctr" rtl="0" fontAlgn="ctr">
                        <a:lnSpc>
                          <a:spcPct val="120000"/>
                        </a:lnSpc>
                        <a:spcBef>
                          <a:spcPts val="0"/>
                        </a:spcBef>
                        <a:spcAft>
                          <a:spcPts val="0"/>
                        </a:spcAft>
                        <a:buNone/>
                      </a:pPr>
                      <a:r>
                        <a:rPr lang="en-US" altLang="zh-CN" sz="1300" b="0">
                          <a:solidFill>
                            <a:schemeClr val="tx1"/>
                          </a:solidFill>
                          <a:effectLst/>
                          <a:latin typeface="楷体" panose="02010609060101010101" charset="-122"/>
                          <a:ea typeface="楷体" panose="02010609060101010101" charset="-122"/>
                        </a:rPr>
                        <a:t>111</a:t>
                      </a:r>
                      <a:endParaRPr lang="en-US" altLang="zh-CN" sz="1300" b="0">
                        <a:solidFill>
                          <a:schemeClr val="tx1"/>
                        </a:solidFill>
                        <a:effectLst/>
                        <a:latin typeface="楷体" panose="02010609060101010101" charset="-122"/>
                        <a:ea typeface="楷体" panose="02010609060101010101" charset="-122"/>
                      </a:endParaRPr>
                    </a:p>
                  </a:txBody>
                  <a:tcPr marL="25393" marR="25393" marT="6348" marB="634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11" name="矩形 8"/>
          <p:cNvSpPr>
            <a:spLocks noChangeArrowheads="1"/>
          </p:cNvSpPr>
          <p:nvPr>
            <p:custDataLst>
              <p:tags r:id="rId6"/>
            </p:custDataLst>
          </p:nvPr>
        </p:nvSpPr>
        <p:spPr bwMode="auto">
          <a:xfrm>
            <a:off x="30353" y="3912589"/>
            <a:ext cx="5428471" cy="1143972"/>
          </a:xfrm>
          <a:prstGeom prst="rect">
            <a:avLst/>
          </a:prstGeom>
          <a:noFill/>
          <a:ln w="9525">
            <a:noFill/>
            <a:miter lim="800000"/>
          </a:ln>
        </p:spPr>
        <p:txBody>
          <a:bodyPr wrap="square">
            <a:noAutofit/>
          </a:bodyPr>
          <a:lstStyle/>
          <a:p>
            <a:pPr marL="285750" marR="0" lvl="0" indent="-285750" algn="just" defTabSz="755650" rtl="0" eaLnBrk="1" fontAlgn="auto" latinLnBrk="0" hangingPunct="1">
              <a:lnSpc>
                <a:spcPct val="120000"/>
              </a:lnSpc>
              <a:spcBef>
                <a:spcPct val="30000"/>
              </a:spcBef>
              <a:spcAft>
                <a:spcPts val="0"/>
              </a:spcAft>
              <a:buClr>
                <a:srgbClr val="BA1518"/>
              </a:buClr>
              <a:buSzPct val="65000"/>
              <a:buFont typeface="Wingdings" panose="05000000000000000000" charset="0"/>
              <a:buChar char="l"/>
              <a:defRPr/>
            </a:pP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2022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年度</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股北交所新增公开发行上市企业</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83</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家。这</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83</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家北交所公开发行从受理到上市的排队时长（中位值）为</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182</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天。其中，从受理到上市最快的企业是中科美菱（</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111</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天），耗时最长的是三维股份（</a:t>
            </a:r>
            <a:r>
              <a:rPr lang="en-US" altLang="zh-CN"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419</a:t>
            </a:r>
            <a:r>
              <a:rPr lang="zh-CN" altLang="en-US" sz="14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天）。</a:t>
            </a:r>
            <a:endParaRPr kumimoji="0" lang="zh-CN" altLang="en-US" sz="14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 name="Freeform 1"/>
          <p:cNvSpPr/>
          <p:nvPr/>
        </p:nvSpPr>
        <p:spPr>
          <a:xfrm flipH="1">
            <a:off x="703085" y="740067"/>
            <a:ext cx="7422134" cy="5128336"/>
          </a:xfrm>
          <a:custGeom>
            <a:avLst/>
            <a:gdLst/>
            <a:ahLst/>
            <a:cxnLst/>
            <a:rect l="l" t="t" r="r" b="b"/>
            <a:pathLst>
              <a:path w="7422134" h="5128336">
                <a:moveTo>
                  <a:pt x="0" y="0"/>
                </a:moveTo>
                <a:lnTo>
                  <a:pt x="0" y="0"/>
                </a:lnTo>
                <a:lnTo>
                  <a:pt x="7422133" y="0"/>
                </a:lnTo>
                <a:lnTo>
                  <a:pt x="7422133" y="0"/>
                </a:lnTo>
                <a:lnTo>
                  <a:pt x="7422133" y="5128336"/>
                </a:lnTo>
                <a:lnTo>
                  <a:pt x="7422133" y="5128336"/>
                </a:lnTo>
                <a:lnTo>
                  <a:pt x="0" y="5128336"/>
                </a:lnTo>
                <a:lnTo>
                  <a:pt x="0" y="5128336"/>
                </a:lnTo>
                <a:lnTo>
                  <a:pt x="0" y="0"/>
                </a:lnTo>
                <a:close/>
              </a:path>
            </a:pathLst>
          </a:custGeom>
          <a:solidFill>
            <a:srgbClr val="002060"/>
          </a:solidFill>
        </p:spPr>
        <p:txBody>
          <a:bodyPr lIns="127000" rIns="127000" rtlCol="0" anchor="ctr"/>
          <a:lstStyle/>
          <a:p>
            <a:pPr algn="l"/>
            <a:endParaRPr lang="en-US" sz="1100"/>
          </a:p>
        </p:txBody>
      </p:sp>
      <p:pic>
        <p:nvPicPr>
          <p:cNvPr id="194" name="Picture 2"/>
          <p:cNvPicPr>
            <a:picLocks noChangeAspect="1"/>
          </p:cNvPicPr>
          <p:nvPr/>
        </p:nvPicPr>
        <p:blipFill>
          <a:blip r:embed="rId1"/>
          <a:stretch>
            <a:fillRect/>
          </a:stretch>
        </p:blipFill>
        <p:spPr>
          <a:xfrm>
            <a:off x="842785" y="613067"/>
            <a:ext cx="7419751" cy="5121438"/>
          </a:xfrm>
          <a:prstGeom prst="rect">
            <a:avLst/>
          </a:prstGeom>
        </p:spPr>
      </p:pic>
      <p:sp>
        <p:nvSpPr>
          <p:cNvPr id="195" name="Freeform 3"/>
          <p:cNvSpPr/>
          <p:nvPr/>
        </p:nvSpPr>
        <p:spPr>
          <a:xfrm>
            <a:off x="6893954" y="2693784"/>
            <a:ext cx="3724986" cy="1976476"/>
          </a:xfrm>
          <a:custGeom>
            <a:avLst/>
            <a:gdLst/>
            <a:ahLst/>
            <a:cxnLst/>
            <a:rect l="l" t="t" r="r" b="b"/>
            <a:pathLst>
              <a:path w="3724986" h="1976476">
                <a:moveTo>
                  <a:pt x="0" y="0"/>
                </a:moveTo>
                <a:lnTo>
                  <a:pt x="0" y="0"/>
                </a:lnTo>
                <a:lnTo>
                  <a:pt x="3724986" y="0"/>
                </a:lnTo>
                <a:lnTo>
                  <a:pt x="3724986" y="0"/>
                </a:lnTo>
                <a:lnTo>
                  <a:pt x="3724986" y="1976476"/>
                </a:lnTo>
                <a:lnTo>
                  <a:pt x="3724986" y="1976476"/>
                </a:lnTo>
                <a:lnTo>
                  <a:pt x="0" y="1976476"/>
                </a:lnTo>
                <a:lnTo>
                  <a:pt x="0" y="1976476"/>
                </a:lnTo>
                <a:lnTo>
                  <a:pt x="0" y="0"/>
                </a:lnTo>
                <a:close/>
              </a:path>
            </a:pathLst>
          </a:custGeom>
          <a:solidFill>
            <a:srgbClr val="002060"/>
          </a:solidFill>
        </p:spPr>
        <p:txBody>
          <a:bodyPr lIns="127000" rIns="127000" rtlCol="0" anchor="ctr"/>
          <a:lstStyle/>
          <a:p>
            <a:pPr algn="l"/>
            <a:endParaRPr lang="en-US" sz="1100"/>
          </a:p>
        </p:txBody>
      </p:sp>
      <p:sp>
        <p:nvSpPr>
          <p:cNvPr id="196" name="TextBox 4"/>
          <p:cNvSpPr txBox="1"/>
          <p:nvPr/>
        </p:nvSpPr>
        <p:spPr>
          <a:xfrm>
            <a:off x="8623300" y="979221"/>
            <a:ext cx="1524000" cy="1778000"/>
          </a:xfrm>
          <a:prstGeom prst="rect">
            <a:avLst/>
          </a:prstGeom>
          <a:solidFill>
            <a:srgbClr val="FFFFFF">
              <a:alpha val="0"/>
            </a:srgbClr>
          </a:solidFill>
        </p:spPr>
        <p:txBody>
          <a:bodyPr lIns="95250" tIns="95250" rIns="0" bIns="95250" rtlCol="0" anchor="t">
            <a:spAutoFit/>
          </a:bodyPr>
          <a:lstStyle/>
          <a:p>
            <a:pPr algn="l" latinLnBrk="1">
              <a:lnSpc>
                <a:spcPct val="113000"/>
              </a:lnSpc>
            </a:pPr>
            <a:r>
              <a:rPr lang="en-US" sz="8945" b="1" dirty="0">
                <a:solidFill>
                  <a:srgbClr val="002776"/>
                </a:solidFill>
                <a:latin typeface="微软雅黑" panose="020B0503020204020204" charset="-122"/>
                <a:ea typeface="微软雅黑" panose="020B0503020204020204" charset="-122"/>
              </a:rPr>
              <a:t>04</a:t>
            </a:r>
            <a:endParaRPr lang="en-US" sz="1100" dirty="0"/>
          </a:p>
        </p:txBody>
      </p:sp>
      <p:sp>
        <p:nvSpPr>
          <p:cNvPr id="197" name="TextBox 5"/>
          <p:cNvSpPr txBox="1"/>
          <p:nvPr/>
        </p:nvSpPr>
        <p:spPr>
          <a:xfrm>
            <a:off x="7245574" y="3173786"/>
            <a:ext cx="2902725" cy="827086"/>
          </a:xfrm>
          <a:prstGeom prst="rect">
            <a:avLst/>
          </a:prstGeom>
          <a:solidFill>
            <a:srgbClr val="FFFFFF">
              <a:alpha val="0"/>
            </a:srgbClr>
          </a:solidFill>
        </p:spPr>
        <p:txBody>
          <a:bodyPr lIns="0" tIns="12700" rIns="0" bIns="12700" rtlCol="0" anchor="t">
            <a:spAutoFit/>
          </a:bodyPr>
          <a:lstStyle/>
          <a:p>
            <a:pPr algn="ctr" latinLnBrk="1">
              <a:lnSpc>
                <a:spcPct val="113000"/>
              </a:lnSpc>
            </a:pPr>
            <a:r>
              <a:rPr lang="zh-CN" altLang="en-US" sz="4900" b="1" spc="150" dirty="0">
                <a:solidFill>
                  <a:srgbClr val="FFFFFF"/>
                </a:solidFill>
                <a:latin typeface="微软雅黑" panose="020B0503020204020204" charset="-122"/>
                <a:ea typeface="微软雅黑" panose="020B0503020204020204" charset="-122"/>
              </a:rPr>
              <a:t>几点建议</a:t>
            </a:r>
            <a:endParaRPr lang="en-US" sz="11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10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5"/>
                                        </p:tgtEl>
                                        <p:attrNameLst>
                                          <p:attrName>style.visibility</p:attrName>
                                        </p:attrNameLst>
                                      </p:cBhvr>
                                      <p:to>
                                        <p:strVal val="visible"/>
                                      </p:to>
                                    </p:set>
                                    <p:animEffect transition="in" filter="fade">
                                      <p:cBhvr>
                                        <p:cTn id="13" dur="1000"/>
                                        <p:tgtEl>
                                          <p:spTgt spid="19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6"/>
                                        </p:tgtEl>
                                        <p:attrNameLst>
                                          <p:attrName>style.visibility</p:attrName>
                                        </p:attrNameLst>
                                      </p:cBhvr>
                                      <p:to>
                                        <p:strVal val="visible"/>
                                      </p:to>
                                    </p:set>
                                    <p:animEffect transition="in" filter="fade">
                                      <p:cBhvr>
                                        <p:cTn id="16" dur="1000"/>
                                        <p:tgtEl>
                                          <p:spTgt spid="19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Effect transition="in" filter="fade">
                                      <p:cBhvr>
                                        <p:cTn id="19"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5218584"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建议</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3" name="文本占位符 1486850"/>
          <p:cNvSpPr txBox="1"/>
          <p:nvPr>
            <p:custDataLst>
              <p:tags r:id="rId1"/>
            </p:custDataLst>
          </p:nvPr>
        </p:nvSpPr>
        <p:spPr>
          <a:xfrm>
            <a:off x="177800" y="1270000"/>
            <a:ext cx="5943600" cy="4379030"/>
          </a:xfrm>
          <a:prstGeom prst="rect">
            <a:avLst/>
          </a:prstGeom>
        </p:spPr>
        <p:txBody>
          <a:bodyPr vert="horz" wrap="square" lIns="90000" tIns="46800" rIns="90000" bIns="46800" rtlCol="0" anchor="t">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1130300" y="1117600"/>
            <a:ext cx="4800600" cy="646331"/>
          </a:xfrm>
          <a:prstGeom prst="rect">
            <a:avLst/>
          </a:prstGeom>
          <a:noFill/>
        </p:spPr>
        <p:txBody>
          <a:bodyPr wrap="square" rtlCol="0">
            <a:spAutoFit/>
          </a:bodyPr>
          <a:lstStyle/>
          <a:p>
            <a:endParaRPr lang="en-US" altLang="zh-CN" dirty="0"/>
          </a:p>
          <a:p>
            <a:endParaRPr lang="zh-CN" altLang="en-US" dirty="0"/>
          </a:p>
        </p:txBody>
      </p:sp>
      <p:sp>
        <p:nvSpPr>
          <p:cNvPr id="16" name="文本框 15"/>
          <p:cNvSpPr txBox="1"/>
          <p:nvPr/>
        </p:nvSpPr>
        <p:spPr>
          <a:xfrm>
            <a:off x="4515650" y="561270"/>
            <a:ext cx="7113765" cy="5778185"/>
          </a:xfrm>
          <a:prstGeom prst="rect">
            <a:avLst/>
          </a:prstGeom>
          <a:noFill/>
          <a:ln w="9525">
            <a:noFill/>
          </a:ln>
        </p:spPr>
        <p:txBody>
          <a:bodyPr wrap="square">
            <a:spAutoFit/>
          </a:bodyPr>
          <a:lstStyle/>
          <a:p>
            <a:pPr>
              <a:lnSpc>
                <a:spcPts val="3200"/>
              </a:lnSpc>
            </a:pPr>
            <a:r>
              <a:rPr lang="zh-CN" altLang="en-US" sz="2000" b="1" spc="150" dirty="0">
                <a:latin typeface="微软雅黑" panose="020B0503020204020204" charset="-122"/>
                <a:ea typeface="微软雅黑" panose="020B0503020204020204" charset="-122"/>
              </a:rPr>
              <a:t>一、板块选择需动态科学板块选择需动态科学</a:t>
            </a:r>
            <a:endParaRPr lang="en-US" altLang="zh-CN" sz="2000" b="1" spc="150" dirty="0">
              <a:latin typeface="微软雅黑" panose="020B0503020204020204" charset="-122"/>
              <a:ea typeface="微软雅黑" panose="020B0503020204020204"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各板块审核时长  </a:t>
            </a:r>
            <a:endParaRPr lang="en-US" altLang="zh-CN" sz="2000" b="1" spc="150" dirty="0">
              <a:latin typeface="仿宋" panose="02010609060101010101" pitchFamily="49" charset="-122"/>
              <a:ea typeface="仿宋" panose="02010609060101010101" pitchFamily="49"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申报企业财务指标</a:t>
            </a:r>
            <a:endParaRPr lang="en-US" altLang="zh-CN" sz="2000" b="1" spc="150" dirty="0">
              <a:latin typeface="仿宋" panose="02010609060101010101" pitchFamily="49" charset="-122"/>
              <a:ea typeface="仿宋" panose="02010609060101010101" pitchFamily="49"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政策导向（科创属性、</a:t>
            </a:r>
            <a:r>
              <a:rPr lang="en-US" altLang="zh-CN" sz="2000" b="1" spc="150" dirty="0">
                <a:latin typeface="仿宋" panose="02010609060101010101" pitchFamily="49" charset="-122"/>
                <a:ea typeface="仿宋" panose="02010609060101010101" pitchFamily="49" charset="-122"/>
              </a:rPr>
              <a:t>IPO</a:t>
            </a:r>
            <a:r>
              <a:rPr lang="zh-CN" altLang="en-US" sz="2000" b="1" spc="150" dirty="0">
                <a:latin typeface="仿宋" panose="02010609060101010101" pitchFamily="49" charset="-122"/>
                <a:ea typeface="仿宋" panose="02010609060101010101" pitchFamily="49" charset="-122"/>
              </a:rPr>
              <a:t>收紧、北交所深改十九条等）</a:t>
            </a:r>
            <a:endParaRPr lang="en-US" altLang="zh-CN" sz="2000" b="1" spc="150" dirty="0">
              <a:latin typeface="仿宋" panose="02010609060101010101" pitchFamily="49" charset="-122"/>
              <a:ea typeface="仿宋" panose="02010609060101010101" pitchFamily="49" charset="-122"/>
            </a:endParaRPr>
          </a:p>
          <a:p>
            <a:pPr>
              <a:lnSpc>
                <a:spcPts val="3200"/>
              </a:lnSpc>
            </a:pPr>
            <a:r>
              <a:rPr lang="zh-CN" altLang="en-US" sz="2000" b="1" spc="150" dirty="0">
                <a:latin typeface="微软雅黑" panose="020B0503020204020204" charset="-122"/>
                <a:ea typeface="微软雅黑" panose="020B0503020204020204" charset="-122"/>
              </a:rPr>
              <a:t>二、精准选择申报时机</a:t>
            </a:r>
            <a:endParaRPr lang="en-US" altLang="zh-CN" sz="2000" b="1" spc="150" dirty="0">
              <a:latin typeface="微软雅黑" panose="020B0503020204020204" charset="-122"/>
              <a:ea typeface="微软雅黑" panose="020B0503020204020204"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找准行业的风口</a:t>
            </a:r>
            <a:endParaRPr lang="en-US" altLang="zh-CN" sz="2000" b="1" spc="150" dirty="0">
              <a:latin typeface="仿宋" panose="02010609060101010101" pitchFamily="49" charset="-122"/>
              <a:ea typeface="仿宋" panose="02010609060101010101" pitchFamily="49"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企业业绩的上升期（爆发期）</a:t>
            </a:r>
            <a:endParaRPr lang="en-US" altLang="zh-CN" sz="2000" b="1" spc="150" dirty="0">
              <a:latin typeface="仿宋" panose="02010609060101010101" pitchFamily="49" charset="-122"/>
              <a:ea typeface="仿宋" panose="02010609060101010101" pitchFamily="49"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二级市场走强（或者本行业板块走强）</a:t>
            </a:r>
            <a:endParaRPr lang="en-US" altLang="zh-CN" sz="2000" b="1" spc="150" dirty="0">
              <a:latin typeface="仿宋" panose="02010609060101010101" pitchFamily="49" charset="-122"/>
              <a:ea typeface="仿宋" panose="02010609060101010101" pitchFamily="49"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rPr>
              <a:t>国家产业政策倾斜期</a:t>
            </a:r>
            <a:endParaRPr lang="en-US" altLang="zh-CN" sz="2000" b="1" spc="150" dirty="0">
              <a:solidFill>
                <a:srgbClr val="FFFFFF"/>
              </a:solidFill>
              <a:latin typeface="微软雅黑" panose="020B0503020204020204" charset="-122"/>
              <a:ea typeface="微软雅黑" panose="020B0503020204020204" charset="-122"/>
            </a:endParaRPr>
          </a:p>
          <a:p>
            <a:pPr>
              <a:lnSpc>
                <a:spcPts val="3200"/>
              </a:lnSpc>
            </a:pPr>
            <a:r>
              <a:rPr lang="zh-CN" altLang="en-US" sz="2000" b="1" spc="150" dirty="0">
                <a:latin typeface="微软雅黑" panose="020B0503020204020204" charset="-122"/>
                <a:ea typeface="微软雅黑" panose="020B0503020204020204" charset="-122"/>
              </a:rPr>
              <a:t>三、中介机构选择更适配</a:t>
            </a:r>
            <a:endParaRPr lang="en-US" altLang="zh-CN" sz="2000" b="1" spc="150" dirty="0">
              <a:latin typeface="微软雅黑" panose="020B0503020204020204" charset="-122"/>
              <a:ea typeface="微软雅黑" panose="020B0503020204020204" charset="-122"/>
            </a:endParaRPr>
          </a:p>
          <a:p>
            <a:pPr marL="342900" indent="-342900">
              <a:lnSpc>
                <a:spcPts val="3200"/>
              </a:lnSpc>
              <a:buFont typeface="Wingdings" panose="05000000000000000000" pitchFamily="2" charset="2"/>
              <a:buChar char="Ø"/>
            </a:pPr>
            <a:r>
              <a:rPr lang="zh-CN" altLang="en-US" sz="2000" b="1" spc="150" dirty="0">
                <a:effectLst/>
                <a:latin typeface="仿宋" panose="02010609060101010101" pitchFamily="49" charset="-122"/>
                <a:ea typeface="仿宋" panose="02010609060101010101" pitchFamily="49" charset="-122"/>
                <a:cs typeface="楷体" panose="02010609060101010101" charset="-122"/>
              </a:rPr>
              <a:t>看经验</a:t>
            </a:r>
            <a:r>
              <a:rPr lang="en-US" altLang="zh-CN" sz="2000" b="1" spc="150" dirty="0">
                <a:latin typeface="仿宋" panose="02010609060101010101" pitchFamily="49" charset="-122"/>
                <a:ea typeface="仿宋" panose="02010609060101010101" pitchFamily="49" charset="-122"/>
                <a:cs typeface="楷体" panose="02010609060101010101" charset="-122"/>
              </a:rPr>
              <a:t> </a:t>
            </a:r>
            <a:endParaRPr lang="en-US" altLang="zh-CN" sz="2000" b="1" spc="150" dirty="0">
              <a:latin typeface="仿宋" panose="02010609060101010101" pitchFamily="49" charset="-122"/>
              <a:ea typeface="仿宋" panose="02010609060101010101" pitchFamily="49" charset="-122"/>
              <a:cs typeface="楷体" panose="02010609060101010101"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cs typeface="楷体" panose="02010609060101010101" charset="-122"/>
              </a:rPr>
              <a:t>看团队</a:t>
            </a:r>
            <a:endParaRPr lang="en-US" altLang="zh-CN" sz="2000" b="1" spc="150" dirty="0">
              <a:latin typeface="仿宋" panose="02010609060101010101" pitchFamily="49" charset="-122"/>
              <a:ea typeface="仿宋" panose="02010609060101010101" pitchFamily="49" charset="-122"/>
              <a:cs typeface="楷体" panose="02010609060101010101"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cs typeface="楷体" panose="02010609060101010101" charset="-122"/>
              </a:rPr>
              <a:t>看品牌</a:t>
            </a:r>
            <a:r>
              <a:rPr lang="en-US" altLang="zh-CN" sz="2000" b="1" spc="150" dirty="0">
                <a:latin typeface="仿宋" panose="02010609060101010101" pitchFamily="49" charset="-122"/>
                <a:ea typeface="仿宋" panose="02010609060101010101" pitchFamily="49" charset="-122"/>
                <a:cs typeface="楷体" panose="02010609060101010101" charset="-122"/>
              </a:rPr>
              <a:t> </a:t>
            </a:r>
            <a:endParaRPr lang="en-US" altLang="zh-CN" sz="2000" b="1" spc="150" dirty="0">
              <a:latin typeface="仿宋" panose="02010609060101010101" pitchFamily="49" charset="-122"/>
              <a:ea typeface="仿宋" panose="02010609060101010101" pitchFamily="49" charset="-122"/>
              <a:cs typeface="楷体" panose="02010609060101010101" charset="-122"/>
            </a:endParaRPr>
          </a:p>
          <a:p>
            <a:pPr marL="342900" indent="-342900">
              <a:lnSpc>
                <a:spcPts val="3200"/>
              </a:lnSpc>
              <a:buFont typeface="Wingdings" panose="05000000000000000000" pitchFamily="2" charset="2"/>
              <a:buChar char="Ø"/>
            </a:pPr>
            <a:r>
              <a:rPr lang="zh-CN" altLang="en-US" sz="2000" b="1" spc="150" dirty="0">
                <a:latin typeface="仿宋" panose="02010609060101010101" pitchFamily="49" charset="-122"/>
                <a:ea typeface="仿宋" panose="02010609060101010101" pitchFamily="49" charset="-122"/>
                <a:cs typeface="楷体" panose="02010609060101010101" charset="-122"/>
              </a:rPr>
              <a:t>看本地化水平</a:t>
            </a:r>
            <a:endParaRPr lang="zh-CN" altLang="en-US" sz="2000" b="1" spc="150" dirty="0">
              <a:effectLst/>
              <a:latin typeface="仿宋" panose="02010609060101010101" pitchFamily="49" charset="-122"/>
              <a:ea typeface="仿宋" panose="02010609060101010101" pitchFamily="49" charset="-122"/>
              <a:cs typeface="楷体" panose="02010609060101010101" charset="-122"/>
            </a:endParaRPr>
          </a:p>
        </p:txBody>
      </p:sp>
      <p:pic>
        <p:nvPicPr>
          <p:cNvPr id="30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50" y="709288"/>
            <a:ext cx="4120350" cy="546836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Freeform 1"/>
          <p:cNvSpPr/>
          <p:nvPr/>
        </p:nvSpPr>
        <p:spPr>
          <a:xfrm>
            <a:off x="3508439" y="743623"/>
            <a:ext cx="7422134" cy="5128336"/>
          </a:xfrm>
          <a:custGeom>
            <a:avLst/>
            <a:gdLst/>
            <a:ahLst/>
            <a:cxnLst/>
            <a:rect l="l" t="t" r="r" b="b"/>
            <a:pathLst>
              <a:path w="7422134" h="5128336">
                <a:moveTo>
                  <a:pt x="0" y="0"/>
                </a:moveTo>
                <a:lnTo>
                  <a:pt x="0" y="0"/>
                </a:lnTo>
                <a:lnTo>
                  <a:pt x="7422133" y="0"/>
                </a:lnTo>
                <a:lnTo>
                  <a:pt x="7422133" y="0"/>
                </a:lnTo>
                <a:lnTo>
                  <a:pt x="7422133" y="5128336"/>
                </a:lnTo>
                <a:lnTo>
                  <a:pt x="7422133" y="5128336"/>
                </a:lnTo>
                <a:lnTo>
                  <a:pt x="0" y="5128336"/>
                </a:lnTo>
                <a:lnTo>
                  <a:pt x="0" y="5128336"/>
                </a:lnTo>
                <a:lnTo>
                  <a:pt x="0" y="0"/>
                </a:lnTo>
                <a:close/>
              </a:path>
            </a:pathLst>
          </a:custGeom>
          <a:solidFill>
            <a:srgbClr val="002060"/>
          </a:solidFill>
        </p:spPr>
        <p:txBody>
          <a:bodyPr lIns="127000" rIns="127000" rtlCol="0" anchor="ctr"/>
          <a:lstStyle/>
          <a:p>
            <a:pPr algn="l"/>
            <a:endParaRPr lang="en-US" sz="1100"/>
          </a:p>
        </p:txBody>
      </p:sp>
      <p:pic>
        <p:nvPicPr>
          <p:cNvPr id="34" name="Picture 2"/>
          <p:cNvPicPr>
            <a:picLocks noChangeAspect="1"/>
          </p:cNvPicPr>
          <p:nvPr/>
        </p:nvPicPr>
        <p:blipFill>
          <a:blip r:embed="rId1"/>
          <a:stretch>
            <a:fillRect/>
          </a:stretch>
        </p:blipFill>
        <p:spPr>
          <a:xfrm flipH="1">
            <a:off x="3410330" y="673100"/>
            <a:ext cx="7419751" cy="5121438"/>
          </a:xfrm>
          <a:prstGeom prst="rect">
            <a:avLst/>
          </a:prstGeom>
        </p:spPr>
      </p:pic>
      <p:sp>
        <p:nvSpPr>
          <p:cNvPr id="35" name="Freeform 3"/>
          <p:cNvSpPr/>
          <p:nvPr/>
        </p:nvSpPr>
        <p:spPr>
          <a:xfrm>
            <a:off x="861162" y="2697124"/>
            <a:ext cx="3724986" cy="1976476"/>
          </a:xfrm>
          <a:custGeom>
            <a:avLst/>
            <a:gdLst/>
            <a:ahLst/>
            <a:cxnLst/>
            <a:rect l="l" t="t" r="r" b="b"/>
            <a:pathLst>
              <a:path w="3724986" h="1976476">
                <a:moveTo>
                  <a:pt x="0" y="0"/>
                </a:moveTo>
                <a:lnTo>
                  <a:pt x="0" y="0"/>
                </a:lnTo>
                <a:lnTo>
                  <a:pt x="3724986" y="0"/>
                </a:lnTo>
                <a:lnTo>
                  <a:pt x="3724986" y="0"/>
                </a:lnTo>
                <a:lnTo>
                  <a:pt x="3724986" y="1976476"/>
                </a:lnTo>
                <a:lnTo>
                  <a:pt x="3724986" y="1976476"/>
                </a:lnTo>
                <a:lnTo>
                  <a:pt x="0" y="1976476"/>
                </a:lnTo>
                <a:lnTo>
                  <a:pt x="0" y="1976476"/>
                </a:lnTo>
                <a:lnTo>
                  <a:pt x="0" y="0"/>
                </a:lnTo>
                <a:close/>
              </a:path>
            </a:pathLst>
          </a:custGeom>
          <a:solidFill>
            <a:srgbClr val="002060"/>
          </a:solidFill>
        </p:spPr>
        <p:txBody>
          <a:bodyPr lIns="127000" rIns="127000" rtlCol="0" anchor="ctr"/>
          <a:lstStyle/>
          <a:p>
            <a:pPr algn="l"/>
            <a:endParaRPr lang="en-US" sz="1100"/>
          </a:p>
        </p:txBody>
      </p:sp>
      <p:sp>
        <p:nvSpPr>
          <p:cNvPr id="36" name="TextBox 4"/>
          <p:cNvSpPr txBox="1"/>
          <p:nvPr/>
        </p:nvSpPr>
        <p:spPr>
          <a:xfrm>
            <a:off x="1435100" y="983767"/>
            <a:ext cx="1524000" cy="1778000"/>
          </a:xfrm>
          <a:prstGeom prst="rect">
            <a:avLst/>
          </a:prstGeom>
          <a:solidFill>
            <a:srgbClr val="FFFFFF">
              <a:alpha val="0"/>
            </a:srgbClr>
          </a:solidFill>
        </p:spPr>
        <p:txBody>
          <a:bodyPr lIns="95250" tIns="95250" rIns="0" bIns="95250" rtlCol="0" anchor="t">
            <a:spAutoFit/>
          </a:bodyPr>
          <a:lstStyle/>
          <a:p>
            <a:pPr algn="l" latinLnBrk="1">
              <a:lnSpc>
                <a:spcPct val="113000"/>
              </a:lnSpc>
            </a:pPr>
            <a:r>
              <a:rPr lang="en-US" sz="8945" b="1">
                <a:solidFill>
                  <a:srgbClr val="002776"/>
                </a:solidFill>
                <a:latin typeface="微软雅黑" panose="020B0503020204020204" charset="-122"/>
                <a:ea typeface="微软雅黑" panose="020B0503020204020204" charset="-122"/>
              </a:rPr>
              <a:t>01</a:t>
            </a:r>
            <a:endParaRPr lang="en-US" sz="1100"/>
          </a:p>
        </p:txBody>
      </p:sp>
      <p:sp>
        <p:nvSpPr>
          <p:cNvPr id="37" name="TextBox 5"/>
          <p:cNvSpPr txBox="1"/>
          <p:nvPr/>
        </p:nvSpPr>
        <p:spPr>
          <a:xfrm>
            <a:off x="1272292" y="2878094"/>
            <a:ext cx="2902725" cy="1679178"/>
          </a:xfrm>
          <a:prstGeom prst="rect">
            <a:avLst/>
          </a:prstGeom>
          <a:solidFill>
            <a:srgbClr val="FFFFFF">
              <a:alpha val="0"/>
            </a:srgbClr>
          </a:solidFill>
        </p:spPr>
        <p:txBody>
          <a:bodyPr lIns="0" tIns="12700" rIns="0" bIns="12700" rtlCol="0" anchor="t">
            <a:spAutoFit/>
          </a:bodyPr>
          <a:lstStyle/>
          <a:p>
            <a:pPr algn="ctr" latinLnBrk="1">
              <a:lnSpc>
                <a:spcPct val="113000"/>
              </a:lnSpc>
            </a:pPr>
            <a:r>
              <a:rPr lang="zh-CN" altLang="en-US" sz="4900" b="1" spc="150" dirty="0">
                <a:solidFill>
                  <a:srgbClr val="FFFFFF"/>
                </a:solidFill>
                <a:latin typeface="微软雅黑" panose="020B0503020204020204" charset="-122"/>
                <a:ea typeface="微软雅黑" panose="020B0503020204020204" charset="-122"/>
              </a:rPr>
              <a:t>企业上市新概况</a:t>
            </a:r>
            <a:endParaRPr lang="en-US" sz="11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10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55441" y="857582"/>
            <a:ext cx="5258752" cy="2557771"/>
          </a:xfrm>
          <a:prstGeom prst="rect">
            <a:avLst/>
          </a:prstGeom>
        </p:spPr>
      </p:pic>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3694584"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全国情况</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49" name="TextBox 6"/>
          <p:cNvSpPr txBox="1"/>
          <p:nvPr/>
        </p:nvSpPr>
        <p:spPr>
          <a:xfrm>
            <a:off x="855441" y="3609016"/>
            <a:ext cx="5258752" cy="2333625"/>
          </a:xfrm>
          <a:prstGeom prst="rect">
            <a:avLst/>
          </a:prstGeom>
          <a:solidFill>
            <a:srgbClr val="FFFFFF">
              <a:alpha val="0"/>
            </a:srgbClr>
          </a:solidFill>
        </p:spPr>
        <p:txBody>
          <a:bodyPr wrap="square" lIns="31750" tIns="12700" rIns="0" bIns="12700" rtlCol="0" anchor="t">
            <a:spAutoFit/>
          </a:bodyPr>
          <a:lstStyle/>
          <a:p>
            <a:pPr>
              <a:lnSpc>
                <a:spcPts val="4500"/>
              </a:lnSpc>
            </a:pPr>
            <a:r>
              <a:rPr lang="zh-CN" altLang="zh-CN" sz="2000" b="1" dirty="0">
                <a:latin typeface="仿宋" panose="02010609060101010101" pitchFamily="49" charset="-122"/>
                <a:ea typeface="仿宋" panose="02010609060101010101" pitchFamily="49" charset="-122"/>
              </a:rPr>
              <a:t>截至</a:t>
            </a:r>
            <a:r>
              <a:rPr lang="en-US" altLang="zh-CN" sz="2000" b="1" dirty="0">
                <a:latin typeface="仿宋" panose="02010609060101010101" pitchFamily="49" charset="-122"/>
                <a:ea typeface="仿宋" panose="02010609060101010101" pitchFamily="49" charset="-122"/>
              </a:rPr>
              <a:t>2023</a:t>
            </a:r>
            <a:r>
              <a:rPr lang="zh-CN" altLang="zh-CN"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10</a:t>
            </a:r>
            <a:r>
              <a:rPr lang="zh-CN" altLang="zh-CN" sz="2000" b="1" dirty="0">
                <a:latin typeface="仿宋" panose="02010609060101010101" pitchFamily="49" charset="-122"/>
                <a:ea typeface="仿宋" panose="02010609060101010101" pitchFamily="49" charset="-122"/>
              </a:rPr>
              <a:t>月</a:t>
            </a:r>
            <a:r>
              <a:rPr lang="en-US" altLang="zh-CN" sz="2000" b="1" dirty="0">
                <a:latin typeface="仿宋" panose="02010609060101010101" pitchFamily="49" charset="-122"/>
                <a:ea typeface="仿宋" panose="02010609060101010101" pitchFamily="49" charset="-122"/>
              </a:rPr>
              <a:t>15</a:t>
            </a:r>
            <a:r>
              <a:rPr lang="zh-CN" altLang="zh-CN" sz="2000" b="1" dirty="0">
                <a:latin typeface="仿宋" panose="02010609060101010101" pitchFamily="49" charset="-122"/>
                <a:ea typeface="仿宋" panose="02010609060101010101" pitchFamily="49" charset="-122"/>
              </a:rPr>
              <a:t>日，全国上市公司</a:t>
            </a:r>
            <a:r>
              <a:rPr lang="en-US" altLang="zh-CN" sz="2000" b="1" dirty="0">
                <a:latin typeface="仿宋" panose="02010609060101010101" pitchFamily="49" charset="-122"/>
                <a:ea typeface="仿宋" panose="02010609060101010101" pitchFamily="49" charset="-122"/>
              </a:rPr>
              <a:t>5290</a:t>
            </a:r>
            <a:r>
              <a:rPr lang="zh-CN" altLang="zh-CN" sz="2000" b="1" dirty="0">
                <a:latin typeface="仿宋" panose="02010609060101010101" pitchFamily="49" charset="-122"/>
                <a:ea typeface="仿宋" panose="02010609060101010101" pitchFamily="49" charset="-122"/>
              </a:rPr>
              <a:t>家，广东、浙江、江苏、北京、上海、山东上市公司数量分别为</a:t>
            </a:r>
            <a:r>
              <a:rPr lang="en-US" altLang="zh-CN" sz="2000" b="1" dirty="0">
                <a:latin typeface="仿宋" panose="02010609060101010101" pitchFamily="49" charset="-122"/>
                <a:ea typeface="仿宋" panose="02010609060101010101" pitchFamily="49" charset="-122"/>
              </a:rPr>
              <a:t>866</a:t>
            </a:r>
            <a:r>
              <a:rPr lang="zh-CN" altLang="zh-CN" sz="2000" b="1" dirty="0">
                <a:latin typeface="仿宋" panose="02010609060101010101" pitchFamily="49" charset="-122"/>
                <a:ea typeface="仿宋" panose="02010609060101010101" pitchFamily="49" charset="-122"/>
              </a:rPr>
              <a:t>家、</a:t>
            </a:r>
            <a:r>
              <a:rPr lang="en-US" altLang="zh-CN" sz="2000" b="1" dirty="0">
                <a:latin typeface="仿宋" panose="02010609060101010101" pitchFamily="49" charset="-122"/>
                <a:ea typeface="仿宋" panose="02010609060101010101" pitchFamily="49" charset="-122"/>
              </a:rPr>
              <a:t>691</a:t>
            </a:r>
            <a:r>
              <a:rPr lang="zh-CN" altLang="zh-CN" sz="2000" b="1" dirty="0">
                <a:latin typeface="仿宋" panose="02010609060101010101" pitchFamily="49" charset="-122"/>
                <a:ea typeface="仿宋" panose="02010609060101010101" pitchFamily="49" charset="-122"/>
              </a:rPr>
              <a:t>家、</a:t>
            </a:r>
            <a:r>
              <a:rPr lang="en-US" altLang="zh-CN" sz="2000" b="1" dirty="0">
                <a:latin typeface="仿宋" panose="02010609060101010101" pitchFamily="49" charset="-122"/>
                <a:ea typeface="仿宋" panose="02010609060101010101" pitchFamily="49" charset="-122"/>
              </a:rPr>
              <a:t>681</a:t>
            </a:r>
            <a:r>
              <a:rPr lang="zh-CN" altLang="zh-CN" sz="2000" b="1" dirty="0">
                <a:latin typeface="仿宋" panose="02010609060101010101" pitchFamily="49" charset="-122"/>
                <a:ea typeface="仿宋" panose="02010609060101010101" pitchFamily="49" charset="-122"/>
              </a:rPr>
              <a:t>家、</a:t>
            </a:r>
            <a:r>
              <a:rPr lang="en-US" altLang="zh-CN" sz="2000" b="1" dirty="0">
                <a:latin typeface="仿宋" panose="02010609060101010101" pitchFamily="49" charset="-122"/>
                <a:ea typeface="仿宋" panose="02010609060101010101" pitchFamily="49" charset="-122"/>
              </a:rPr>
              <a:t>472</a:t>
            </a:r>
            <a:r>
              <a:rPr lang="zh-CN" altLang="zh-CN" sz="2000" b="1" dirty="0">
                <a:latin typeface="仿宋" panose="02010609060101010101" pitchFamily="49" charset="-122"/>
                <a:ea typeface="仿宋" panose="02010609060101010101" pitchFamily="49" charset="-122"/>
              </a:rPr>
              <a:t>家、</a:t>
            </a:r>
            <a:r>
              <a:rPr lang="en-US" altLang="zh-CN" sz="2000" b="1" dirty="0">
                <a:latin typeface="仿宋" panose="02010609060101010101" pitchFamily="49" charset="-122"/>
                <a:ea typeface="仿宋" panose="02010609060101010101" pitchFamily="49" charset="-122"/>
              </a:rPr>
              <a:t>434</a:t>
            </a:r>
            <a:r>
              <a:rPr lang="zh-CN" altLang="zh-CN" sz="2000" b="1" dirty="0">
                <a:latin typeface="仿宋" panose="02010609060101010101" pitchFamily="49" charset="-122"/>
                <a:ea typeface="仿宋" panose="02010609060101010101" pitchFamily="49" charset="-122"/>
              </a:rPr>
              <a:t>家、</a:t>
            </a:r>
            <a:r>
              <a:rPr lang="en-US" altLang="zh-CN" sz="2000" b="1" dirty="0">
                <a:latin typeface="仿宋" panose="02010609060101010101" pitchFamily="49" charset="-122"/>
                <a:ea typeface="仿宋" panose="02010609060101010101" pitchFamily="49" charset="-122"/>
              </a:rPr>
              <a:t>306</a:t>
            </a:r>
            <a:r>
              <a:rPr lang="zh-CN" altLang="zh-CN" sz="2000" b="1" dirty="0">
                <a:latin typeface="仿宋" panose="02010609060101010101" pitchFamily="49" charset="-122"/>
                <a:ea typeface="仿宋" panose="02010609060101010101" pitchFamily="49" charset="-122"/>
              </a:rPr>
              <a:t>家，合计</a:t>
            </a:r>
            <a:r>
              <a:rPr lang="en-US" altLang="zh-CN" sz="2000" b="1" dirty="0">
                <a:latin typeface="仿宋" panose="02010609060101010101" pitchFamily="49" charset="-122"/>
                <a:ea typeface="仿宋" panose="02010609060101010101" pitchFamily="49" charset="-122"/>
              </a:rPr>
              <a:t>3450</a:t>
            </a:r>
            <a:r>
              <a:rPr lang="zh-CN" altLang="zh-CN" sz="2000" b="1" dirty="0">
                <a:latin typeface="仿宋" panose="02010609060101010101" pitchFamily="49" charset="-122"/>
                <a:ea typeface="仿宋" panose="02010609060101010101" pitchFamily="49" charset="-122"/>
              </a:rPr>
              <a:t>家，占比</a:t>
            </a:r>
            <a:r>
              <a:rPr lang="en-US" altLang="zh-CN" sz="2000" b="1" dirty="0">
                <a:latin typeface="仿宋" panose="02010609060101010101" pitchFamily="49" charset="-122"/>
                <a:ea typeface="仿宋" panose="02010609060101010101" pitchFamily="49" charset="-122"/>
              </a:rPr>
              <a:t>65.22%</a:t>
            </a:r>
            <a:endParaRPr lang="zh-CN" altLang="zh-CN" sz="2000" b="1" dirty="0">
              <a:latin typeface="仿宋" panose="02010609060101010101" pitchFamily="49" charset="-122"/>
              <a:ea typeface="仿宋" panose="02010609060101010101" pitchFamily="49" charset="-122"/>
            </a:endParaRPr>
          </a:p>
        </p:txBody>
      </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mc:AlternateContent xmlns:mc="http://schemas.openxmlformats.org/markup-compatibility/2006" xmlns:p14="http://schemas.microsoft.com/office/powerpoint/2010/main">
        <mc:Choice Requires="p14">
          <p:contentPart r:id="rId2" p14:bwMode="auto">
            <p14:nvContentPartPr>
              <p14:cNvPr id="5" name="墨迹 4"/>
              <p14:cNvContentPartPr/>
              <p14:nvPr/>
            </p14:nvContentPartPr>
            <p14:xfrm>
              <a:off x="9456420" y="1931035"/>
              <a:ext cx="635" cy="635"/>
            </p14:xfrm>
          </p:contentPart>
        </mc:Choice>
        <mc:Fallback xmlns="">
          <p:pic>
            <p:nvPicPr>
              <p:cNvPr id="5" name="墨迹 4"/>
            </p:nvPicPr>
            <p:blipFill>
              <a:blip r:embed="rId3"/>
            </p:blipFill>
            <p:spPr>
              <a:xfrm>
                <a:off x="9456420" y="1931035"/>
                <a:ext cx="635" cy="635"/>
              </a:xfrm>
              <a:prstGeom prst="rect"/>
            </p:spPr>
          </p:pic>
        </mc:Fallback>
      </mc:AlternateContent>
      <p:pic>
        <p:nvPicPr>
          <p:cNvPr id="6" name="图片 5"/>
          <p:cNvPicPr>
            <a:picLocks noChangeAspect="1"/>
          </p:cNvPicPr>
          <p:nvPr/>
        </p:nvPicPr>
        <p:blipFill>
          <a:blip r:embed="rId4"/>
          <a:stretch>
            <a:fillRect/>
          </a:stretch>
        </p:blipFill>
        <p:spPr>
          <a:xfrm>
            <a:off x="6540500" y="660400"/>
            <a:ext cx="4100830" cy="517715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4" grpId="0" animBg="1"/>
      <p:bldP spid="49" grpId="0" bldLvl="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9333384" cy="394980"/>
          </a:xfrm>
          <a:prstGeom prst="rect">
            <a:avLst/>
          </a:prstGeom>
          <a:solidFill>
            <a:srgbClr val="FFFFFF">
              <a:alpha val="0"/>
            </a:srgbClr>
          </a:solidFill>
        </p:spPr>
        <p:txBody>
          <a:bodyPr wrap="square" lIns="0" tIns="12700" rIns="0" bIns="12700" rtlCol="0" anchor="t">
            <a:spAutoFit/>
          </a:bodyPr>
          <a:lstStyle/>
          <a:p>
            <a:pPr lvl="0"/>
            <a:r>
              <a:rPr lang="zh-CN" altLang="en-US" sz="2400" b="1" spc="150" dirty="0">
                <a:solidFill>
                  <a:srgbClr val="FFFFFF"/>
                </a:solidFill>
                <a:latin typeface="微软雅黑" panose="020B0503020204020204" charset="-122"/>
                <a:ea typeface="微软雅黑" panose="020B0503020204020204" charset="-122"/>
              </a:rPr>
              <a:t>各</a:t>
            </a:r>
            <a:r>
              <a:rPr lang="zh-CN" altLang="en-US" sz="2400" b="1" dirty="0">
                <a:solidFill>
                  <a:schemeClr val="bg1"/>
                </a:solidFill>
                <a:latin typeface="微软雅黑" panose="020B0503020204020204" charset="-122"/>
                <a:ea typeface="微软雅黑" panose="020B0503020204020204" charset="-122"/>
                <a:cs typeface="楷体" panose="02010609060101010101" charset="-122"/>
                <a:sym typeface="+mn-ea"/>
              </a:rPr>
              <a:t>省情况</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pic>
        <p:nvPicPr>
          <p:cNvPr id="14" name="图片 13"/>
          <p:cNvPicPr>
            <a:picLocks noChangeAspect="1"/>
          </p:cNvPicPr>
          <p:nvPr/>
        </p:nvPicPr>
        <p:blipFill>
          <a:blip r:embed="rId1"/>
          <a:stretch>
            <a:fillRect/>
          </a:stretch>
        </p:blipFill>
        <p:spPr>
          <a:xfrm>
            <a:off x="664400" y="906995"/>
            <a:ext cx="10219500" cy="515446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608984" cy="418191"/>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我省情况</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2" name="文本框 11"/>
          <p:cNvSpPr txBox="1"/>
          <p:nvPr>
            <p:custDataLst>
              <p:tags r:id="rId1"/>
            </p:custDataLst>
          </p:nvPr>
        </p:nvSpPr>
        <p:spPr>
          <a:xfrm>
            <a:off x="215900" y="736600"/>
            <a:ext cx="6960235" cy="5369560"/>
          </a:xfrm>
          <a:prstGeom prst="rect">
            <a:avLst/>
          </a:prstGeom>
          <a:noFill/>
        </p:spPr>
        <p:txBody>
          <a:bodyPr wrap="square" rtlCol="0">
            <a:spAutoFit/>
          </a:bodyPr>
          <a:lstStyle/>
          <a:p>
            <a:endParaRPr lang="zh-CN" altLang="en-US" dirty="0">
              <a:solidFill>
                <a:schemeClr val="dk1"/>
              </a:solidFill>
              <a:latin typeface="楷体" panose="02010609060101010101" charset="-122"/>
              <a:ea typeface="楷体" panose="02010609060101010101" charset="-122"/>
              <a:cs typeface="楷体" panose="02010609060101010101" charset="-122"/>
            </a:endParaRPr>
          </a:p>
          <a:p>
            <a:pPr indent="-285750">
              <a:lnSpc>
                <a:spcPts val="3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202</a:t>
            </a:r>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年新增上市和过会过审公司2</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家，其中</a:t>
            </a:r>
            <a:r>
              <a:rPr lang="en-US" altLang="zh-CN" sz="2000" b="1" dirty="0">
                <a:latin typeface="仿宋" panose="02010609060101010101" pitchFamily="49" charset="-122"/>
                <a:ea typeface="仿宋" panose="02010609060101010101" pitchFamily="49" charset="-122"/>
              </a:rPr>
              <a:t>12</a:t>
            </a:r>
            <a:r>
              <a:rPr lang="zh-CN" altLang="en-US" sz="2000" b="1" dirty="0">
                <a:latin typeface="仿宋" panose="02010609060101010101" pitchFamily="49" charset="-122"/>
                <a:ea typeface="仿宋" panose="02010609060101010101" pitchFamily="49" charset="-122"/>
              </a:rPr>
              <a:t>家挂牌上市，</a:t>
            </a:r>
            <a:r>
              <a:rPr lang="en-US" altLang="zh-CN" sz="2000" b="1" dirty="0">
                <a:latin typeface="仿宋" panose="02010609060101010101" pitchFamily="49" charset="-122"/>
                <a:ea typeface="仿宋" panose="02010609060101010101" pitchFamily="49" charset="-122"/>
              </a:rPr>
              <a:t>9</a:t>
            </a:r>
            <a:r>
              <a:rPr lang="zh-CN" altLang="en-US" sz="2000" b="1" dirty="0">
                <a:latin typeface="仿宋" panose="02010609060101010101" pitchFamily="49" charset="-122"/>
                <a:ea typeface="仿宋" panose="02010609060101010101" pitchFamily="49" charset="-122"/>
              </a:rPr>
              <a:t>家过审，创历史最好成绩。</a:t>
            </a:r>
            <a:endParaRPr lang="zh-CN" altLang="en-US" sz="2000" b="1" dirty="0">
              <a:latin typeface="仿宋" panose="02010609060101010101" pitchFamily="49" charset="-122"/>
              <a:ea typeface="仿宋" panose="02010609060101010101" pitchFamily="49" charset="-122"/>
            </a:endParaRPr>
          </a:p>
          <a:p>
            <a:pPr indent="-285750">
              <a:lnSpc>
                <a:spcPts val="3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截至目前，我省今年武汉蓝电、江瀚新材、一致魔芋、宏源药业、航天南湖、逸飞激光、宏裕包材</a:t>
            </a:r>
            <a:r>
              <a:rPr lang="en-US" sz="2000" b="1" dirty="0">
                <a:latin typeface="仿宋" panose="02010609060101010101" pitchFamily="49" charset="-122"/>
                <a:ea typeface="仿宋" panose="02010609060101010101" pitchFamily="49" charset="-122"/>
              </a:rPr>
              <a:t>7</a:t>
            </a:r>
            <a:r>
              <a:rPr lang="zh-CN" altLang="en-US" sz="2000" b="1" dirty="0">
                <a:latin typeface="仿宋" panose="02010609060101010101" pitchFamily="49" charset="-122"/>
                <a:ea typeface="仿宋" panose="02010609060101010101" pitchFamily="49" charset="-122"/>
              </a:rPr>
              <a:t>家企业首发上市，</a:t>
            </a:r>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家迁入，另有过审企业</a:t>
            </a:r>
            <a:r>
              <a:rPr lang="en-US" altLang="zh-CN" sz="2000" b="1" dirty="0">
                <a:latin typeface="仿宋" panose="02010609060101010101" pitchFamily="49" charset="-122"/>
                <a:ea typeface="仿宋" panose="02010609060101010101" pitchFamily="49" charset="-122"/>
              </a:rPr>
              <a:t>5</a:t>
            </a:r>
            <a:r>
              <a:rPr lang="zh-CN" altLang="en-US" sz="2000" b="1" dirty="0">
                <a:latin typeface="仿宋" panose="02010609060101010101" pitchFamily="49" charset="-122"/>
                <a:ea typeface="仿宋" panose="02010609060101010101" pitchFamily="49" charset="-122"/>
              </a:rPr>
              <a:t>家（含境外</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家）。</a:t>
            </a:r>
            <a:endParaRPr lang="zh-CN" altLang="en-US" sz="2000" b="1" dirty="0">
              <a:latin typeface="仿宋" panose="02010609060101010101" pitchFamily="49" charset="-122"/>
              <a:ea typeface="仿宋" panose="02010609060101010101" pitchFamily="49" charset="-122"/>
            </a:endParaRPr>
          </a:p>
          <a:p>
            <a:pPr indent="-285750">
              <a:lnSpc>
                <a:spcPts val="3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sym typeface="+mn-ea"/>
              </a:rPr>
              <a:t>今年</a:t>
            </a:r>
            <a:r>
              <a:rPr lang="zh-CN" altLang="en-US" sz="2000" b="1" dirty="0">
                <a:latin typeface="仿宋" panose="02010609060101010101" pitchFamily="49" charset="-122"/>
                <a:ea typeface="仿宋" panose="02010609060101010101" pitchFamily="49" charset="-122"/>
              </a:rPr>
              <a:t>新增境内报审企业</a:t>
            </a:r>
            <a:r>
              <a:rPr lang="en-US" altLang="zh-CN" sz="2000" b="1" dirty="0">
                <a:latin typeface="仿宋" panose="02010609060101010101" pitchFamily="49" charset="-122"/>
                <a:ea typeface="仿宋" panose="02010609060101010101" pitchFamily="49" charset="-122"/>
              </a:rPr>
              <a:t>10</a:t>
            </a:r>
            <a:r>
              <a:rPr lang="zh-CN" altLang="en-US" sz="2000" b="1" dirty="0">
                <a:latin typeface="仿宋" panose="02010609060101010101" pitchFamily="49" charset="-122"/>
                <a:ea typeface="仿宋" panose="02010609060101010101" pitchFamily="49" charset="-122"/>
              </a:rPr>
              <a:t>家，境内在审企业</a:t>
            </a:r>
            <a:r>
              <a:rPr lang="en-US" sz="2000" b="1" dirty="0">
                <a:latin typeface="仿宋" panose="02010609060101010101" pitchFamily="49" charset="-122"/>
                <a:ea typeface="仿宋" panose="02010609060101010101" pitchFamily="49" charset="-122"/>
              </a:rPr>
              <a:t>16</a:t>
            </a:r>
            <a:r>
              <a:rPr lang="zh-CN" altLang="en-US" sz="2000" b="1" dirty="0">
                <a:latin typeface="仿宋" panose="02010609060101010101" pitchFamily="49" charset="-122"/>
                <a:ea typeface="仿宋" panose="02010609060101010101" pitchFamily="49" charset="-122"/>
              </a:rPr>
              <a:t>家，境外在审企业</a:t>
            </a:r>
            <a:r>
              <a:rPr lang="en-US" altLang="zh-CN" sz="2000" b="1" dirty="0">
                <a:latin typeface="仿宋" panose="02010609060101010101" pitchFamily="49" charset="-122"/>
                <a:ea typeface="仿宋" panose="02010609060101010101" pitchFamily="49" charset="-122"/>
              </a:rPr>
              <a:t>6</a:t>
            </a:r>
            <a:r>
              <a:rPr lang="zh-CN" altLang="en-US" sz="2000" b="1" dirty="0">
                <a:latin typeface="仿宋" panose="02010609060101010101" pitchFamily="49" charset="-122"/>
                <a:ea typeface="仿宋" panose="02010609060101010101" pitchFamily="49" charset="-122"/>
              </a:rPr>
              <a:t>家，新增报辅导企业</a:t>
            </a:r>
            <a:r>
              <a:rPr lang="en-US" altLang="zh-CN" sz="2000" b="1" dirty="0">
                <a:latin typeface="仿宋" panose="02010609060101010101" pitchFamily="49" charset="-122"/>
                <a:ea typeface="仿宋" panose="02010609060101010101" pitchFamily="49" charset="-122"/>
              </a:rPr>
              <a:t>21</a:t>
            </a:r>
            <a:r>
              <a:rPr lang="zh-CN" altLang="en-US" sz="2000" b="1" dirty="0">
                <a:latin typeface="仿宋" panose="02010609060101010101" pitchFamily="49" charset="-122"/>
                <a:ea typeface="仿宋" panose="02010609060101010101" pitchFamily="49" charset="-122"/>
              </a:rPr>
              <a:t>家，在辅导企业总数</a:t>
            </a:r>
            <a:r>
              <a:rPr lang="en-US" altLang="zh-CN" sz="2000" b="1" dirty="0">
                <a:latin typeface="仿宋" panose="02010609060101010101" pitchFamily="49" charset="-122"/>
                <a:ea typeface="仿宋" panose="02010609060101010101" pitchFamily="49" charset="-122"/>
              </a:rPr>
              <a:t>56</a:t>
            </a:r>
            <a:r>
              <a:rPr lang="zh-CN" altLang="en-US" sz="2000" b="1" dirty="0">
                <a:latin typeface="仿宋" panose="02010609060101010101" pitchFamily="49" charset="-122"/>
                <a:ea typeface="仿宋" panose="02010609060101010101" pitchFamily="49" charset="-122"/>
              </a:rPr>
              <a:t>家。</a:t>
            </a:r>
            <a:endParaRPr lang="zh-CN" altLang="en-US" sz="2000" b="1" dirty="0">
              <a:latin typeface="仿宋" panose="02010609060101010101" pitchFamily="49" charset="-122"/>
              <a:ea typeface="仿宋" panose="02010609060101010101" pitchFamily="49" charset="-122"/>
            </a:endParaRPr>
          </a:p>
          <a:p>
            <a:pPr indent="-285750">
              <a:lnSpc>
                <a:spcPts val="3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省级金种子企业</a:t>
            </a:r>
            <a:r>
              <a:rPr lang="en-US" altLang="zh-CN" sz="2000" b="1" dirty="0">
                <a:latin typeface="仿宋" panose="02010609060101010101" pitchFamily="49" charset="-122"/>
                <a:ea typeface="仿宋" panose="02010609060101010101" pitchFamily="49" charset="-122"/>
              </a:rPr>
              <a:t>481</a:t>
            </a:r>
            <a:r>
              <a:rPr lang="zh-CN" altLang="en-US" sz="2000" b="1" dirty="0">
                <a:latin typeface="仿宋" panose="02010609060101010101" pitchFamily="49" charset="-122"/>
                <a:ea typeface="仿宋" panose="02010609060101010101" pitchFamily="49" charset="-122"/>
              </a:rPr>
              <a:t>家，银种子企业</a:t>
            </a:r>
            <a:r>
              <a:rPr lang="en-US" altLang="zh-CN" sz="2000" b="1" dirty="0">
                <a:latin typeface="仿宋" panose="02010609060101010101" pitchFamily="49" charset="-122"/>
                <a:ea typeface="仿宋" panose="02010609060101010101" pitchFamily="49" charset="-122"/>
              </a:rPr>
              <a:t>669</a:t>
            </a:r>
            <a:r>
              <a:rPr lang="zh-CN" altLang="en-US" sz="2000" b="1" dirty="0">
                <a:latin typeface="仿宋" panose="02010609060101010101" pitchFamily="49" charset="-122"/>
                <a:ea typeface="仿宋" panose="02010609060101010101" pitchFamily="49" charset="-122"/>
              </a:rPr>
              <a:t>家。</a:t>
            </a:r>
            <a:endParaRPr lang="zh-CN" altLang="en-US" sz="2000" b="1" dirty="0">
              <a:latin typeface="仿宋" panose="02010609060101010101" pitchFamily="49" charset="-122"/>
              <a:ea typeface="仿宋" panose="02010609060101010101" pitchFamily="49" charset="-122"/>
            </a:endParaRPr>
          </a:p>
          <a:p>
            <a:pPr indent="-285750">
              <a:lnSpc>
                <a:spcPts val="3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全省上市公司总数达到1</a:t>
            </a:r>
            <a:r>
              <a:rPr lang="en-US" altLang="zh-CN" sz="2000" b="1" dirty="0">
                <a:latin typeface="仿宋" panose="02010609060101010101" pitchFamily="49" charset="-122"/>
                <a:ea typeface="仿宋" panose="02010609060101010101" pitchFamily="49" charset="-122"/>
              </a:rPr>
              <a:t>74</a:t>
            </a:r>
            <a:r>
              <a:rPr lang="zh-CN" altLang="en-US" sz="2000" b="1" dirty="0">
                <a:latin typeface="仿宋" panose="02010609060101010101" pitchFamily="49" charset="-122"/>
                <a:ea typeface="仿宋" panose="02010609060101010101" pitchFamily="49" charset="-122"/>
              </a:rPr>
              <a:t>家，其中境内14</a:t>
            </a:r>
            <a:r>
              <a:rPr lang="en-US" altLang="zh-CN" sz="2000" b="1" dirty="0">
                <a:latin typeface="仿宋" panose="02010609060101010101" pitchFamily="49" charset="-122"/>
                <a:ea typeface="仿宋" panose="02010609060101010101" pitchFamily="49" charset="-122"/>
              </a:rPr>
              <a:t>5</a:t>
            </a:r>
            <a:r>
              <a:rPr lang="zh-CN" altLang="en-US" sz="2000" b="1" dirty="0">
                <a:latin typeface="仿宋" panose="02010609060101010101" pitchFamily="49" charset="-122"/>
                <a:ea typeface="仿宋" panose="02010609060101010101" pitchFamily="49" charset="-122"/>
              </a:rPr>
              <a:t>家，排名全国第10位，与湖南并列中部第</a:t>
            </a:r>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位，落后于安徽省（</a:t>
            </a:r>
            <a:r>
              <a:rPr lang="en-US" altLang="zh-CN" sz="2000" b="1" dirty="0">
                <a:latin typeface="仿宋" panose="02010609060101010101" pitchFamily="49" charset="-122"/>
                <a:ea typeface="仿宋" panose="02010609060101010101" pitchFamily="49" charset="-122"/>
              </a:rPr>
              <a:t>173</a:t>
            </a:r>
            <a:r>
              <a:rPr lang="zh-CN" altLang="en-US" sz="2000" b="1" dirty="0">
                <a:latin typeface="仿宋" panose="02010609060101010101" pitchFamily="49" charset="-122"/>
                <a:ea typeface="仿宋" panose="02010609060101010101" pitchFamily="49" charset="-122"/>
              </a:rPr>
              <a:t>家）。安徽凭借长三角区域发展一体化优势，近两年企业上市发展工作势头强劲，在中部抢占了较大优势；我省与湖南水平相当，处于你追我赶的白热化竞争态势。</a:t>
            </a:r>
            <a:endParaRPr lang="zh-CN" altLang="en-US" sz="2000" b="1" dirty="0">
              <a:latin typeface="仿宋" panose="02010609060101010101" pitchFamily="49" charset="-122"/>
              <a:ea typeface="仿宋" panose="02010609060101010101" pitchFamily="49"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810" y="965200"/>
            <a:ext cx="3806190" cy="4468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380384" cy="441960"/>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黄冈市情况</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2" name="文本框 11"/>
          <p:cNvSpPr txBox="1"/>
          <p:nvPr>
            <p:custDataLst>
              <p:tags r:id="rId1"/>
            </p:custDataLst>
          </p:nvPr>
        </p:nvSpPr>
        <p:spPr>
          <a:xfrm>
            <a:off x="215900" y="910590"/>
            <a:ext cx="5159375" cy="5497830"/>
          </a:xfrm>
          <a:prstGeom prst="rect">
            <a:avLst/>
          </a:prstGeom>
          <a:noFill/>
        </p:spPr>
        <p:txBody>
          <a:bodyPr wrap="square" rtlCol="0">
            <a:spAutoFit/>
          </a:bodyPr>
          <a:lstStyle/>
          <a:p>
            <a:endParaRPr lang="zh-CN" altLang="en-US" dirty="0">
              <a:solidFill>
                <a:schemeClr val="dk1"/>
              </a:solidFill>
              <a:latin typeface="楷体" panose="02010609060101010101" charset="-122"/>
              <a:ea typeface="楷体" panose="02010609060101010101" charset="-122"/>
              <a:cs typeface="楷体" panose="02010609060101010101" charset="-122"/>
            </a:endParaRPr>
          </a:p>
          <a:p>
            <a:pPr indent="-285750">
              <a:lnSpc>
                <a:spcPts val="4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黄冈市</a:t>
            </a:r>
            <a:r>
              <a:rPr lang="en-US" altLang="zh-CN" sz="2000" b="1" dirty="0">
                <a:latin typeface="仿宋" panose="02010609060101010101" pitchFamily="49" charset="-122"/>
                <a:ea typeface="仿宋" panose="02010609060101010101" pitchFamily="49" charset="-122"/>
              </a:rPr>
              <a:t>2022</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GDP</a:t>
            </a:r>
            <a:r>
              <a:rPr lang="zh-CN" altLang="en-US" sz="2000" b="1" dirty="0">
                <a:latin typeface="仿宋" panose="02010609060101010101" pitchFamily="49" charset="-122"/>
                <a:ea typeface="仿宋" panose="02010609060101010101" pitchFamily="49" charset="-122"/>
              </a:rPr>
              <a:t>合计</a:t>
            </a:r>
            <a:r>
              <a:rPr lang="en-US" altLang="zh-CN" sz="2000" b="1" dirty="0">
                <a:latin typeface="仿宋" panose="02010609060101010101" pitchFamily="49" charset="-122"/>
                <a:ea typeface="仿宋" panose="02010609060101010101" pitchFamily="49" charset="-122"/>
              </a:rPr>
              <a:t>2747.9亿</a:t>
            </a:r>
            <a:r>
              <a:rPr lang="zh-CN" altLang="en-US" sz="2000" b="1" dirty="0">
                <a:latin typeface="仿宋" panose="02010609060101010101" pitchFamily="49" charset="-122"/>
                <a:ea typeface="仿宋" panose="02010609060101010101" pitchFamily="49" charset="-122"/>
              </a:rPr>
              <a:t>亿元，全省排名第</a:t>
            </a:r>
            <a:r>
              <a:rPr lang="en-US" altLang="zh-CN" sz="2000" b="1" dirty="0">
                <a:latin typeface="仿宋" panose="02010609060101010101" pitchFamily="49" charset="-122"/>
                <a:ea typeface="仿宋" panose="02010609060101010101" pitchFamily="49" charset="-122"/>
              </a:rPr>
              <a:t>6</a:t>
            </a:r>
            <a:r>
              <a:rPr lang="zh-CN" altLang="en-US" sz="2000" b="1" dirty="0">
                <a:latin typeface="仿宋" panose="02010609060101010101" pitchFamily="49" charset="-122"/>
                <a:ea typeface="仿宋" panose="02010609060101010101" pitchFamily="49" charset="-122"/>
              </a:rPr>
              <a:t>位。</a:t>
            </a:r>
            <a:endParaRPr lang="zh-CN" altLang="en-US" sz="2000" b="1" dirty="0">
              <a:latin typeface="仿宋" panose="02010609060101010101" pitchFamily="49" charset="-122"/>
              <a:ea typeface="仿宋" panose="02010609060101010101" pitchFamily="49" charset="-122"/>
            </a:endParaRPr>
          </a:p>
          <a:p>
            <a:pPr indent="-285750">
              <a:lnSpc>
                <a:spcPts val="4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境内上市企业</a:t>
            </a:r>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家，</a:t>
            </a:r>
            <a:r>
              <a:rPr lang="zh-CN" sz="2000" b="1" dirty="0">
                <a:latin typeface="仿宋" panose="02010609060101010101" pitchFamily="49" charset="-122"/>
                <a:ea typeface="仿宋" panose="02010609060101010101" pitchFamily="49" charset="-122"/>
              </a:rPr>
              <a:t>分别为广济药业（199</a:t>
            </a:r>
            <a:r>
              <a:rPr lang="en-US" altLang="zh-CN" sz="2000" b="1" dirty="0">
                <a:latin typeface="仿宋" panose="02010609060101010101" pitchFamily="49" charset="-122"/>
                <a:ea typeface="仿宋" panose="02010609060101010101" pitchFamily="49" charset="-122"/>
              </a:rPr>
              <a:t>9</a:t>
            </a:r>
            <a:r>
              <a:rPr lang="zh-CN" sz="2000" b="1" dirty="0">
                <a:latin typeface="仿宋" panose="02010609060101010101" pitchFamily="49" charset="-122"/>
                <a:ea typeface="仿宋" panose="02010609060101010101" pitchFamily="49" charset="-122"/>
              </a:rPr>
              <a:t>，深主板）、宏源药业（202</a:t>
            </a:r>
            <a:r>
              <a:rPr lang="en-US" altLang="zh-CN" sz="2000" b="1" dirty="0">
                <a:latin typeface="仿宋" panose="02010609060101010101" pitchFamily="49" charset="-122"/>
                <a:ea typeface="仿宋" panose="02010609060101010101" pitchFamily="49" charset="-122"/>
              </a:rPr>
              <a:t>3</a:t>
            </a:r>
            <a:r>
              <a:rPr lang="zh-CN" sz="2000" b="1" dirty="0">
                <a:latin typeface="仿宋" panose="02010609060101010101" pitchFamily="49" charset="-122"/>
                <a:ea typeface="仿宋" panose="02010609060101010101" pitchFamily="49" charset="-122"/>
              </a:rPr>
              <a:t>，创业板）</a:t>
            </a:r>
            <a:r>
              <a:rPr lang="zh-CN" altLang="en-US" sz="2000" b="1" dirty="0">
                <a:latin typeface="仿宋" panose="02010609060101010101" pitchFamily="49" charset="-122"/>
                <a:ea typeface="仿宋" panose="02010609060101010101" pitchFamily="49" charset="-122"/>
              </a:rPr>
              <a:t>。</a:t>
            </a:r>
            <a:endParaRPr lang="zh-CN" altLang="en-US" sz="2000" b="1" dirty="0">
              <a:latin typeface="仿宋" panose="02010609060101010101" pitchFamily="49" charset="-122"/>
              <a:ea typeface="仿宋" panose="02010609060101010101" pitchFamily="49" charset="-122"/>
            </a:endParaRPr>
          </a:p>
          <a:p>
            <a:pPr indent="-285750">
              <a:lnSpc>
                <a:spcPts val="4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rPr>
              <a:t>在审企业</a:t>
            </a:r>
            <a:r>
              <a:rPr lang="en-US" altLang="zh-CN" sz="2000" b="1" dirty="0">
                <a:latin typeface="仿宋" panose="02010609060101010101" pitchFamily="49" charset="-122"/>
                <a:ea typeface="仿宋" panose="02010609060101010101" pitchFamily="49" charset="-122"/>
              </a:rPr>
              <a:t>4</a:t>
            </a:r>
            <a:r>
              <a:rPr lang="zh-CN" altLang="en-US" sz="2000" b="1" dirty="0">
                <a:latin typeface="仿宋" panose="02010609060101010101" pitchFamily="49" charset="-122"/>
                <a:ea typeface="仿宋" panose="02010609060101010101" pitchFamily="49" charset="-122"/>
              </a:rPr>
              <a:t>家（祥云股份、香江电器、宏中药业、科峰股份）</a:t>
            </a:r>
            <a:endParaRPr lang="zh-CN" altLang="en-US" sz="2000" b="1" dirty="0">
              <a:latin typeface="仿宋" panose="02010609060101010101" pitchFamily="49" charset="-122"/>
              <a:ea typeface="仿宋" panose="02010609060101010101" pitchFamily="49" charset="-122"/>
            </a:endParaRPr>
          </a:p>
          <a:p>
            <a:pPr indent="-285750">
              <a:lnSpc>
                <a:spcPts val="4000"/>
              </a:lnSpc>
              <a:buFont typeface="Wingdings" panose="05000000000000000000" charset="0"/>
              <a:buChar char="l"/>
            </a:pPr>
            <a:r>
              <a:rPr lang="zh-CN" sz="2000" b="1" dirty="0">
                <a:latin typeface="仿宋" panose="02010609060101010101" pitchFamily="49" charset="-122"/>
                <a:ea typeface="仿宋" panose="02010609060101010101" pitchFamily="49" charset="-122"/>
              </a:rPr>
              <a:t>暂无在辅导企业</a:t>
            </a:r>
            <a:r>
              <a:rPr lang="zh-CN" altLang="en-US" sz="2000" b="1" dirty="0">
                <a:latin typeface="仿宋" panose="02010609060101010101" pitchFamily="49" charset="-122"/>
                <a:ea typeface="仿宋" panose="02010609060101010101" pitchFamily="49" charset="-122"/>
              </a:rPr>
              <a:t>。</a:t>
            </a:r>
            <a:endParaRPr lang="zh-CN" altLang="en-US" sz="2000" b="1" dirty="0">
              <a:latin typeface="仿宋" panose="02010609060101010101" pitchFamily="49" charset="-122"/>
              <a:ea typeface="仿宋" panose="02010609060101010101" pitchFamily="49" charset="-122"/>
            </a:endParaRPr>
          </a:p>
          <a:p>
            <a:pPr indent="-285750">
              <a:lnSpc>
                <a:spcPts val="4000"/>
              </a:lnSpc>
              <a:buFont typeface="Wingdings" panose="05000000000000000000" charset="0"/>
              <a:buChar char="l"/>
            </a:pPr>
            <a:endParaRPr lang="zh-CN" altLang="en-US" sz="2000" b="1" dirty="0">
              <a:latin typeface="仿宋" panose="02010609060101010101" pitchFamily="49" charset="-122"/>
              <a:ea typeface="仿宋" panose="02010609060101010101" pitchFamily="49" charset="-122"/>
            </a:endParaRPr>
          </a:p>
          <a:p>
            <a:pPr indent="-285750">
              <a:lnSpc>
                <a:spcPts val="4000"/>
              </a:lnSpc>
              <a:buFont typeface="Wingdings" panose="05000000000000000000" charset="0"/>
              <a:buChar char="l"/>
            </a:pPr>
            <a:endParaRPr lang="zh-CN" altLang="en-US" sz="2000" b="1" dirty="0">
              <a:latin typeface="仿宋" panose="02010609060101010101" pitchFamily="49" charset="-122"/>
              <a:ea typeface="仿宋" panose="02010609060101010101" pitchFamily="49" charset="-122"/>
            </a:endParaRPr>
          </a:p>
        </p:txBody>
      </p:sp>
      <p:sp>
        <p:nvSpPr>
          <p:cNvPr id="2" name="AutoShape 4"/>
          <p:cNvSpPr>
            <a:spLocks noChangeAspect="1" noChangeArrowheads="1"/>
          </p:cNvSpPr>
          <p:nvPr/>
        </p:nvSpPr>
        <p:spPr bwMode="auto">
          <a:xfrm>
            <a:off x="5626100" y="3098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2"/>
          <a:stretch>
            <a:fillRect/>
          </a:stretch>
        </p:blipFill>
        <p:spPr>
          <a:xfrm>
            <a:off x="5549900" y="1116965"/>
            <a:ext cx="2996565" cy="4240530"/>
          </a:xfrm>
          <a:prstGeom prst="rect">
            <a:avLst/>
          </a:prstGeom>
        </p:spPr>
      </p:pic>
      <p:pic>
        <p:nvPicPr>
          <p:cNvPr id="7" name="图片 6"/>
          <p:cNvPicPr>
            <a:picLocks noChangeAspect="1"/>
          </p:cNvPicPr>
          <p:nvPr/>
        </p:nvPicPr>
        <p:blipFill>
          <a:blip r:embed="rId3"/>
          <a:stretch>
            <a:fillRect/>
          </a:stretch>
        </p:blipFill>
        <p:spPr>
          <a:xfrm>
            <a:off x="8521700" y="1117600"/>
            <a:ext cx="2712085" cy="423989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bldLvl="0" animBg="1"/>
      <p:bldP spid="44"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
          <p:cNvSpPr/>
          <p:nvPr/>
        </p:nvSpPr>
        <p:spPr>
          <a:xfrm>
            <a:off x="-50203" y="-18085"/>
            <a:ext cx="11648707" cy="601459"/>
          </a:xfrm>
          <a:custGeom>
            <a:avLst/>
            <a:gdLst/>
            <a:ahLst/>
            <a:cxnLst/>
            <a:rect l="l" t="t" r="r" b="b"/>
            <a:pathLst>
              <a:path w="11648707" h="601459">
                <a:moveTo>
                  <a:pt x="0" y="0"/>
                </a:moveTo>
                <a:lnTo>
                  <a:pt x="0" y="0"/>
                </a:lnTo>
                <a:lnTo>
                  <a:pt x="11648707" y="0"/>
                </a:lnTo>
                <a:lnTo>
                  <a:pt x="11648707" y="0"/>
                </a:lnTo>
                <a:lnTo>
                  <a:pt x="11648707" y="601460"/>
                </a:lnTo>
                <a:lnTo>
                  <a:pt x="11648707" y="601460"/>
                </a:lnTo>
                <a:lnTo>
                  <a:pt x="0" y="601460"/>
                </a:lnTo>
                <a:lnTo>
                  <a:pt x="0" y="601460"/>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42" name="TextBox 3"/>
          <p:cNvSpPr txBox="1"/>
          <p:nvPr/>
        </p:nvSpPr>
        <p:spPr>
          <a:xfrm>
            <a:off x="864716" y="62497"/>
            <a:ext cx="4380384" cy="441960"/>
          </a:xfrm>
          <a:prstGeom prst="rect">
            <a:avLst/>
          </a:prstGeom>
          <a:solidFill>
            <a:srgbClr val="FFFFFF">
              <a:alpha val="0"/>
            </a:srgbClr>
          </a:solidFill>
        </p:spPr>
        <p:txBody>
          <a:bodyPr wrap="square" lIns="0" tIns="12700" rIns="0" bIns="12700" rtlCol="0" anchor="t">
            <a:spAutoFit/>
          </a:bodyPr>
          <a:lstStyle/>
          <a:p>
            <a:pPr latinLnBrk="1">
              <a:lnSpc>
                <a:spcPct val="113000"/>
              </a:lnSpc>
            </a:pPr>
            <a:r>
              <a:rPr lang="zh-CN" altLang="en-US" sz="2400" b="1" spc="150" dirty="0">
                <a:solidFill>
                  <a:srgbClr val="FFFFFF"/>
                </a:solidFill>
                <a:latin typeface="微软雅黑" panose="020B0503020204020204" charset="-122"/>
                <a:ea typeface="微软雅黑" panose="020B0503020204020204" charset="-122"/>
              </a:rPr>
              <a:t>黄冈市情况</a:t>
            </a:r>
            <a:endParaRPr lang="en-US" sz="1100" dirty="0"/>
          </a:p>
        </p:txBody>
      </p:sp>
      <p:grpSp>
        <p:nvGrpSpPr>
          <p:cNvPr id="44" name="Group 5"/>
          <p:cNvGrpSpPr/>
          <p:nvPr/>
        </p:nvGrpSpPr>
        <p:grpSpPr>
          <a:xfrm>
            <a:off x="496418" y="113297"/>
            <a:ext cx="318569" cy="319757"/>
            <a:chOff x="496418" y="113297"/>
            <a:chExt cx="318569" cy="319757"/>
          </a:xfrm>
        </p:grpSpPr>
        <p:sp>
          <p:nvSpPr>
            <p:cNvPr id="45" name="Freeform 44"/>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p:spPr>
          <p:txBody>
            <a:bodyPr lIns="127000" rIns="127000" rtlCol="0" anchor="ctr"/>
            <a:lstStyle/>
            <a:p>
              <a:pPr algn="l"/>
              <a:endParaRPr lang="en-US" sz="1100"/>
            </a:p>
          </p:txBody>
        </p:sp>
        <p:sp>
          <p:nvSpPr>
            <p:cNvPr id="46" name="Freeform 45"/>
            <p:cNvSpPr/>
            <p:nvPr/>
          </p:nvSpPr>
          <p:spPr>
            <a:xfrm>
              <a:off x="521818" y="113297"/>
              <a:ext cx="175212" cy="310464"/>
            </a:xfrm>
            <a:custGeom>
              <a:avLst/>
              <a:gdLst/>
              <a:ahLst/>
              <a:cxnLst/>
              <a:rect l="l" t="t" r="r" b="b"/>
              <a:pathLst>
                <a:path w="175212" h="310464">
                  <a:moveTo>
                    <a:pt x="0" y="310464"/>
                  </a:moveTo>
                  <a:lnTo>
                    <a:pt x="0" y="7960"/>
                  </a:lnTo>
                  <a:cubicBezTo>
                    <a:pt x="0" y="3566"/>
                    <a:pt x="3568" y="0"/>
                    <a:pt x="7964" y="0"/>
                  </a:cubicBezTo>
                  <a:lnTo>
                    <a:pt x="167248" y="0"/>
                  </a:lnTo>
                  <a:cubicBezTo>
                    <a:pt x="171644" y="0"/>
                    <a:pt x="175212" y="3566"/>
                    <a:pt x="175212" y="7960"/>
                  </a:cubicBezTo>
                  <a:lnTo>
                    <a:pt x="175212" y="310464"/>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7" name="Freeform 46"/>
            <p:cNvSpPr/>
            <p:nvPr/>
          </p:nvSpPr>
          <p:spPr>
            <a:xfrm>
              <a:off x="699618" y="202197"/>
              <a:ext cx="79646" cy="230857"/>
            </a:xfrm>
            <a:custGeom>
              <a:avLst/>
              <a:gdLst/>
              <a:ahLst/>
              <a:cxnLst/>
              <a:rect l="l" t="t" r="r" b="b"/>
              <a:pathLst>
                <a:path w="79646" h="230857">
                  <a:moveTo>
                    <a:pt x="0" y="0"/>
                  </a:moveTo>
                  <a:lnTo>
                    <a:pt x="79645" y="47755"/>
                  </a:lnTo>
                  <a:lnTo>
                    <a:pt x="79645" y="230857"/>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sp>
          <p:nvSpPr>
            <p:cNvPr id="48" name="Freeform 47"/>
            <p:cNvSpPr/>
            <p:nvPr/>
          </p:nvSpPr>
          <p:spPr>
            <a:xfrm>
              <a:off x="496418" y="430797"/>
              <a:ext cx="318569" cy="0"/>
            </a:xfrm>
            <a:custGeom>
              <a:avLst/>
              <a:gdLst/>
              <a:ahLst/>
              <a:cxnLst/>
              <a:rect l="l" t="t" r="r" b="b"/>
              <a:pathLst>
                <a:path w="318569">
                  <a:moveTo>
                    <a:pt x="0" y="0"/>
                  </a:moveTo>
                  <a:lnTo>
                    <a:pt x="318568" y="0"/>
                  </a:lnTo>
                </a:path>
              </a:pathLst>
            </a:custGeom>
            <a:solidFill>
              <a:srgbClr val="FFFFFF">
                <a:alpha val="0"/>
              </a:srgbClr>
            </a:solidFill>
            <a:ln w="25400">
              <a:solidFill>
                <a:srgbClr val="FFFFFF"/>
              </a:solidFill>
              <a:prstDash val="solid"/>
              <a:miter/>
            </a:ln>
          </p:spPr>
          <p:txBody>
            <a:bodyPr lIns="127000" rIns="127000" rtlCol="0" anchor="ctr"/>
            <a:lstStyle/>
            <a:p>
              <a:pPr algn="l"/>
              <a:endParaRPr lang="en-US" sz="1100"/>
            </a:p>
          </p:txBody>
        </p:sp>
      </p:grpSp>
      <p:sp>
        <p:nvSpPr>
          <p:cNvPr id="53" name="Freeform 10"/>
          <p:cNvSpPr/>
          <p:nvPr/>
        </p:nvSpPr>
        <p:spPr>
          <a:xfrm>
            <a:off x="-50013" y="6330226"/>
            <a:ext cx="11657025" cy="184874"/>
          </a:xfrm>
          <a:custGeom>
            <a:avLst/>
            <a:gdLst/>
            <a:ahLst/>
            <a:cxnLst/>
            <a:rect l="l" t="t" r="r" b="b"/>
            <a:pathLst>
              <a:path w="11657025" h="184874">
                <a:moveTo>
                  <a:pt x="0" y="0"/>
                </a:moveTo>
                <a:lnTo>
                  <a:pt x="0" y="0"/>
                </a:lnTo>
                <a:lnTo>
                  <a:pt x="11657025" y="0"/>
                </a:lnTo>
                <a:lnTo>
                  <a:pt x="11657025" y="0"/>
                </a:lnTo>
                <a:lnTo>
                  <a:pt x="11657025" y="184874"/>
                </a:lnTo>
                <a:lnTo>
                  <a:pt x="11657025" y="184874"/>
                </a:lnTo>
                <a:lnTo>
                  <a:pt x="0" y="184874"/>
                </a:lnTo>
                <a:lnTo>
                  <a:pt x="0" y="184874"/>
                </a:lnTo>
                <a:lnTo>
                  <a:pt x="0" y="0"/>
                </a:lnTo>
                <a:close/>
              </a:path>
            </a:pathLst>
          </a:custGeom>
          <a:gradFill>
            <a:gsLst>
              <a:gs pos="0">
                <a:srgbClr val="2C73B4">
                  <a:alpha val="100000"/>
                </a:srgbClr>
              </a:gs>
              <a:gs pos="100000">
                <a:srgbClr val="002876">
                  <a:alpha val="100000"/>
                </a:srgbClr>
              </a:gs>
            </a:gsLst>
            <a:lin ang="10800000"/>
          </a:gradFill>
        </p:spPr>
        <p:txBody>
          <a:bodyPr lIns="127000" rIns="127000" rtlCol="0" anchor="ctr"/>
          <a:lstStyle/>
          <a:p>
            <a:pPr algn="l"/>
            <a:endParaRPr lang="en-US" sz="1100"/>
          </a:p>
        </p:txBody>
      </p:sp>
      <p:sp>
        <p:nvSpPr>
          <p:cNvPr id="12" name="文本框 11"/>
          <p:cNvSpPr txBox="1"/>
          <p:nvPr>
            <p:custDataLst>
              <p:tags r:id="rId1"/>
            </p:custDataLst>
          </p:nvPr>
        </p:nvSpPr>
        <p:spPr>
          <a:xfrm>
            <a:off x="215900" y="848360"/>
            <a:ext cx="10577195" cy="1906905"/>
          </a:xfrm>
          <a:prstGeom prst="rect">
            <a:avLst/>
          </a:prstGeom>
          <a:noFill/>
        </p:spPr>
        <p:txBody>
          <a:bodyPr wrap="square" rtlCol="0">
            <a:spAutoFit/>
          </a:bodyPr>
          <a:lstStyle/>
          <a:p>
            <a:endParaRPr lang="zh-CN" altLang="en-US" dirty="0">
              <a:solidFill>
                <a:schemeClr val="dk1"/>
              </a:solidFill>
              <a:latin typeface="楷体" panose="02010609060101010101" charset="-122"/>
              <a:ea typeface="楷体" panose="02010609060101010101" charset="-122"/>
              <a:cs typeface="楷体" panose="02010609060101010101" charset="-122"/>
            </a:endParaRPr>
          </a:p>
          <a:p>
            <a:pPr indent="-285750">
              <a:lnSpc>
                <a:spcPts val="4000"/>
              </a:lnSpc>
              <a:buFont typeface="Wingdings" panose="05000000000000000000" charset="0"/>
              <a:buChar char="l"/>
            </a:pPr>
            <a:r>
              <a:rPr lang="zh-CN" altLang="en-US" sz="2000" b="1" dirty="0">
                <a:latin typeface="仿宋" panose="02010609060101010101" pitchFamily="49" charset="-122"/>
                <a:ea typeface="仿宋" panose="02010609060101010101" pitchFamily="49" charset="-122"/>
                <a:sym typeface="+mn-ea"/>
              </a:rPr>
              <a:t>新三板挂牌企业数</a:t>
            </a:r>
            <a:r>
              <a:rPr lang="en-US" altLang="zh-CN" sz="2000" b="1" dirty="0">
                <a:latin typeface="仿宋" panose="02010609060101010101" pitchFamily="49" charset="-122"/>
                <a:ea typeface="仿宋" panose="02010609060101010101" pitchFamily="49" charset="-122"/>
                <a:sym typeface="+mn-ea"/>
              </a:rPr>
              <a:t>14</a:t>
            </a:r>
            <a:r>
              <a:rPr lang="zh-CN" altLang="en-US" sz="2000" b="1" dirty="0">
                <a:latin typeface="仿宋" panose="02010609060101010101" pitchFamily="49" charset="-122"/>
                <a:ea typeface="仿宋" panose="02010609060101010101" pitchFamily="49" charset="-122"/>
                <a:sym typeface="+mn-ea"/>
              </a:rPr>
              <a:t>家，全省排名第</a:t>
            </a:r>
            <a:r>
              <a:rPr lang="en-US" altLang="zh-CN" sz="2000" b="1" dirty="0">
                <a:latin typeface="仿宋" panose="02010609060101010101" pitchFamily="49" charset="-122"/>
                <a:ea typeface="仿宋" panose="02010609060101010101" pitchFamily="49" charset="-122"/>
                <a:sym typeface="+mn-ea"/>
              </a:rPr>
              <a:t>2</a:t>
            </a:r>
            <a:r>
              <a:rPr lang="zh-CN" altLang="en-US" sz="2000" b="1" dirty="0">
                <a:latin typeface="仿宋" panose="02010609060101010101" pitchFamily="49" charset="-122"/>
                <a:ea typeface="仿宋" panose="02010609060101010101" pitchFamily="49" charset="-122"/>
                <a:sym typeface="+mn-ea"/>
              </a:rPr>
              <a:t>。其中基础层</a:t>
            </a:r>
            <a:r>
              <a:rPr lang="en-US" altLang="zh-CN" sz="2000" b="1" dirty="0">
                <a:latin typeface="仿宋" panose="02010609060101010101" pitchFamily="49" charset="-122"/>
                <a:ea typeface="仿宋" panose="02010609060101010101" pitchFamily="49" charset="-122"/>
                <a:sym typeface="+mn-ea"/>
              </a:rPr>
              <a:t>9</a:t>
            </a:r>
            <a:r>
              <a:rPr lang="zh-CN" altLang="en-US" sz="2000" b="1" dirty="0">
                <a:latin typeface="仿宋" panose="02010609060101010101" pitchFamily="49" charset="-122"/>
                <a:ea typeface="仿宋" panose="02010609060101010101" pitchFamily="49" charset="-122"/>
                <a:sym typeface="+mn-ea"/>
              </a:rPr>
              <a:t>家，创新层</a:t>
            </a:r>
            <a:r>
              <a:rPr lang="en-US" altLang="zh-CN" sz="2000" b="1" dirty="0">
                <a:latin typeface="仿宋" panose="02010609060101010101" pitchFamily="49" charset="-122"/>
                <a:ea typeface="仿宋" panose="02010609060101010101" pitchFamily="49" charset="-122"/>
                <a:sym typeface="+mn-ea"/>
              </a:rPr>
              <a:t>5</a:t>
            </a:r>
            <a:r>
              <a:rPr lang="zh-CN" altLang="en-US" sz="2000" b="1" dirty="0">
                <a:latin typeface="仿宋" panose="02010609060101010101" pitchFamily="49" charset="-122"/>
                <a:ea typeface="仿宋" panose="02010609060101010101" pitchFamily="49" charset="-122"/>
                <a:sym typeface="+mn-ea"/>
              </a:rPr>
              <a:t>家。</a:t>
            </a:r>
            <a:endParaRPr lang="zh-CN" altLang="en-US" sz="2000" b="1" dirty="0">
              <a:latin typeface="仿宋" panose="02010609060101010101" pitchFamily="49" charset="-122"/>
              <a:ea typeface="仿宋" panose="02010609060101010101" pitchFamily="49" charset="-122"/>
              <a:sym typeface="+mn-ea"/>
            </a:endParaRPr>
          </a:p>
          <a:p>
            <a:pPr indent="-285750">
              <a:lnSpc>
                <a:spcPts val="4000"/>
              </a:lnSpc>
              <a:buFont typeface="Wingdings" panose="05000000000000000000" charset="0"/>
              <a:buChar char="l"/>
            </a:pPr>
            <a:endParaRPr lang="zh-CN" altLang="en-US" sz="2000" b="1" dirty="0">
              <a:latin typeface="仿宋" panose="02010609060101010101" pitchFamily="49" charset="-122"/>
              <a:ea typeface="仿宋" panose="02010609060101010101" pitchFamily="49" charset="-122"/>
            </a:endParaRPr>
          </a:p>
          <a:p>
            <a:pPr indent="-285750">
              <a:lnSpc>
                <a:spcPts val="4000"/>
              </a:lnSpc>
              <a:buFont typeface="Wingdings" panose="05000000000000000000" charset="0"/>
              <a:buChar char="l"/>
            </a:pPr>
            <a:endParaRPr lang="zh-CN" altLang="en-US" sz="2000" b="1" dirty="0">
              <a:latin typeface="仿宋" panose="02010609060101010101" pitchFamily="49" charset="-122"/>
              <a:ea typeface="仿宋" panose="02010609060101010101" pitchFamily="49" charset="-122"/>
            </a:endParaRPr>
          </a:p>
        </p:txBody>
      </p:sp>
      <p:sp>
        <p:nvSpPr>
          <p:cNvPr id="2" name="AutoShape 4"/>
          <p:cNvSpPr>
            <a:spLocks noChangeAspect="1" noChangeArrowheads="1"/>
          </p:cNvSpPr>
          <p:nvPr/>
        </p:nvSpPr>
        <p:spPr bwMode="auto">
          <a:xfrm>
            <a:off x="5626100" y="3098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文本框 4"/>
          <p:cNvSpPr txBox="1"/>
          <p:nvPr/>
        </p:nvSpPr>
        <p:spPr>
          <a:xfrm>
            <a:off x="215900" y="1656715"/>
            <a:ext cx="9782810" cy="603885"/>
          </a:xfrm>
          <a:prstGeom prst="rect">
            <a:avLst/>
          </a:prstGeom>
          <a:noFill/>
        </p:spPr>
        <p:txBody>
          <a:bodyPr wrap="none" rtlCol="0" anchor="t">
            <a:spAutoFit/>
          </a:bodyPr>
          <a:lstStyle/>
          <a:p>
            <a:pPr indent="-285750">
              <a:lnSpc>
                <a:spcPts val="4000"/>
              </a:lnSpc>
              <a:buFont typeface="Wingdings" panose="05000000000000000000" charset="0"/>
              <a:buChar char="l"/>
            </a:pPr>
            <a:r>
              <a:rPr lang="zh-CN" altLang="en-US" b="1" dirty="0">
                <a:latin typeface="仿宋" panose="02010609060101010101" pitchFamily="49" charset="-122"/>
                <a:ea typeface="仿宋" panose="02010609060101010101" pitchFamily="49" charset="-122"/>
                <a:sym typeface="+mn-ea"/>
              </a:rPr>
              <a:t>省级重点后备企业</a:t>
            </a:r>
            <a:r>
              <a:rPr lang="en-US" altLang="zh-CN" b="1" dirty="0">
                <a:latin typeface="仿宋" panose="02010609060101010101" pitchFamily="49" charset="-122"/>
                <a:ea typeface="仿宋" panose="02010609060101010101" pitchFamily="49" charset="-122"/>
                <a:sym typeface="+mn-ea"/>
              </a:rPr>
              <a:t>48</a:t>
            </a:r>
            <a:r>
              <a:rPr lang="zh-CN" altLang="en-US" b="1" dirty="0">
                <a:latin typeface="仿宋" panose="02010609060101010101" pitchFamily="49" charset="-122"/>
                <a:ea typeface="仿宋" panose="02010609060101010101" pitchFamily="49" charset="-122"/>
                <a:sym typeface="+mn-ea"/>
              </a:rPr>
              <a:t>家，全省排名第</a:t>
            </a:r>
            <a:r>
              <a:rPr lang="en-US" altLang="zh-CN" b="1" dirty="0">
                <a:latin typeface="仿宋" panose="02010609060101010101" pitchFamily="49" charset="-122"/>
                <a:ea typeface="仿宋" panose="02010609060101010101" pitchFamily="49" charset="-122"/>
                <a:sym typeface="+mn-ea"/>
              </a:rPr>
              <a:t>9</a:t>
            </a:r>
            <a:r>
              <a:rPr lang="zh-CN" altLang="en-US" b="1" dirty="0">
                <a:latin typeface="仿宋" panose="02010609060101010101" pitchFamily="49" charset="-122"/>
                <a:ea typeface="仿宋" panose="02010609060101010101" pitchFamily="49" charset="-122"/>
                <a:sym typeface="+mn-ea"/>
              </a:rPr>
              <a:t>位，其中</a:t>
            </a:r>
            <a:r>
              <a:rPr lang="en-US" altLang="zh-CN" b="1" dirty="0">
                <a:latin typeface="仿宋" panose="02010609060101010101" pitchFamily="49" charset="-122"/>
                <a:ea typeface="仿宋" panose="02010609060101010101" pitchFamily="49" charset="-122"/>
                <a:sym typeface="+mn-ea"/>
              </a:rPr>
              <a:t>“</a:t>
            </a:r>
            <a:r>
              <a:rPr lang="zh-CN" altLang="en-US" b="1" dirty="0">
                <a:latin typeface="仿宋" panose="02010609060101010101" pitchFamily="49" charset="-122"/>
                <a:ea typeface="仿宋" panose="02010609060101010101" pitchFamily="49" charset="-122"/>
                <a:sym typeface="+mn-ea"/>
              </a:rPr>
              <a:t>金种子</a:t>
            </a:r>
            <a:r>
              <a:rPr lang="en-US" altLang="zh-CN" b="1" dirty="0">
                <a:latin typeface="仿宋" panose="02010609060101010101" pitchFamily="49" charset="-122"/>
                <a:ea typeface="仿宋" panose="02010609060101010101" pitchFamily="49" charset="-122"/>
                <a:sym typeface="+mn-ea"/>
              </a:rPr>
              <a:t>”</a:t>
            </a:r>
            <a:r>
              <a:rPr lang="zh-CN" altLang="en-US" b="1" dirty="0">
                <a:latin typeface="仿宋" panose="02010609060101010101" pitchFamily="49" charset="-122"/>
                <a:ea typeface="仿宋" panose="02010609060101010101" pitchFamily="49" charset="-122"/>
                <a:sym typeface="+mn-ea"/>
              </a:rPr>
              <a:t>企业</a:t>
            </a:r>
            <a:r>
              <a:rPr lang="en-US" altLang="zh-CN" b="1" dirty="0">
                <a:latin typeface="仿宋" panose="02010609060101010101" pitchFamily="49" charset="-122"/>
                <a:ea typeface="仿宋" panose="02010609060101010101" pitchFamily="49" charset="-122"/>
                <a:sym typeface="+mn-ea"/>
              </a:rPr>
              <a:t>23</a:t>
            </a:r>
            <a:r>
              <a:rPr lang="zh-CN" altLang="en-US" b="1" dirty="0">
                <a:latin typeface="仿宋" panose="02010609060101010101" pitchFamily="49" charset="-122"/>
                <a:ea typeface="仿宋" panose="02010609060101010101" pitchFamily="49" charset="-122"/>
                <a:sym typeface="+mn-ea"/>
              </a:rPr>
              <a:t>家，</a:t>
            </a:r>
            <a:r>
              <a:rPr lang="en-US" altLang="zh-CN" b="1" dirty="0">
                <a:latin typeface="仿宋" panose="02010609060101010101" pitchFamily="49" charset="-122"/>
                <a:ea typeface="仿宋" panose="02010609060101010101" pitchFamily="49" charset="-122"/>
                <a:sym typeface="+mn-ea"/>
              </a:rPr>
              <a:t>“</a:t>
            </a:r>
            <a:r>
              <a:rPr lang="zh-CN" altLang="en-US" b="1" dirty="0">
                <a:latin typeface="仿宋" panose="02010609060101010101" pitchFamily="49" charset="-122"/>
                <a:ea typeface="仿宋" panose="02010609060101010101" pitchFamily="49" charset="-122"/>
                <a:sym typeface="+mn-ea"/>
              </a:rPr>
              <a:t>银种子</a:t>
            </a:r>
            <a:r>
              <a:rPr lang="en-US" altLang="zh-CN" b="1" dirty="0">
                <a:latin typeface="仿宋" panose="02010609060101010101" pitchFamily="49" charset="-122"/>
                <a:ea typeface="仿宋" panose="02010609060101010101" pitchFamily="49" charset="-122"/>
                <a:sym typeface="+mn-ea"/>
              </a:rPr>
              <a:t>”</a:t>
            </a:r>
            <a:r>
              <a:rPr lang="zh-CN" altLang="en-US" b="1" dirty="0">
                <a:latin typeface="仿宋" panose="02010609060101010101" pitchFamily="49" charset="-122"/>
                <a:ea typeface="仿宋" panose="02010609060101010101" pitchFamily="49" charset="-122"/>
                <a:sym typeface="+mn-ea"/>
              </a:rPr>
              <a:t>企业</a:t>
            </a:r>
            <a:r>
              <a:rPr lang="en-US" altLang="zh-CN" b="1" dirty="0">
                <a:latin typeface="仿宋" panose="02010609060101010101" pitchFamily="49" charset="-122"/>
                <a:ea typeface="仿宋" panose="02010609060101010101" pitchFamily="49" charset="-122"/>
                <a:sym typeface="+mn-ea"/>
              </a:rPr>
              <a:t>25</a:t>
            </a:r>
            <a:r>
              <a:rPr lang="zh-CN" altLang="en-US" b="1" dirty="0">
                <a:latin typeface="仿宋" panose="02010609060101010101" pitchFamily="49" charset="-122"/>
                <a:ea typeface="仿宋" panose="02010609060101010101" pitchFamily="49" charset="-122"/>
                <a:sym typeface="+mn-ea"/>
              </a:rPr>
              <a:t>家。</a:t>
            </a:r>
            <a:endParaRPr lang="zh-CN" altLang="en-US"/>
          </a:p>
        </p:txBody>
      </p:sp>
      <p:pic>
        <p:nvPicPr>
          <p:cNvPr id="6" name="图片 5"/>
          <p:cNvPicPr>
            <a:picLocks noChangeAspect="1"/>
          </p:cNvPicPr>
          <p:nvPr/>
        </p:nvPicPr>
        <p:blipFill>
          <a:blip r:embed="rId2"/>
          <a:stretch>
            <a:fillRect/>
          </a:stretch>
        </p:blipFill>
        <p:spPr>
          <a:xfrm>
            <a:off x="1282700" y="2260600"/>
            <a:ext cx="3138805" cy="4024630"/>
          </a:xfrm>
          <a:prstGeom prst="rect">
            <a:avLst/>
          </a:prstGeom>
        </p:spPr>
      </p:pic>
      <p:pic>
        <p:nvPicPr>
          <p:cNvPr id="7" name="图片 6"/>
          <p:cNvPicPr>
            <a:picLocks noChangeAspect="1"/>
          </p:cNvPicPr>
          <p:nvPr/>
        </p:nvPicPr>
        <p:blipFill>
          <a:blip r:embed="rId3"/>
          <a:stretch>
            <a:fillRect/>
          </a:stretch>
        </p:blipFill>
        <p:spPr>
          <a:xfrm>
            <a:off x="4940300" y="2336800"/>
            <a:ext cx="4548505" cy="331978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4" grpId="0" bldLvl="0" animBg="1"/>
      <p:bldP spid="5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Freeform 1"/>
          <p:cNvSpPr/>
          <p:nvPr/>
        </p:nvSpPr>
        <p:spPr>
          <a:xfrm>
            <a:off x="3508439" y="743623"/>
            <a:ext cx="7422134" cy="5128336"/>
          </a:xfrm>
          <a:custGeom>
            <a:avLst/>
            <a:gdLst/>
            <a:ahLst/>
            <a:cxnLst/>
            <a:rect l="l" t="t" r="r" b="b"/>
            <a:pathLst>
              <a:path w="7422134" h="5128336">
                <a:moveTo>
                  <a:pt x="0" y="0"/>
                </a:moveTo>
                <a:lnTo>
                  <a:pt x="0" y="0"/>
                </a:lnTo>
                <a:lnTo>
                  <a:pt x="7422133" y="0"/>
                </a:lnTo>
                <a:lnTo>
                  <a:pt x="7422133" y="0"/>
                </a:lnTo>
                <a:lnTo>
                  <a:pt x="7422133" y="5128336"/>
                </a:lnTo>
                <a:lnTo>
                  <a:pt x="7422133" y="5128336"/>
                </a:lnTo>
                <a:lnTo>
                  <a:pt x="0" y="5128336"/>
                </a:lnTo>
                <a:lnTo>
                  <a:pt x="0" y="5128336"/>
                </a:lnTo>
                <a:lnTo>
                  <a:pt x="0" y="0"/>
                </a:lnTo>
                <a:close/>
              </a:path>
            </a:pathLst>
          </a:custGeom>
          <a:solidFill>
            <a:srgbClr val="002060"/>
          </a:solidFill>
        </p:spPr>
        <p:txBody>
          <a:bodyPr lIns="127000" rIns="127000" rtlCol="0" anchor="ctr"/>
          <a:lstStyle/>
          <a:p>
            <a:pPr algn="l"/>
            <a:endParaRPr lang="en-US" sz="1100"/>
          </a:p>
        </p:txBody>
      </p:sp>
      <p:pic>
        <p:nvPicPr>
          <p:cNvPr id="141" name="Picture 2"/>
          <p:cNvPicPr>
            <a:picLocks noChangeAspect="1"/>
          </p:cNvPicPr>
          <p:nvPr/>
        </p:nvPicPr>
        <p:blipFill>
          <a:blip r:embed="rId1"/>
          <a:stretch>
            <a:fillRect/>
          </a:stretch>
        </p:blipFill>
        <p:spPr>
          <a:xfrm flipH="1">
            <a:off x="3410330" y="673100"/>
            <a:ext cx="7419751" cy="5121438"/>
          </a:xfrm>
          <a:prstGeom prst="rect">
            <a:avLst/>
          </a:prstGeom>
        </p:spPr>
      </p:pic>
      <p:sp>
        <p:nvSpPr>
          <p:cNvPr id="142" name="Freeform 3"/>
          <p:cNvSpPr/>
          <p:nvPr/>
        </p:nvSpPr>
        <p:spPr>
          <a:xfrm>
            <a:off x="861162" y="2697124"/>
            <a:ext cx="3724986" cy="1976476"/>
          </a:xfrm>
          <a:custGeom>
            <a:avLst/>
            <a:gdLst/>
            <a:ahLst/>
            <a:cxnLst/>
            <a:rect l="l" t="t" r="r" b="b"/>
            <a:pathLst>
              <a:path w="3724986" h="1976476">
                <a:moveTo>
                  <a:pt x="0" y="0"/>
                </a:moveTo>
                <a:lnTo>
                  <a:pt x="0" y="0"/>
                </a:lnTo>
                <a:lnTo>
                  <a:pt x="3724986" y="0"/>
                </a:lnTo>
                <a:lnTo>
                  <a:pt x="3724986" y="0"/>
                </a:lnTo>
                <a:lnTo>
                  <a:pt x="3724986" y="1976476"/>
                </a:lnTo>
                <a:lnTo>
                  <a:pt x="3724986" y="1976476"/>
                </a:lnTo>
                <a:lnTo>
                  <a:pt x="0" y="1976476"/>
                </a:lnTo>
                <a:lnTo>
                  <a:pt x="0" y="1976476"/>
                </a:lnTo>
                <a:lnTo>
                  <a:pt x="0" y="0"/>
                </a:lnTo>
                <a:close/>
              </a:path>
            </a:pathLst>
          </a:custGeom>
          <a:solidFill>
            <a:srgbClr val="002060"/>
          </a:solidFill>
        </p:spPr>
        <p:txBody>
          <a:bodyPr lIns="127000" rIns="127000" rtlCol="0" anchor="ctr"/>
          <a:lstStyle/>
          <a:p>
            <a:pPr algn="l"/>
            <a:endParaRPr lang="en-US" sz="1100"/>
          </a:p>
        </p:txBody>
      </p:sp>
      <p:sp>
        <p:nvSpPr>
          <p:cNvPr id="143" name="TextBox 4"/>
          <p:cNvSpPr txBox="1"/>
          <p:nvPr/>
        </p:nvSpPr>
        <p:spPr>
          <a:xfrm>
            <a:off x="1435100" y="983767"/>
            <a:ext cx="1524000" cy="1655453"/>
          </a:xfrm>
          <a:prstGeom prst="rect">
            <a:avLst/>
          </a:prstGeom>
          <a:solidFill>
            <a:srgbClr val="FFFFFF">
              <a:alpha val="0"/>
            </a:srgbClr>
          </a:solidFill>
        </p:spPr>
        <p:txBody>
          <a:bodyPr lIns="95250" tIns="95250" rIns="0" bIns="95250" rtlCol="0" anchor="t">
            <a:spAutoFit/>
          </a:bodyPr>
          <a:lstStyle/>
          <a:p>
            <a:pPr algn="l" latinLnBrk="1">
              <a:lnSpc>
                <a:spcPct val="113000"/>
              </a:lnSpc>
            </a:pPr>
            <a:r>
              <a:rPr lang="en-US" sz="8945" b="1" dirty="0">
                <a:solidFill>
                  <a:srgbClr val="002776"/>
                </a:solidFill>
                <a:latin typeface="微软雅黑" panose="020B0503020204020204" charset="-122"/>
                <a:ea typeface="微软雅黑" panose="020B0503020204020204" charset="-122"/>
              </a:rPr>
              <a:t>02</a:t>
            </a:r>
            <a:endParaRPr lang="en-US" sz="1100" dirty="0"/>
          </a:p>
        </p:txBody>
      </p:sp>
      <p:sp>
        <p:nvSpPr>
          <p:cNvPr id="144" name="TextBox 5"/>
          <p:cNvSpPr txBox="1"/>
          <p:nvPr/>
        </p:nvSpPr>
        <p:spPr>
          <a:xfrm>
            <a:off x="1017041" y="2867422"/>
            <a:ext cx="3313659" cy="1679178"/>
          </a:xfrm>
          <a:prstGeom prst="rect">
            <a:avLst/>
          </a:prstGeom>
          <a:solidFill>
            <a:srgbClr val="FFFFFF">
              <a:alpha val="0"/>
            </a:srgbClr>
          </a:solidFill>
        </p:spPr>
        <p:txBody>
          <a:bodyPr wrap="square" lIns="0" tIns="12700" rIns="0" bIns="12700" rtlCol="0" anchor="t">
            <a:spAutoFit/>
          </a:bodyPr>
          <a:lstStyle/>
          <a:p>
            <a:pPr algn="ctr" latinLnBrk="1">
              <a:lnSpc>
                <a:spcPct val="113000"/>
              </a:lnSpc>
            </a:pPr>
            <a:r>
              <a:rPr lang="zh-CN" altLang="en-US" sz="4900" b="1" spc="150" dirty="0">
                <a:solidFill>
                  <a:srgbClr val="FFFFFF"/>
                </a:solidFill>
                <a:latin typeface="微软雅黑" panose="020B0503020204020204" charset="-122"/>
                <a:ea typeface="微软雅黑" panose="020B0503020204020204" charset="-122"/>
              </a:rPr>
              <a:t>资本市场改革新阶段</a:t>
            </a:r>
            <a:endParaRPr lang="en-US" sz="11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1000"/>
                                        <p:tgtEl>
                                          <p:spTgt spid="1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fade">
                                      <p:cBhvr>
                                        <p:cTn id="13" dur="1000"/>
                                        <p:tgtEl>
                                          <p:spTgt spid="1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1000"/>
                                        <p:tgtEl>
                                          <p:spTgt spid="1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P spid="142" grpId="0" animBg="1"/>
      <p:bldP spid="143" grpId="0" animBg="1"/>
      <p:bldP spid="144" grpId="0" animBg="1"/>
    </p:bldLst>
  </p:timing>
</p:sld>
</file>

<file path=ppt/tags/tag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15.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xml><?xml version="1.0" encoding="utf-8"?>
<p:tagLst xmlns:p="http://schemas.openxmlformats.org/presentationml/2006/main">
  <p:tag name="KSO_WM_UNIT_PLACING_PICTURE_USER_VIEWPORT" val="{&quot;height&quot;:6680,&quot;width&quot;:9500}"/>
</p:tagLst>
</file>

<file path=ppt/tags/tag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xml><?xml version="1.0" encoding="utf-8"?>
<p:tagLst xmlns:p="http://schemas.openxmlformats.org/presentationml/2006/main">
  <p:tag name="TABLE_ENDDRAG_ORIGIN_RECT" val="631*163"/>
  <p:tag name="TABLE_ENDDRAG_RECT" val="118*149*631*163"/>
</p:tagLst>
</file>

<file path=ppt/tags/tag21.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2.xml><?xml version="1.0" encoding="utf-8"?>
<p:tagLst xmlns:p="http://schemas.openxmlformats.org/presentationml/2006/main">
  <p:tag name="KSO_WM_UNIT_TABLE_BEAUTIFY" val="smartTable{0048b72d-1cb1-4bcd-8c74-4418627dcdfe}"/>
  <p:tag name="TABLE_ENDDRAG_ORIGIN_RECT" val="450*132"/>
  <p:tag name="TABLE_ENDDRAG_RECT" val="56*182*450*132"/>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TABLE_BEAUTIFY" val="smartTable{0048b72d-1cb1-4bcd-8c74-4418627dcdfe}"/>
  <p:tag name="TABLE_ENDDRAG_ORIGIN_RECT" val="450*132"/>
  <p:tag name="TABLE_ENDDRAG_RECT" val="56*182*450*132"/>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UNIT_TABLE_BEAUTIFY" val="smartTable{56265125-1fe7-4b19-b0da-fc5fca549e5c}"/>
  <p:tag name="TABLE_ENDDRAG_ORIGIN_RECT" val="419*141"/>
  <p:tag name="TABLE_ENDDRAG_RECT" val="489*182*419*141"/>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xml><?xml version="1.0" encoding="utf-8"?>
<p:tagLst xmlns:p="http://schemas.openxmlformats.org/presentationml/2006/main">
  <p:tag name="KSO_WM_UNIT_TABLE_BEAUTIFY" val="smartTable{56265125-1fe7-4b19-b0da-fc5fca549e5c}"/>
  <p:tag name="TABLE_ENDDRAG_ORIGIN_RECT" val="419*141"/>
  <p:tag name="TABLE_ENDDRAG_RECT" val="489*182*419*141"/>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TABLE_BEAUTIFY" val="smartTable{56265125-1fe7-4b19-b0da-fc5fca549e5c}"/>
  <p:tag name="TABLE_ENDDRAG_ORIGIN_RECT" val="461*141"/>
  <p:tag name="TABLE_ENDDRAG_RECT" val="492*182*461*141"/>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UNIT_TABLE_BEAUTIFY" val="smartTable{58c43f08-271d-487e-bf6a-cc535b965435}"/>
  <p:tag name="TABLE_ENDDRAG_ORIGIN_RECT" val="461*141"/>
  <p:tag name="TABLE_ENDDRAG_RECT" val="492*182*461*141"/>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UNIT_TABLE_BEAUTIFY" val="smartTable{56265125-1fe7-4b19-b0da-fc5fca549e5c}"/>
  <p:tag name="TABLE_ENDDRAG_ORIGIN_RECT" val="461*141"/>
  <p:tag name="TABLE_ENDDRAG_RECT" val="492*182*461*141"/>
  <p:tag name="KSO_WM_BEAUTIFY_FLAG" val=""/>
</p:tagLst>
</file>

<file path=ppt/tags/tag4.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UNIT_TABLE_BEAUTIFY" val="smartTable{56265125-1fe7-4b19-b0da-fc5fca549e5c}"/>
  <p:tag name="TABLE_ENDDRAG_ORIGIN_RECT" val="461*141"/>
  <p:tag name="TABLE_ENDDRAG_RECT" val="492*182*461*141"/>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45.xml><?xml version="1.0" encoding="utf-8"?>
<p:tagLst xmlns:p="http://schemas.openxmlformats.org/presentationml/2006/main">
  <p:tag name="commondata" val="eyJoZGlkIjoiMmIxMGU2MDUzODJlMjE1ZjNjZGZlOTNkN2NiMTYwYjYifQ=="/>
</p:tagLst>
</file>

<file path=ppt/tags/tag5.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TEXT_FILL_FORE_SCHEMECOLOR_INDEX_BRIGHTNESS" val="0"/>
  <p:tag name="KSO_WM_UNIT_TEXT_FILL_FORE_SCHEMECOLOR_INDEX" val="13"/>
  <p:tag name="KSO_WM_UNIT_TEXT_FILL_TYPE" val="1"/>
</p:tagLst>
</file>

<file path=ppt/tags/tag9.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6228</Words>
  <Application>WPS 演示</Application>
  <PresentationFormat>自定义</PresentationFormat>
  <Paragraphs>857</Paragraphs>
  <Slides>29</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29</vt:i4>
      </vt:variant>
    </vt:vector>
  </HeadingPairs>
  <TitlesOfParts>
    <vt:vector size="44" baseType="lpstr">
      <vt:lpstr>Arial</vt:lpstr>
      <vt:lpstr>宋体</vt:lpstr>
      <vt:lpstr>Wingdings</vt:lpstr>
      <vt:lpstr>微软雅黑</vt:lpstr>
      <vt:lpstr>微软雅黑 Light</vt:lpstr>
      <vt:lpstr>仿宋</vt:lpstr>
      <vt:lpstr>楷体</vt:lpstr>
      <vt:lpstr>Wingdings</vt:lpstr>
      <vt:lpstr>汉仪旗黑-50简</vt:lpstr>
      <vt:lpstr>Calibri</vt:lpstr>
      <vt:lpstr>Arial Unicode MS</vt:lpstr>
      <vt:lpstr>等线</vt:lpstr>
      <vt:lpstr>黑体</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20</cp:revision>
  <dcterms:created xsi:type="dcterms:W3CDTF">2006-08-16T00:00:00Z</dcterms:created>
  <dcterms:modified xsi:type="dcterms:W3CDTF">2023-10-25T00:53:53Z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99109CF560FE459C8F12588E940C4EB4_13</vt:lpwstr>
  </property>
  <property fmtid="{D5CDD505-2E9C-101B-9397-08002B2CF9AE}" pid="3" name="KSOProductBuildVer">
    <vt:lpwstr>2052-12.1.0.15712</vt:lpwstr>
  </property>
</Properties>
</file>