
<file path=[Content_Types].xml><?xml version="1.0" encoding="utf-8"?>
<Types xmlns="http://schemas.openxmlformats.org/package/2006/content-types">
  <Default Extension="jpeg" ContentType="image/jpeg"/>
  <Default Extension="JPG" ContentType="image/.jpg"/>
  <Default Extension="png" ContentType="image/png"/>
  <Default Extension="wmf" ContentType="image/x-wm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 id="2147483652" r:id="rId3"/>
  </p:sldMasterIdLst>
  <p:notesMasterIdLst>
    <p:notesMasterId r:id="rId5"/>
  </p:notesMasterIdLst>
  <p:handoutMasterIdLst>
    <p:handoutMasterId r:id="rId46"/>
  </p:handoutMasterIdLst>
  <p:sldIdLst>
    <p:sldId id="5098" r:id="rId4"/>
    <p:sldId id="4789" r:id="rId6"/>
    <p:sldId id="4819" r:id="rId7"/>
    <p:sldId id="5000" r:id="rId8"/>
    <p:sldId id="5002" r:id="rId9"/>
    <p:sldId id="4827" r:id="rId10"/>
    <p:sldId id="5101" r:id="rId11"/>
    <p:sldId id="5102" r:id="rId12"/>
    <p:sldId id="4816" r:id="rId13"/>
    <p:sldId id="4817" r:id="rId14"/>
    <p:sldId id="4829" r:id="rId15"/>
    <p:sldId id="4913" r:id="rId16"/>
    <p:sldId id="4911" r:id="rId17"/>
    <p:sldId id="4850" r:id="rId18"/>
    <p:sldId id="4912" r:id="rId19"/>
    <p:sldId id="4820" r:id="rId20"/>
    <p:sldId id="4871" r:id="rId21"/>
    <p:sldId id="4943" r:id="rId22"/>
    <p:sldId id="4947" r:id="rId23"/>
    <p:sldId id="5007" r:id="rId24"/>
    <p:sldId id="4860" r:id="rId25"/>
    <p:sldId id="4861" r:id="rId26"/>
    <p:sldId id="4987" r:id="rId27"/>
    <p:sldId id="4991" r:id="rId28"/>
    <p:sldId id="4992" r:id="rId29"/>
    <p:sldId id="4993" r:id="rId30"/>
    <p:sldId id="4994" r:id="rId31"/>
    <p:sldId id="4995" r:id="rId32"/>
    <p:sldId id="4996" r:id="rId33"/>
    <p:sldId id="4997" r:id="rId34"/>
    <p:sldId id="5008" r:id="rId35"/>
    <p:sldId id="4946" r:id="rId36"/>
    <p:sldId id="4948" r:id="rId37"/>
    <p:sldId id="4893" r:id="rId38"/>
    <p:sldId id="5006" r:id="rId39"/>
    <p:sldId id="4897" r:id="rId40"/>
    <p:sldId id="5003" r:id="rId41"/>
    <p:sldId id="5004" r:id="rId42"/>
    <p:sldId id="5100" r:id="rId43"/>
    <p:sldId id="5005" r:id="rId44"/>
    <p:sldId id="5099" r:id="rId45"/>
  </p:sldIdLst>
  <p:sldSz cx="12192000" cy="6858000"/>
  <p:notesSz cx="6858000" cy="9144000"/>
  <p:embeddedFontLst>
    <p:embeddedFont>
      <p:font typeface="Calibri" panose="020F0502020204030204" pitchFamily="34" charset="0"/>
      <p:regular r:id="rId51"/>
      <p:bold r:id="rId52"/>
      <p:italic r:id="rId53"/>
      <p:boldItalic r:id="rId54"/>
    </p:embeddedFont>
    <p:embeddedFont>
      <p:font typeface="微软雅黑" panose="020B0503020204020204" pitchFamily="34" charset="-122"/>
      <p:regular r:id="rId55"/>
    </p:embeddedFont>
    <p:embeddedFont>
      <p:font typeface="黑体" panose="02010609060101010101" charset="-122"/>
      <p:regular r:id="rId56"/>
    </p:embeddedFont>
    <p:embeddedFont>
      <p:font typeface="Calibri" panose="020F0502020204030204"/>
      <p:regular r:id="rId57"/>
      <p:bold r:id="rId58"/>
      <p:italic r:id="rId59"/>
      <p:boldItalic r:id="rId60"/>
    </p:embeddedFont>
    <p:embeddedFont>
      <p:font typeface="Calibri Light" panose="020F0302020204030204" charset="0"/>
      <p:regular r:id="rId61"/>
      <p:italic r:id="rId62"/>
    </p:embeddedFont>
    <p:embeddedFont>
      <p:font typeface="楷体" panose="02010609060101010101" charset="-122"/>
      <p:regular r:id="rId63"/>
    </p:embeddedFont>
    <p:embeddedFont>
      <p:font typeface="仿宋" panose="02010609060101010101" charset="-122"/>
      <p:regular r:id="rId64"/>
    </p:embeddedFont>
    <p:embeddedFont>
      <p:font typeface="仿宋_GB2312" panose="02010609030101010101" charset="-122"/>
      <p:regular r:id="rId65"/>
    </p:embeddedFont>
  </p:embeddedFontLst>
  <p:custDataLst>
    <p:tags r:id="rId66"/>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19" userDrawn="1">
          <p15:clr>
            <a:srgbClr val="A4A3A4"/>
          </p15:clr>
        </p15:guide>
        <p15:guide id="2" orient="horz" pos="3838" userDrawn="1">
          <p15:clr>
            <a:srgbClr val="A4A3A4"/>
          </p15:clr>
        </p15:guide>
        <p15:guide id="3" pos="3931" userDrawn="1">
          <p15:clr>
            <a:srgbClr val="A4A3A4"/>
          </p15:clr>
        </p15:guide>
        <p15:guide id="4" pos="574" userDrawn="1">
          <p15:clr>
            <a:srgbClr val="A4A3A4"/>
          </p15:clr>
        </p15:guide>
        <p15:guide id="5" pos="7151" userDrawn="1">
          <p15:clr>
            <a:srgbClr val="A4A3A4"/>
          </p15:clr>
        </p15:guide>
        <p15:guide id="6" pos="632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作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1B2"/>
    <a:srgbClr val="31A936"/>
    <a:srgbClr val="007000"/>
    <a:srgbClr val="64A70C"/>
    <a:srgbClr val="009900"/>
    <a:srgbClr val="0091AF"/>
    <a:srgbClr val="038DC1"/>
    <a:srgbClr val="55DDFF"/>
    <a:srgbClr val="FFFFCC"/>
    <a:srgbClr val="37D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1" autoAdjust="0"/>
    <p:restoredTop sz="95274" autoAdjust="0"/>
  </p:normalViewPr>
  <p:slideViewPr>
    <p:cSldViewPr showGuides="1">
      <p:cViewPr varScale="1">
        <p:scale>
          <a:sx n="81" d="100"/>
          <a:sy n="81" d="100"/>
        </p:scale>
        <p:origin x="80" y="500"/>
      </p:cViewPr>
      <p:guideLst>
        <p:guide orient="horz" pos="119"/>
        <p:guide orient="horz" pos="3838"/>
        <p:guide pos="3931"/>
        <p:guide pos="574"/>
        <p:guide pos="7151"/>
        <p:guide pos="6328"/>
      </p:guideLst>
    </p:cSldViewPr>
  </p:slideViewPr>
  <p:outlineViewPr>
    <p:cViewPr>
      <p:scale>
        <a:sx n="100" d="100"/>
        <a:sy n="100" d="100"/>
      </p:scale>
      <p:origin x="0" y="0"/>
    </p:cViewPr>
  </p:outlineViewPr>
  <p:notesTextViewPr>
    <p:cViewPr>
      <p:scale>
        <a:sx n="1" d="1"/>
        <a:sy n="1" d="1"/>
      </p:scale>
      <p:origin x="0" y="0"/>
    </p:cViewPr>
  </p:notesTextViewPr>
  <p:sorterViewPr>
    <p:cViewPr>
      <p:scale>
        <a:sx n="33" d="100"/>
        <a:sy n="33" d="100"/>
      </p:scale>
      <p:origin x="0" y="0"/>
    </p:cViewPr>
  </p:sorterViewPr>
  <p:notesViewPr>
    <p:cSldViewPr>
      <p:cViewPr varScale="1">
        <p:scale>
          <a:sx n="65" d="100"/>
          <a:sy n="65" d="100"/>
        </p:scale>
        <p:origin x="2796" y="5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6" Type="http://schemas.openxmlformats.org/officeDocument/2006/relationships/tags" Target="tags/tag20.xml"/><Relationship Id="rId65" Type="http://schemas.openxmlformats.org/officeDocument/2006/relationships/font" Target="fonts/font15.fntdata"/><Relationship Id="rId64" Type="http://schemas.openxmlformats.org/officeDocument/2006/relationships/font" Target="fonts/font14.fntdata"/><Relationship Id="rId63" Type="http://schemas.openxmlformats.org/officeDocument/2006/relationships/font" Target="fonts/font13.fntdata"/><Relationship Id="rId62" Type="http://schemas.openxmlformats.org/officeDocument/2006/relationships/font" Target="fonts/font12.fntdata"/><Relationship Id="rId61" Type="http://schemas.openxmlformats.org/officeDocument/2006/relationships/font" Target="fonts/font11.fntdata"/><Relationship Id="rId60" Type="http://schemas.openxmlformats.org/officeDocument/2006/relationships/font" Target="fonts/font10.fntdata"/><Relationship Id="rId6" Type="http://schemas.openxmlformats.org/officeDocument/2006/relationships/slide" Target="slides/slide2.xml"/><Relationship Id="rId59" Type="http://schemas.openxmlformats.org/officeDocument/2006/relationships/font" Target="fonts/font9.fntdata"/><Relationship Id="rId58" Type="http://schemas.openxmlformats.org/officeDocument/2006/relationships/font" Target="fonts/font8.fntdata"/><Relationship Id="rId57" Type="http://schemas.openxmlformats.org/officeDocument/2006/relationships/font" Target="fonts/font7.fntdata"/><Relationship Id="rId56" Type="http://schemas.openxmlformats.org/officeDocument/2006/relationships/font" Target="fonts/font6.fntdata"/><Relationship Id="rId55" Type="http://schemas.openxmlformats.org/officeDocument/2006/relationships/font" Target="fonts/font5.fntdata"/><Relationship Id="rId54" Type="http://schemas.openxmlformats.org/officeDocument/2006/relationships/font" Target="fonts/font4.fntdata"/><Relationship Id="rId53" Type="http://schemas.openxmlformats.org/officeDocument/2006/relationships/font" Target="fonts/font3.fntdata"/><Relationship Id="rId52" Type="http://schemas.openxmlformats.org/officeDocument/2006/relationships/font" Target="fonts/font2.fntdata"/><Relationship Id="rId51" Type="http://schemas.openxmlformats.org/officeDocument/2006/relationships/font" Target="fonts/font1.fntdata"/><Relationship Id="rId50" Type="http://schemas.openxmlformats.org/officeDocument/2006/relationships/commentAuthors" Target="commentAuthors.xml"/><Relationship Id="rId5" Type="http://schemas.openxmlformats.org/officeDocument/2006/relationships/notesMaster" Target="notesMasters/notesMaster1.xml"/><Relationship Id="rId49" Type="http://schemas.openxmlformats.org/officeDocument/2006/relationships/tableStyles" Target="tableStyles.xml"/><Relationship Id="rId48" Type="http://schemas.openxmlformats.org/officeDocument/2006/relationships/viewProps" Target="viewProps.xml"/><Relationship Id="rId47" Type="http://schemas.openxmlformats.org/officeDocument/2006/relationships/presProps" Target="presProps.xml"/><Relationship Id="rId46" Type="http://schemas.openxmlformats.org/officeDocument/2006/relationships/handoutMaster" Target="handoutMasters/handoutMaster1.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0_3#1">
  <dgm:title val=""/>
  <dgm:desc val=""/>
  <dgm:catLst>
    <dgm:cat type="mainScheme" pri="10300"/>
  </dgm:catLst>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alignNode1">
    <dgm:fillClrLst meth="repeat">
      <a:schemeClr val="dk2"/>
    </dgm:fillClrLst>
    <dgm:linClrLst meth="repeat">
      <a:schemeClr val="dk2"/>
    </dgm:linClrLst>
    <dgm:effectClrLst/>
    <dgm:txLinClrLst/>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node0">
    <dgm:fillClrLst meth="repeat">
      <a:schemeClr val="dk2"/>
    </dgm:fillClrLst>
    <dgm:linClrLst meth="repeat">
      <a:schemeClr val="lt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1">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1">
  <dgm:title val=""/>
  <dgm:desc val=""/>
  <dgm:catLst>
    <dgm:cat type="accent2" pri="11200"/>
  </dgm:catLst>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1">
  <dgm:title val=""/>
  <dgm:desc val=""/>
  <dgm:catLst>
    <dgm:cat type="accent6" pri="11200"/>
  </dgm:catLst>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1">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30BF0EF7-65C1-4D39-83B4-89C3946F37E0}" type="doc">
      <dgm:prSet loTypeId="urn:microsoft.com/office/officeart/2005/8/layout/hList1" loCatId="list" qsTypeId="urn:microsoft.com/office/officeart/2005/8/quickstyle/3d1#1" qsCatId="3D" csTypeId="urn:microsoft.com/office/officeart/2005/8/colors/accent0_3#1" csCatId="mainScheme" phldr="1"/>
      <dgm:spPr/>
      <dgm:t>
        <a:bodyPr/>
        <a:lstStyle/>
        <a:p>
          <a:endParaRPr lang="zh-CN" altLang="en-US"/>
        </a:p>
      </dgm:t>
    </dgm:pt>
    <dgm:pt modelId="{6EB6ADA9-CD01-460E-B22B-B462126BD725}">
      <dgm:prSet phldrT="[文本]" custT="1"/>
      <dgm:spPr/>
      <dgm:t>
        <a:bodyPr/>
        <a:lstStyle/>
        <a:p>
          <a:r>
            <a:rPr lang="zh-CN" altLang="en-US" sz="2400" dirty="0"/>
            <a:t>积极构建绿色制造体系</a:t>
          </a:r>
        </a:p>
      </dgm:t>
    </dgm:pt>
    <dgm:pt modelId="{71FD5B73-FE56-416A-AA05-6EAE7ACCA44F}" cxnId="{50DC79D6-CE6C-47C2-94F5-73AB84588AA7}" type="parTrans">
      <dgm:prSet/>
      <dgm:spPr/>
      <dgm:t>
        <a:bodyPr/>
        <a:lstStyle/>
        <a:p>
          <a:endParaRPr lang="zh-CN" altLang="en-US"/>
        </a:p>
      </dgm:t>
    </dgm:pt>
    <dgm:pt modelId="{62B3BC57-7DE9-4ECE-A1F9-AFDC7A7CD8F7}" cxnId="{50DC79D6-CE6C-47C2-94F5-73AB84588AA7}" type="sibTrans">
      <dgm:prSet/>
      <dgm:spPr/>
      <dgm:t>
        <a:bodyPr/>
        <a:lstStyle/>
        <a:p>
          <a:endParaRPr lang="zh-CN" altLang="en-US"/>
        </a:p>
      </dgm:t>
    </dgm:pt>
    <dgm:pt modelId="{D8D2E056-0716-4984-BE60-B98104DA561B}">
      <dgm:prSet phldrT="[文本]"/>
      <dgm:spPr/>
      <dgm:t>
        <a:bodyPr/>
        <a:lstStyle/>
        <a:p>
          <a:r>
            <a:rPr lang="zh-CN" dirty="0">
              <a:solidFill>
                <a:schemeClr val="tx1">
                  <a:lumMod val="95000"/>
                  <a:lumOff val="5000"/>
                </a:schemeClr>
              </a:solidFill>
            </a:rPr>
            <a:t>支持企业</a:t>
          </a:r>
          <a:r>
            <a:rPr lang="zh-CN" b="1" dirty="0">
              <a:solidFill>
                <a:srgbClr val="FF0000"/>
              </a:solidFill>
            </a:rPr>
            <a:t>开发绿色产品</a:t>
          </a:r>
          <a:r>
            <a:rPr lang="zh-CN" dirty="0"/>
            <a:t>，推行生态设计，显著提升产品节能环保低碳水平，引导绿色生产和绿色消费。</a:t>
          </a:r>
          <a:r>
            <a:rPr lang="zh-CN" b="1" dirty="0">
              <a:solidFill>
                <a:srgbClr val="FF0000"/>
              </a:solidFill>
            </a:rPr>
            <a:t>建设绿色工厂</a:t>
          </a:r>
          <a:r>
            <a:rPr lang="zh-CN" dirty="0"/>
            <a:t>，实现厂房集约化、原料无害化、生产洁净化、废物资源化、能源低碳化。</a:t>
          </a:r>
          <a:r>
            <a:rPr lang="zh-CN" b="1" dirty="0">
              <a:solidFill>
                <a:srgbClr val="FF0000"/>
              </a:solidFill>
            </a:rPr>
            <a:t>发展绿色园区</a:t>
          </a:r>
          <a:r>
            <a:rPr lang="zh-CN" dirty="0"/>
            <a:t>，推进工业园区产业耦合，实现近零排放。</a:t>
          </a:r>
          <a:r>
            <a:rPr lang="zh-CN" b="1" dirty="0">
              <a:solidFill>
                <a:srgbClr val="FF0000"/>
              </a:solidFill>
            </a:rPr>
            <a:t>打造绿色供应链</a:t>
          </a:r>
          <a:r>
            <a:rPr lang="zh-CN" dirty="0"/>
            <a:t>，加快建立以资源节约、环境友好为导向的采购、生产、营销、回收及物流体系，落实生产者责任延伸制度。</a:t>
          </a:r>
          <a:r>
            <a:rPr lang="zh-CN" b="1" dirty="0">
              <a:solidFill>
                <a:srgbClr val="FF0000"/>
              </a:solidFill>
            </a:rPr>
            <a:t>壮大绿色企业</a:t>
          </a:r>
          <a:r>
            <a:rPr lang="zh-CN" dirty="0"/>
            <a:t>，支持企业实施绿色战略、绿色标准、绿色管理和绿色生产。</a:t>
          </a:r>
          <a:r>
            <a:rPr lang="zh-CN" b="1" dirty="0">
              <a:solidFill>
                <a:srgbClr val="FF0000"/>
              </a:solidFill>
            </a:rPr>
            <a:t>强化绿色监管</a:t>
          </a:r>
          <a:r>
            <a:rPr lang="zh-CN" dirty="0"/>
            <a:t>，健全节能环保法规、标准体系，加强节能环保监察，推行企业社会责任报告制度，</a:t>
          </a:r>
          <a:r>
            <a:rPr lang="zh-CN" b="1" dirty="0">
              <a:solidFill>
                <a:srgbClr val="FF0000"/>
              </a:solidFill>
            </a:rPr>
            <a:t>开展绿色评价</a:t>
          </a:r>
          <a:r>
            <a:rPr lang="zh-CN" dirty="0"/>
            <a:t>。</a:t>
          </a:r>
          <a:endParaRPr lang="zh-CN" altLang="en-US" dirty="0"/>
        </a:p>
      </dgm:t>
    </dgm:pt>
    <dgm:pt modelId="{20321BC5-2221-4485-BC4F-28E74D84918B}" cxnId="{8476C4B1-EBEE-46E1-87ED-3293E3CD783F}" type="parTrans">
      <dgm:prSet/>
      <dgm:spPr/>
      <dgm:t>
        <a:bodyPr/>
        <a:lstStyle/>
        <a:p>
          <a:endParaRPr lang="zh-CN" altLang="en-US"/>
        </a:p>
      </dgm:t>
    </dgm:pt>
    <dgm:pt modelId="{BEE2E4DE-AA08-4168-B04E-2DDD4525D81B}" cxnId="{8476C4B1-EBEE-46E1-87ED-3293E3CD783F}" type="sibTrans">
      <dgm:prSet/>
      <dgm:spPr/>
      <dgm:t>
        <a:bodyPr/>
        <a:lstStyle/>
        <a:p>
          <a:endParaRPr lang="zh-CN" altLang="en-US"/>
        </a:p>
      </dgm:t>
    </dgm:pt>
    <dgm:pt modelId="{B1590B6F-BD06-49D3-923D-7509FC397738}" type="pres">
      <dgm:prSet presAssocID="{30BF0EF7-65C1-4D39-83B4-89C3946F37E0}" presName="Name0" presStyleCnt="0">
        <dgm:presLayoutVars>
          <dgm:dir/>
          <dgm:animLvl val="lvl"/>
          <dgm:resizeHandles val="exact"/>
        </dgm:presLayoutVars>
      </dgm:prSet>
      <dgm:spPr/>
    </dgm:pt>
    <dgm:pt modelId="{40DD2062-0D12-4219-90CC-91B96DCD1D01}" type="pres">
      <dgm:prSet presAssocID="{6EB6ADA9-CD01-460E-B22B-B462126BD725}" presName="composite" presStyleCnt="0"/>
      <dgm:spPr/>
    </dgm:pt>
    <dgm:pt modelId="{E5AB8B41-AC64-4818-9BE2-D19183331C1B}" type="pres">
      <dgm:prSet presAssocID="{6EB6ADA9-CD01-460E-B22B-B462126BD725}" presName="parTx" presStyleLbl="alignNode1" presStyleIdx="0" presStyleCnt="1">
        <dgm:presLayoutVars>
          <dgm:chMax val="0"/>
          <dgm:chPref val="0"/>
          <dgm:bulletEnabled val="1"/>
        </dgm:presLayoutVars>
      </dgm:prSet>
      <dgm:spPr/>
    </dgm:pt>
    <dgm:pt modelId="{02F5A28A-DB58-46DE-B3E3-2A178C28E6C1}" type="pres">
      <dgm:prSet presAssocID="{6EB6ADA9-CD01-460E-B22B-B462126BD725}" presName="desTx" presStyleLbl="alignAccFollowNode1" presStyleIdx="0" presStyleCnt="1">
        <dgm:presLayoutVars>
          <dgm:bulletEnabled val="1"/>
        </dgm:presLayoutVars>
      </dgm:prSet>
      <dgm:spPr/>
    </dgm:pt>
  </dgm:ptLst>
  <dgm:cxnLst>
    <dgm:cxn modelId="{9904C932-C9FF-45DE-BB66-A1BC6A6F4C6D}" type="presOf" srcId="{30BF0EF7-65C1-4D39-83B4-89C3946F37E0}" destId="{B1590B6F-BD06-49D3-923D-7509FC397738}" srcOrd="0" destOrd="0" presId="urn:microsoft.com/office/officeart/2005/8/layout/hList1"/>
    <dgm:cxn modelId="{82DF8AAB-6533-4681-AD8F-31A80026F5BB}" type="presOf" srcId="{D8D2E056-0716-4984-BE60-B98104DA561B}" destId="{02F5A28A-DB58-46DE-B3E3-2A178C28E6C1}" srcOrd="0" destOrd="0" presId="urn:microsoft.com/office/officeart/2005/8/layout/hList1"/>
    <dgm:cxn modelId="{8476C4B1-EBEE-46E1-87ED-3293E3CD783F}" srcId="{6EB6ADA9-CD01-460E-B22B-B462126BD725}" destId="{D8D2E056-0716-4984-BE60-B98104DA561B}" srcOrd="0" destOrd="0" parTransId="{20321BC5-2221-4485-BC4F-28E74D84918B}" sibTransId="{BEE2E4DE-AA08-4168-B04E-2DDD4525D81B}"/>
    <dgm:cxn modelId="{50DC79D6-CE6C-47C2-94F5-73AB84588AA7}" srcId="{30BF0EF7-65C1-4D39-83B4-89C3946F37E0}" destId="{6EB6ADA9-CD01-460E-B22B-B462126BD725}" srcOrd="0" destOrd="0" parTransId="{71FD5B73-FE56-416A-AA05-6EAE7ACCA44F}" sibTransId="{62B3BC57-7DE9-4ECE-A1F9-AFDC7A7CD8F7}"/>
    <dgm:cxn modelId="{32F333EE-BFC2-45C7-B042-B6D1C750AAFF}" type="presOf" srcId="{6EB6ADA9-CD01-460E-B22B-B462126BD725}" destId="{E5AB8B41-AC64-4818-9BE2-D19183331C1B}" srcOrd="0" destOrd="0" presId="urn:microsoft.com/office/officeart/2005/8/layout/hList1"/>
    <dgm:cxn modelId="{87EEF915-8BFA-4245-8FCE-2C0C19C52005}" type="presParOf" srcId="{B1590B6F-BD06-49D3-923D-7509FC397738}" destId="{40DD2062-0D12-4219-90CC-91B96DCD1D01}" srcOrd="0" destOrd="0" presId="urn:microsoft.com/office/officeart/2005/8/layout/hList1"/>
    <dgm:cxn modelId="{D891BCDA-CEA5-411E-8567-B8DF16C78B1B}" type="presParOf" srcId="{40DD2062-0D12-4219-90CC-91B96DCD1D01}" destId="{E5AB8B41-AC64-4818-9BE2-D19183331C1B}" srcOrd="0" destOrd="0" presId="urn:microsoft.com/office/officeart/2005/8/layout/hList1"/>
    <dgm:cxn modelId="{11BA7F0A-2840-4362-B26C-B74D803B8A30}" type="presParOf" srcId="{40DD2062-0D12-4219-90CC-91B96DCD1D01}" destId="{02F5A28A-DB58-46DE-B3E3-2A178C28E6C1}" srcOrd="1" destOrd="0" presId="urn:microsoft.com/office/officeart/2005/8/layout/h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9A1D36-F814-4A0E-B612-9F78A4CC0984}" type="doc">
      <dgm:prSet loTypeId="urn:microsoft.com/office/officeart/2008/layout/RadialCluster#1" loCatId="cycle" qsTypeId="urn:microsoft.com/office/officeart/2005/8/quickstyle/3d1#2" qsCatId="3D" csTypeId="urn:microsoft.com/office/officeart/2005/8/colors/colorful3#1" csCatId="colorful" phldr="1"/>
      <dgm:spPr/>
      <dgm:t>
        <a:bodyPr/>
        <a:lstStyle/>
        <a:p>
          <a:endParaRPr lang="zh-CN" altLang="en-US"/>
        </a:p>
      </dgm:t>
    </dgm:pt>
    <dgm:pt modelId="{3167BDDE-33A6-4A90-A4AB-0F2EA6AF2D65}">
      <dgm:prSet phldrT="[文本]" custT="1"/>
      <dgm:spPr/>
      <dgm:t>
        <a:bodyPr/>
        <a:lstStyle/>
        <a:p>
          <a:r>
            <a:rPr lang="zh-CN" altLang="en-US" sz="2000" b="1" dirty="0"/>
            <a:t>中国制造</a:t>
          </a:r>
          <a:r>
            <a:rPr lang="en-US" altLang="zh-CN" sz="2000" b="1" dirty="0"/>
            <a:t>2025</a:t>
          </a:r>
          <a:endParaRPr lang="zh-CN" altLang="en-US" sz="2000" b="1" dirty="0"/>
        </a:p>
      </dgm:t>
    </dgm:pt>
    <dgm:pt modelId="{4DD66123-1165-4120-AACF-53760344E6A0}" cxnId="{5F47EBF7-288B-4859-9B31-B168A0062386}" type="parTrans">
      <dgm:prSet/>
      <dgm:spPr/>
      <dgm:t>
        <a:bodyPr/>
        <a:lstStyle/>
        <a:p>
          <a:endParaRPr lang="zh-CN" altLang="en-US"/>
        </a:p>
      </dgm:t>
    </dgm:pt>
    <dgm:pt modelId="{07E8E825-C06A-4E2F-87EB-30A1B008B6B7}" cxnId="{5F47EBF7-288B-4859-9B31-B168A0062386}" type="sibTrans">
      <dgm:prSet/>
      <dgm:spPr/>
      <dgm:t>
        <a:bodyPr/>
        <a:lstStyle/>
        <a:p>
          <a:endParaRPr lang="zh-CN" altLang="en-US"/>
        </a:p>
      </dgm:t>
    </dgm:pt>
    <dgm:pt modelId="{ECFC8BA2-6933-4778-8CB4-D9650A350BF6}">
      <dgm:prSet phldrT="[文本]" custT="1"/>
      <dgm:spPr/>
      <dgm:t>
        <a:bodyPr/>
        <a:lstStyle/>
        <a:p>
          <a:r>
            <a:rPr lang="zh-CN" altLang="en-US" sz="1600" b="1" dirty="0"/>
            <a:t>工业强基</a:t>
          </a:r>
        </a:p>
      </dgm:t>
    </dgm:pt>
    <dgm:pt modelId="{12AB7367-8457-4816-9867-8F2C0600A9BC}" cxnId="{23AABAD6-DDF0-4BF5-8BA9-D862A23181B4}" type="parTrans">
      <dgm:prSet/>
      <dgm:spPr/>
      <dgm:t>
        <a:bodyPr/>
        <a:lstStyle/>
        <a:p>
          <a:endParaRPr lang="zh-CN" altLang="en-US"/>
        </a:p>
      </dgm:t>
    </dgm:pt>
    <dgm:pt modelId="{D995935B-1C3F-4B67-822E-6DEF00699888}" cxnId="{23AABAD6-DDF0-4BF5-8BA9-D862A23181B4}" type="sibTrans">
      <dgm:prSet/>
      <dgm:spPr/>
      <dgm:t>
        <a:bodyPr/>
        <a:lstStyle/>
        <a:p>
          <a:endParaRPr lang="zh-CN" altLang="en-US"/>
        </a:p>
      </dgm:t>
    </dgm:pt>
    <dgm:pt modelId="{1E84D104-3A94-4BC6-8A20-E4A594E7E719}">
      <dgm:prSet phldrT="[文本]" custT="1"/>
      <dgm:spPr/>
      <dgm:t>
        <a:bodyPr/>
        <a:lstStyle/>
        <a:p>
          <a:r>
            <a:rPr lang="zh-CN" altLang="en-US" sz="1600" b="1" dirty="0"/>
            <a:t>绿色制造</a:t>
          </a:r>
        </a:p>
      </dgm:t>
    </dgm:pt>
    <dgm:pt modelId="{D7DF3F62-E706-49EB-A3B1-88B0009C8D67}" cxnId="{25558BBD-CAD9-4835-88E9-941D39B16DD2}" type="parTrans">
      <dgm:prSet/>
      <dgm:spPr/>
      <dgm:t>
        <a:bodyPr/>
        <a:lstStyle/>
        <a:p>
          <a:endParaRPr lang="zh-CN" altLang="en-US"/>
        </a:p>
      </dgm:t>
    </dgm:pt>
    <dgm:pt modelId="{28205CA1-E2DB-43F8-A666-91831907BB8E}" cxnId="{25558BBD-CAD9-4835-88E9-941D39B16DD2}" type="sibTrans">
      <dgm:prSet/>
      <dgm:spPr/>
      <dgm:t>
        <a:bodyPr/>
        <a:lstStyle/>
        <a:p>
          <a:endParaRPr lang="zh-CN" altLang="en-US"/>
        </a:p>
      </dgm:t>
    </dgm:pt>
    <dgm:pt modelId="{F2BF5138-47F1-4498-992E-8101814860F3}">
      <dgm:prSet phldrT="[文本]" custT="1"/>
      <dgm:spPr/>
      <dgm:t>
        <a:bodyPr/>
        <a:lstStyle/>
        <a:p>
          <a:r>
            <a:rPr lang="zh-CN" altLang="en-US" sz="1600" b="1" dirty="0"/>
            <a:t>高端装备</a:t>
          </a:r>
        </a:p>
      </dgm:t>
    </dgm:pt>
    <dgm:pt modelId="{1B6A22FF-F660-477D-BD7C-84ED8EDCA4FB}" cxnId="{95C4654A-05F8-48A7-9F8E-EBC2CEE13D9E}" type="parTrans">
      <dgm:prSet/>
      <dgm:spPr/>
      <dgm:t>
        <a:bodyPr/>
        <a:lstStyle/>
        <a:p>
          <a:endParaRPr lang="zh-CN" altLang="en-US"/>
        </a:p>
      </dgm:t>
    </dgm:pt>
    <dgm:pt modelId="{54C5939B-9B38-48E2-8BB4-6C9CAF64ECF7}" cxnId="{95C4654A-05F8-48A7-9F8E-EBC2CEE13D9E}" type="sibTrans">
      <dgm:prSet/>
      <dgm:spPr/>
      <dgm:t>
        <a:bodyPr/>
        <a:lstStyle/>
        <a:p>
          <a:endParaRPr lang="zh-CN" altLang="en-US"/>
        </a:p>
      </dgm:t>
    </dgm:pt>
    <dgm:pt modelId="{A0E29A95-A346-4FC7-BE48-7C73F8E9C6AC}">
      <dgm:prSet phldrT="[文本]" custT="1"/>
      <dgm:spPr/>
      <dgm:t>
        <a:bodyPr/>
        <a:lstStyle/>
        <a:p>
          <a:r>
            <a:rPr lang="zh-CN" altLang="en-US" sz="1600" b="1" dirty="0"/>
            <a:t>创新中心</a:t>
          </a:r>
        </a:p>
      </dgm:t>
    </dgm:pt>
    <dgm:pt modelId="{2FD4B7EE-7B9E-4783-AA39-A53B7EA6A409}" cxnId="{FE3A2CF8-7D79-41E9-AD77-234CFB5646E0}" type="parTrans">
      <dgm:prSet/>
      <dgm:spPr/>
      <dgm:t>
        <a:bodyPr/>
        <a:lstStyle/>
        <a:p>
          <a:endParaRPr lang="zh-CN" altLang="en-US"/>
        </a:p>
      </dgm:t>
    </dgm:pt>
    <dgm:pt modelId="{7EA2A227-8727-4236-B8DF-8A3F0FFA3532}" cxnId="{FE3A2CF8-7D79-41E9-AD77-234CFB5646E0}" type="sibTrans">
      <dgm:prSet/>
      <dgm:spPr/>
      <dgm:t>
        <a:bodyPr/>
        <a:lstStyle/>
        <a:p>
          <a:endParaRPr lang="zh-CN" altLang="en-US"/>
        </a:p>
      </dgm:t>
    </dgm:pt>
    <dgm:pt modelId="{B97EE3FD-60DB-48C5-83E8-40E5B262E963}">
      <dgm:prSet phldrT="[文本]" custT="1"/>
      <dgm:spPr/>
      <dgm:t>
        <a:bodyPr/>
        <a:lstStyle/>
        <a:p>
          <a:r>
            <a:rPr lang="zh-CN" altLang="en-US" sz="1600" b="1" dirty="0"/>
            <a:t>智能制造</a:t>
          </a:r>
        </a:p>
      </dgm:t>
    </dgm:pt>
    <dgm:pt modelId="{55AD8005-FBBE-4F65-B300-8BAFC40B4FA7}" cxnId="{F040092B-7DFD-49ED-BD86-2024ED2C1DDB}" type="sibTrans">
      <dgm:prSet/>
      <dgm:spPr/>
      <dgm:t>
        <a:bodyPr/>
        <a:lstStyle/>
        <a:p>
          <a:endParaRPr lang="zh-CN" altLang="en-US"/>
        </a:p>
      </dgm:t>
    </dgm:pt>
    <dgm:pt modelId="{0195D535-0B28-4F73-8F50-57FC81B722E8}" cxnId="{F040092B-7DFD-49ED-BD86-2024ED2C1DDB}" type="parTrans">
      <dgm:prSet/>
      <dgm:spPr/>
      <dgm:t>
        <a:bodyPr/>
        <a:lstStyle/>
        <a:p>
          <a:endParaRPr lang="zh-CN" altLang="en-US"/>
        </a:p>
      </dgm:t>
    </dgm:pt>
    <dgm:pt modelId="{6338C122-0602-40CD-B4F7-67D4A83DC8C2}" type="pres">
      <dgm:prSet presAssocID="{E29A1D36-F814-4A0E-B612-9F78A4CC0984}" presName="Name0" presStyleCnt="0">
        <dgm:presLayoutVars>
          <dgm:chMax val="1"/>
          <dgm:chPref val="1"/>
          <dgm:dir/>
          <dgm:animOne val="branch"/>
          <dgm:animLvl val="lvl"/>
        </dgm:presLayoutVars>
      </dgm:prSet>
      <dgm:spPr/>
    </dgm:pt>
    <dgm:pt modelId="{8A00F78E-6CED-43BB-B4AC-C2A10A311A29}" type="pres">
      <dgm:prSet presAssocID="{3167BDDE-33A6-4A90-A4AB-0F2EA6AF2D65}" presName="singleCycle" presStyleCnt="0"/>
      <dgm:spPr/>
    </dgm:pt>
    <dgm:pt modelId="{075C68D2-BE24-4369-BF93-D83BB4359B70}" type="pres">
      <dgm:prSet presAssocID="{3167BDDE-33A6-4A90-A4AB-0F2EA6AF2D65}" presName="singleCenter" presStyleLbl="node1" presStyleIdx="0" presStyleCnt="6">
        <dgm:presLayoutVars>
          <dgm:chMax val="7"/>
          <dgm:chPref val="7"/>
        </dgm:presLayoutVars>
      </dgm:prSet>
      <dgm:spPr/>
    </dgm:pt>
    <dgm:pt modelId="{9CC87A1B-381F-4534-AE6D-0D8A8AE28659}" type="pres">
      <dgm:prSet presAssocID="{12AB7367-8457-4816-9867-8F2C0600A9BC}" presName="Name56" presStyleLbl="parChTrans1D2" presStyleIdx="0" presStyleCnt="5"/>
      <dgm:spPr/>
    </dgm:pt>
    <dgm:pt modelId="{46FC38C9-5581-420C-9914-360084FFAE7E}" type="pres">
      <dgm:prSet presAssocID="{ECFC8BA2-6933-4778-8CB4-D9650A350BF6}" presName="text0" presStyleLbl="node1" presStyleIdx="1" presStyleCnt="6">
        <dgm:presLayoutVars>
          <dgm:bulletEnabled val="1"/>
        </dgm:presLayoutVars>
      </dgm:prSet>
      <dgm:spPr/>
    </dgm:pt>
    <dgm:pt modelId="{DCC326CB-C742-427B-AB04-9D30C9F4F86E}" type="pres">
      <dgm:prSet presAssocID="{D7DF3F62-E706-49EB-A3B1-88B0009C8D67}" presName="Name56" presStyleLbl="parChTrans1D2" presStyleIdx="1" presStyleCnt="5"/>
      <dgm:spPr/>
    </dgm:pt>
    <dgm:pt modelId="{C3A1266D-9D32-4AB4-B8C0-940AE078CC4C}" type="pres">
      <dgm:prSet presAssocID="{1E84D104-3A94-4BC6-8A20-E4A594E7E719}" presName="text0" presStyleLbl="node1" presStyleIdx="2" presStyleCnt="6">
        <dgm:presLayoutVars>
          <dgm:bulletEnabled val="1"/>
        </dgm:presLayoutVars>
      </dgm:prSet>
      <dgm:spPr/>
    </dgm:pt>
    <dgm:pt modelId="{91315D8F-8203-4866-B7D7-63D931B6A623}" type="pres">
      <dgm:prSet presAssocID="{1B6A22FF-F660-477D-BD7C-84ED8EDCA4FB}" presName="Name56" presStyleLbl="parChTrans1D2" presStyleIdx="2" presStyleCnt="5"/>
      <dgm:spPr/>
    </dgm:pt>
    <dgm:pt modelId="{77A7296C-8737-4261-96DF-BD03D7CF35F6}" type="pres">
      <dgm:prSet presAssocID="{F2BF5138-47F1-4498-992E-8101814860F3}" presName="text0" presStyleLbl="node1" presStyleIdx="3" presStyleCnt="6">
        <dgm:presLayoutVars>
          <dgm:bulletEnabled val="1"/>
        </dgm:presLayoutVars>
      </dgm:prSet>
      <dgm:spPr/>
    </dgm:pt>
    <dgm:pt modelId="{B441699F-348A-47F7-9B00-C24B58B497F0}" type="pres">
      <dgm:prSet presAssocID="{2FD4B7EE-7B9E-4783-AA39-A53B7EA6A409}" presName="Name56" presStyleLbl="parChTrans1D2" presStyleIdx="3" presStyleCnt="5"/>
      <dgm:spPr/>
    </dgm:pt>
    <dgm:pt modelId="{E41FE814-A409-4E9D-9500-9ABE094C6AB0}" type="pres">
      <dgm:prSet presAssocID="{A0E29A95-A346-4FC7-BE48-7C73F8E9C6AC}" presName="text0" presStyleLbl="node1" presStyleIdx="4" presStyleCnt="6">
        <dgm:presLayoutVars>
          <dgm:bulletEnabled val="1"/>
        </dgm:presLayoutVars>
      </dgm:prSet>
      <dgm:spPr/>
    </dgm:pt>
    <dgm:pt modelId="{DA1D00D6-6607-4BF0-8C0C-412A58DDC51A}" type="pres">
      <dgm:prSet presAssocID="{0195D535-0B28-4F73-8F50-57FC81B722E8}" presName="Name56" presStyleLbl="parChTrans1D2" presStyleIdx="4" presStyleCnt="5"/>
      <dgm:spPr/>
    </dgm:pt>
    <dgm:pt modelId="{E4293CA5-DFDB-4DF1-8196-AA0E6C31A42E}" type="pres">
      <dgm:prSet presAssocID="{B97EE3FD-60DB-48C5-83E8-40E5B262E963}" presName="text0" presStyleLbl="node1" presStyleIdx="5" presStyleCnt="6">
        <dgm:presLayoutVars>
          <dgm:bulletEnabled val="1"/>
        </dgm:presLayoutVars>
      </dgm:prSet>
      <dgm:spPr/>
    </dgm:pt>
  </dgm:ptLst>
  <dgm:cxnLst>
    <dgm:cxn modelId="{F040092B-7DFD-49ED-BD86-2024ED2C1DDB}" srcId="{3167BDDE-33A6-4A90-A4AB-0F2EA6AF2D65}" destId="{B97EE3FD-60DB-48C5-83E8-40E5B262E963}" srcOrd="4" destOrd="0" parTransId="{0195D535-0B28-4F73-8F50-57FC81B722E8}" sibTransId="{55AD8005-FBBE-4F65-B300-8BAFC40B4FA7}"/>
    <dgm:cxn modelId="{3033B73A-0C5A-437E-BF45-A668472A1D7F}" type="presOf" srcId="{12AB7367-8457-4816-9867-8F2C0600A9BC}" destId="{9CC87A1B-381F-4534-AE6D-0D8A8AE28659}" srcOrd="0" destOrd="0" presId="urn:microsoft.com/office/officeart/2008/layout/RadialCluster#1"/>
    <dgm:cxn modelId="{95C4654A-05F8-48A7-9F8E-EBC2CEE13D9E}" srcId="{3167BDDE-33A6-4A90-A4AB-0F2EA6AF2D65}" destId="{F2BF5138-47F1-4498-992E-8101814860F3}" srcOrd="2" destOrd="0" parTransId="{1B6A22FF-F660-477D-BD7C-84ED8EDCA4FB}" sibTransId="{54C5939B-9B38-48E2-8BB4-6C9CAF64ECF7}"/>
    <dgm:cxn modelId="{CD19546A-B7F2-43C2-84A3-ED32C0C47E03}" type="presOf" srcId="{1B6A22FF-F660-477D-BD7C-84ED8EDCA4FB}" destId="{91315D8F-8203-4866-B7D7-63D931B6A623}" srcOrd="0" destOrd="0" presId="urn:microsoft.com/office/officeart/2008/layout/RadialCluster#1"/>
    <dgm:cxn modelId="{C84A1C4C-60FE-44D5-8F29-9D89A344535E}" type="presOf" srcId="{ECFC8BA2-6933-4778-8CB4-D9650A350BF6}" destId="{46FC38C9-5581-420C-9914-360084FFAE7E}" srcOrd="0" destOrd="0" presId="urn:microsoft.com/office/officeart/2008/layout/RadialCluster#1"/>
    <dgm:cxn modelId="{F1D7346C-7DBA-4BE2-9CDD-B2E6EDD35779}" type="presOf" srcId="{2FD4B7EE-7B9E-4783-AA39-A53B7EA6A409}" destId="{B441699F-348A-47F7-9B00-C24B58B497F0}" srcOrd="0" destOrd="0" presId="urn:microsoft.com/office/officeart/2008/layout/RadialCluster#1"/>
    <dgm:cxn modelId="{F6213E53-C4B7-4371-BDBD-090E99A154EA}" type="presOf" srcId="{F2BF5138-47F1-4498-992E-8101814860F3}" destId="{77A7296C-8737-4261-96DF-BD03D7CF35F6}" srcOrd="0" destOrd="0" presId="urn:microsoft.com/office/officeart/2008/layout/RadialCluster#1"/>
    <dgm:cxn modelId="{F2898E56-660B-4DC3-828A-FB03A24DB241}" type="presOf" srcId="{A0E29A95-A346-4FC7-BE48-7C73F8E9C6AC}" destId="{E41FE814-A409-4E9D-9500-9ABE094C6AB0}" srcOrd="0" destOrd="0" presId="urn:microsoft.com/office/officeart/2008/layout/RadialCluster#1"/>
    <dgm:cxn modelId="{C488C678-F2BB-4E47-9456-51F793E66F5B}" type="presOf" srcId="{E29A1D36-F814-4A0E-B612-9F78A4CC0984}" destId="{6338C122-0602-40CD-B4F7-67D4A83DC8C2}" srcOrd="0" destOrd="0" presId="urn:microsoft.com/office/officeart/2008/layout/RadialCluster#1"/>
    <dgm:cxn modelId="{3365C6A5-9A67-4398-B66C-1AF5F42962D4}" type="presOf" srcId="{1E84D104-3A94-4BC6-8A20-E4A594E7E719}" destId="{C3A1266D-9D32-4AB4-B8C0-940AE078CC4C}" srcOrd="0" destOrd="0" presId="urn:microsoft.com/office/officeart/2008/layout/RadialCluster#1"/>
    <dgm:cxn modelId="{C804A0A8-F362-42F1-95C0-A42BBDFBF333}" type="presOf" srcId="{B97EE3FD-60DB-48C5-83E8-40E5B262E963}" destId="{E4293CA5-DFDB-4DF1-8196-AA0E6C31A42E}" srcOrd="0" destOrd="0" presId="urn:microsoft.com/office/officeart/2008/layout/RadialCluster#1"/>
    <dgm:cxn modelId="{25558BBD-CAD9-4835-88E9-941D39B16DD2}" srcId="{3167BDDE-33A6-4A90-A4AB-0F2EA6AF2D65}" destId="{1E84D104-3A94-4BC6-8A20-E4A594E7E719}" srcOrd="1" destOrd="0" parTransId="{D7DF3F62-E706-49EB-A3B1-88B0009C8D67}" sibTransId="{28205CA1-E2DB-43F8-A666-91831907BB8E}"/>
    <dgm:cxn modelId="{23AABAD6-DDF0-4BF5-8BA9-D862A23181B4}" srcId="{3167BDDE-33A6-4A90-A4AB-0F2EA6AF2D65}" destId="{ECFC8BA2-6933-4778-8CB4-D9650A350BF6}" srcOrd="0" destOrd="0" parTransId="{12AB7367-8457-4816-9867-8F2C0600A9BC}" sibTransId="{D995935B-1C3F-4B67-822E-6DEF00699888}"/>
    <dgm:cxn modelId="{EC1086F6-37E1-42E2-B31B-CF2C447B3B10}" type="presOf" srcId="{D7DF3F62-E706-49EB-A3B1-88B0009C8D67}" destId="{DCC326CB-C742-427B-AB04-9D30C9F4F86E}" srcOrd="0" destOrd="0" presId="urn:microsoft.com/office/officeart/2008/layout/RadialCluster#1"/>
    <dgm:cxn modelId="{5F47EBF7-288B-4859-9B31-B168A0062386}" srcId="{E29A1D36-F814-4A0E-B612-9F78A4CC0984}" destId="{3167BDDE-33A6-4A90-A4AB-0F2EA6AF2D65}" srcOrd="0" destOrd="0" parTransId="{4DD66123-1165-4120-AACF-53760344E6A0}" sibTransId="{07E8E825-C06A-4E2F-87EB-30A1B008B6B7}"/>
    <dgm:cxn modelId="{FE3A2CF8-7D79-41E9-AD77-234CFB5646E0}" srcId="{3167BDDE-33A6-4A90-A4AB-0F2EA6AF2D65}" destId="{A0E29A95-A346-4FC7-BE48-7C73F8E9C6AC}" srcOrd="3" destOrd="0" parTransId="{2FD4B7EE-7B9E-4783-AA39-A53B7EA6A409}" sibTransId="{7EA2A227-8727-4236-B8DF-8A3F0FFA3532}"/>
    <dgm:cxn modelId="{18A01BF9-C68F-4F30-B0F4-8C0518E32C5C}" type="presOf" srcId="{0195D535-0B28-4F73-8F50-57FC81B722E8}" destId="{DA1D00D6-6607-4BF0-8C0C-412A58DDC51A}" srcOrd="0" destOrd="0" presId="urn:microsoft.com/office/officeart/2008/layout/RadialCluster#1"/>
    <dgm:cxn modelId="{4C85ECFF-A7B5-4567-AF14-3D89E8556724}" type="presOf" srcId="{3167BDDE-33A6-4A90-A4AB-0F2EA6AF2D65}" destId="{075C68D2-BE24-4369-BF93-D83BB4359B70}" srcOrd="0" destOrd="0" presId="urn:microsoft.com/office/officeart/2008/layout/RadialCluster#1"/>
    <dgm:cxn modelId="{6217C908-8531-48E0-B134-4EE48C7C2382}" type="presParOf" srcId="{6338C122-0602-40CD-B4F7-67D4A83DC8C2}" destId="{8A00F78E-6CED-43BB-B4AC-C2A10A311A29}" srcOrd="0" destOrd="0" presId="urn:microsoft.com/office/officeart/2008/layout/RadialCluster#1"/>
    <dgm:cxn modelId="{B1043994-E85C-4F80-AE00-C5AE1A5E5C9A}" type="presParOf" srcId="{8A00F78E-6CED-43BB-B4AC-C2A10A311A29}" destId="{075C68D2-BE24-4369-BF93-D83BB4359B70}" srcOrd="0" destOrd="0" presId="urn:microsoft.com/office/officeart/2008/layout/RadialCluster#1"/>
    <dgm:cxn modelId="{B81AC5B0-27E4-4646-A0F7-BCCBC35A4C88}" type="presParOf" srcId="{8A00F78E-6CED-43BB-B4AC-C2A10A311A29}" destId="{9CC87A1B-381F-4534-AE6D-0D8A8AE28659}" srcOrd="1" destOrd="0" presId="urn:microsoft.com/office/officeart/2008/layout/RadialCluster#1"/>
    <dgm:cxn modelId="{8F9A9412-4D28-4878-BD50-75C54AC815D0}" type="presParOf" srcId="{8A00F78E-6CED-43BB-B4AC-C2A10A311A29}" destId="{46FC38C9-5581-420C-9914-360084FFAE7E}" srcOrd="2" destOrd="0" presId="urn:microsoft.com/office/officeart/2008/layout/RadialCluster#1"/>
    <dgm:cxn modelId="{7257EACF-F14A-4699-9E2D-D0C81F3429E0}" type="presParOf" srcId="{8A00F78E-6CED-43BB-B4AC-C2A10A311A29}" destId="{DCC326CB-C742-427B-AB04-9D30C9F4F86E}" srcOrd="3" destOrd="0" presId="urn:microsoft.com/office/officeart/2008/layout/RadialCluster#1"/>
    <dgm:cxn modelId="{B17014A1-341E-4A50-BEB3-025FFE68E46F}" type="presParOf" srcId="{8A00F78E-6CED-43BB-B4AC-C2A10A311A29}" destId="{C3A1266D-9D32-4AB4-B8C0-940AE078CC4C}" srcOrd="4" destOrd="0" presId="urn:microsoft.com/office/officeart/2008/layout/RadialCluster#1"/>
    <dgm:cxn modelId="{41EA38D6-82C5-4196-8CE1-E3A30B211C5F}" type="presParOf" srcId="{8A00F78E-6CED-43BB-B4AC-C2A10A311A29}" destId="{91315D8F-8203-4866-B7D7-63D931B6A623}" srcOrd="5" destOrd="0" presId="urn:microsoft.com/office/officeart/2008/layout/RadialCluster#1"/>
    <dgm:cxn modelId="{FD58D9CF-F898-4198-A87A-D029AE3D9314}" type="presParOf" srcId="{8A00F78E-6CED-43BB-B4AC-C2A10A311A29}" destId="{77A7296C-8737-4261-96DF-BD03D7CF35F6}" srcOrd="6" destOrd="0" presId="urn:microsoft.com/office/officeart/2008/layout/RadialCluster#1"/>
    <dgm:cxn modelId="{232E3B8C-AA85-4C12-9363-D11FFA634AA8}" type="presParOf" srcId="{8A00F78E-6CED-43BB-B4AC-C2A10A311A29}" destId="{B441699F-348A-47F7-9B00-C24B58B497F0}" srcOrd="7" destOrd="0" presId="urn:microsoft.com/office/officeart/2008/layout/RadialCluster#1"/>
    <dgm:cxn modelId="{E7BC943A-C929-452F-8908-3FE316E93CC9}" type="presParOf" srcId="{8A00F78E-6CED-43BB-B4AC-C2A10A311A29}" destId="{E41FE814-A409-4E9D-9500-9ABE094C6AB0}" srcOrd="8" destOrd="0" presId="urn:microsoft.com/office/officeart/2008/layout/RadialCluster#1"/>
    <dgm:cxn modelId="{3C743994-378D-4BB6-B4F0-60190AC99318}" type="presParOf" srcId="{8A00F78E-6CED-43BB-B4AC-C2A10A311A29}" destId="{DA1D00D6-6607-4BF0-8C0C-412A58DDC51A}" srcOrd="9" destOrd="0" presId="urn:microsoft.com/office/officeart/2008/layout/RadialCluster#1"/>
    <dgm:cxn modelId="{0AA27CA7-F37A-4B35-9400-E758E78CAAB0}" type="presParOf" srcId="{8A00F78E-6CED-43BB-B4AC-C2A10A311A29}" destId="{E4293CA5-DFDB-4DF1-8196-AA0E6C31A42E}" srcOrd="10" destOrd="0" presId="urn:microsoft.com/office/officeart/2008/layout/RadialCluster#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FDE833-16E9-4802-B849-3DF907F26E63}" type="doc">
      <dgm:prSet loTypeId="urn:microsoft.com/office/officeart/2005/8/layout/process4" loCatId="list" qsTypeId="urn:microsoft.com/office/officeart/2005/8/quickstyle/simple1#1" qsCatId="simple" csTypeId="urn:microsoft.com/office/officeart/2005/8/colors/accent2_2#1" csCatId="accent2" phldr="1"/>
      <dgm:spPr/>
      <dgm:t>
        <a:bodyPr/>
        <a:lstStyle/>
        <a:p>
          <a:endParaRPr lang="zh-CN" altLang="en-US"/>
        </a:p>
      </dgm:t>
    </dgm:pt>
    <dgm:pt modelId="{FA8AD272-28EA-44D1-A2A6-D93E76538B33}">
      <dgm:prSet phldrT="[文本]"/>
      <dgm:spPr/>
      <dgm:t>
        <a:bodyPr/>
        <a:lstStyle/>
        <a:p>
          <a:r>
            <a:rPr lang="zh-CN" altLang="en-US" dirty="0"/>
            <a:t>工业绿色发展规划</a:t>
          </a:r>
        </a:p>
      </dgm:t>
    </dgm:pt>
    <dgm:pt modelId="{3AC2FBDE-056A-4456-B7D3-8FE2DB6811EA}" cxnId="{FF22B92F-B1F8-47E6-8B87-41795BCA23A3}" type="parTrans">
      <dgm:prSet/>
      <dgm:spPr/>
      <dgm:t>
        <a:bodyPr/>
        <a:lstStyle/>
        <a:p>
          <a:endParaRPr lang="zh-CN" altLang="en-US"/>
        </a:p>
      </dgm:t>
    </dgm:pt>
    <dgm:pt modelId="{8CC7FBC3-360C-4983-BF3C-E43FA69E2DEA}" cxnId="{FF22B92F-B1F8-47E6-8B87-41795BCA23A3}" type="sibTrans">
      <dgm:prSet/>
      <dgm:spPr/>
      <dgm:t>
        <a:bodyPr/>
        <a:lstStyle/>
        <a:p>
          <a:endParaRPr lang="zh-CN" altLang="en-US"/>
        </a:p>
      </dgm:t>
    </dgm:pt>
    <dgm:pt modelId="{8DC0E43F-161E-45AA-B112-16BA5BA439F3}">
      <dgm:prSet phldrT="[文本]"/>
      <dgm:spPr/>
      <dgm:t>
        <a:bodyPr/>
        <a:lstStyle/>
        <a:p>
          <a:r>
            <a:rPr lang="zh-CN" altLang="en-US" dirty="0"/>
            <a:t>绿色制造工程实施指南</a:t>
          </a:r>
        </a:p>
      </dgm:t>
    </dgm:pt>
    <dgm:pt modelId="{EC426953-B961-4BFC-B656-4DB715A75693}" cxnId="{D0BC67F6-88E3-4566-B2FE-169E66A619AD}" type="parTrans">
      <dgm:prSet/>
      <dgm:spPr/>
      <dgm:t>
        <a:bodyPr/>
        <a:lstStyle/>
        <a:p>
          <a:endParaRPr lang="zh-CN" altLang="en-US"/>
        </a:p>
      </dgm:t>
    </dgm:pt>
    <dgm:pt modelId="{BFB31A00-2C61-4284-8B25-B0DEA308A9F5}" cxnId="{D0BC67F6-88E3-4566-B2FE-169E66A619AD}" type="sibTrans">
      <dgm:prSet/>
      <dgm:spPr/>
      <dgm:t>
        <a:bodyPr/>
        <a:lstStyle/>
        <a:p>
          <a:endParaRPr lang="zh-CN" altLang="en-US"/>
        </a:p>
      </dgm:t>
    </dgm:pt>
    <dgm:pt modelId="{5562C498-9E09-4ABE-A760-B87B1ABE3221}">
      <dgm:prSet phldrT="[文本]"/>
      <dgm:spPr/>
      <dgm:t>
        <a:bodyPr/>
        <a:lstStyle/>
        <a:p>
          <a:r>
            <a:rPr lang="zh-CN" altLang="en-US" dirty="0"/>
            <a:t>关于开展绿色制造体系建设的通知</a:t>
          </a:r>
        </a:p>
      </dgm:t>
    </dgm:pt>
    <dgm:pt modelId="{9E1B52F9-2A0D-4F85-93E4-5B597F818BB1}" cxnId="{1886F657-D34E-4D1B-854A-30BC58F85BBE}" type="parTrans">
      <dgm:prSet/>
      <dgm:spPr/>
      <dgm:t>
        <a:bodyPr/>
        <a:lstStyle/>
        <a:p>
          <a:endParaRPr lang="zh-CN" altLang="en-US"/>
        </a:p>
      </dgm:t>
    </dgm:pt>
    <dgm:pt modelId="{74C4E9D3-6FC4-4BA6-9D2A-329D108E63CA}" cxnId="{1886F657-D34E-4D1B-854A-30BC58F85BBE}" type="sibTrans">
      <dgm:prSet/>
      <dgm:spPr/>
      <dgm:t>
        <a:bodyPr/>
        <a:lstStyle/>
        <a:p>
          <a:endParaRPr lang="zh-CN" altLang="en-US"/>
        </a:p>
      </dgm:t>
    </dgm:pt>
    <dgm:pt modelId="{10120FCA-FE3D-40F8-826D-B95F96F4D308}">
      <dgm:prSet phldrT="[文本]"/>
      <dgm:spPr/>
      <dgm:t>
        <a:bodyPr/>
        <a:lstStyle/>
        <a:p>
          <a:r>
            <a:rPr lang="zh-CN" altLang="en-US" dirty="0"/>
            <a:t>关于请推荐第八批绿色制造体系建设示范名单通知</a:t>
          </a:r>
        </a:p>
      </dgm:t>
    </dgm:pt>
    <dgm:pt modelId="{59F1324B-ED68-4881-9655-133FF5395015}" cxnId="{59BD96DA-B0B8-4F0A-B11F-86D1650B2B04}" type="parTrans">
      <dgm:prSet/>
      <dgm:spPr/>
      <dgm:t>
        <a:bodyPr/>
        <a:lstStyle/>
        <a:p>
          <a:endParaRPr lang="zh-CN" altLang="en-US"/>
        </a:p>
      </dgm:t>
    </dgm:pt>
    <dgm:pt modelId="{6713049A-10AF-48CD-81B6-175D2A2D92C6}" cxnId="{59BD96DA-B0B8-4F0A-B11F-86D1650B2B04}" type="sibTrans">
      <dgm:prSet/>
      <dgm:spPr/>
      <dgm:t>
        <a:bodyPr/>
        <a:lstStyle/>
        <a:p>
          <a:endParaRPr lang="zh-CN" altLang="en-US"/>
        </a:p>
      </dgm:t>
    </dgm:pt>
    <dgm:pt modelId="{1FE4D69C-EA33-4D57-8903-D75188F817D9}" type="pres">
      <dgm:prSet presAssocID="{AFFDE833-16E9-4802-B849-3DF907F26E63}" presName="Name0" presStyleCnt="0">
        <dgm:presLayoutVars>
          <dgm:dir/>
          <dgm:animLvl val="lvl"/>
          <dgm:resizeHandles val="exact"/>
        </dgm:presLayoutVars>
      </dgm:prSet>
      <dgm:spPr/>
    </dgm:pt>
    <dgm:pt modelId="{868F23AA-B7C3-4364-938D-E64760D1C368}" type="pres">
      <dgm:prSet presAssocID="{10120FCA-FE3D-40F8-826D-B95F96F4D308}" presName="boxAndChildren" presStyleCnt="0"/>
      <dgm:spPr/>
    </dgm:pt>
    <dgm:pt modelId="{685F1E19-6D01-4256-9523-D6A114DC3416}" type="pres">
      <dgm:prSet presAssocID="{10120FCA-FE3D-40F8-826D-B95F96F4D308}" presName="parentTextBox" presStyleLbl="node1" presStyleIdx="0" presStyleCnt="4"/>
      <dgm:spPr/>
    </dgm:pt>
    <dgm:pt modelId="{CA487D78-C6A6-4906-A561-8CC6DCA9B730}" type="pres">
      <dgm:prSet presAssocID="{74C4E9D3-6FC4-4BA6-9D2A-329D108E63CA}" presName="sp" presStyleCnt="0"/>
      <dgm:spPr/>
    </dgm:pt>
    <dgm:pt modelId="{858B956F-04B9-4571-AB21-7E92E081C333}" type="pres">
      <dgm:prSet presAssocID="{5562C498-9E09-4ABE-A760-B87B1ABE3221}" presName="arrowAndChildren" presStyleCnt="0"/>
      <dgm:spPr/>
    </dgm:pt>
    <dgm:pt modelId="{BF130716-B38A-438A-99E6-35150E6FB02C}" type="pres">
      <dgm:prSet presAssocID="{5562C498-9E09-4ABE-A760-B87B1ABE3221}" presName="parentTextArrow" presStyleLbl="node1" presStyleIdx="1" presStyleCnt="4"/>
      <dgm:spPr/>
    </dgm:pt>
    <dgm:pt modelId="{018D9417-7DAA-499F-9859-8F99FC112D61}" type="pres">
      <dgm:prSet presAssocID="{BFB31A00-2C61-4284-8B25-B0DEA308A9F5}" presName="sp" presStyleCnt="0"/>
      <dgm:spPr/>
    </dgm:pt>
    <dgm:pt modelId="{5DA97291-66CB-4631-BC83-CF941DC6F504}" type="pres">
      <dgm:prSet presAssocID="{8DC0E43F-161E-45AA-B112-16BA5BA439F3}" presName="arrowAndChildren" presStyleCnt="0"/>
      <dgm:spPr/>
    </dgm:pt>
    <dgm:pt modelId="{28B9E780-E6CB-4222-B182-AEA0E134F5FB}" type="pres">
      <dgm:prSet presAssocID="{8DC0E43F-161E-45AA-B112-16BA5BA439F3}" presName="parentTextArrow" presStyleLbl="node1" presStyleIdx="2" presStyleCnt="4"/>
      <dgm:spPr/>
    </dgm:pt>
    <dgm:pt modelId="{BD757A83-AC0B-4EE0-9E2D-20458B858362}" type="pres">
      <dgm:prSet presAssocID="{8CC7FBC3-360C-4983-BF3C-E43FA69E2DEA}" presName="sp" presStyleCnt="0"/>
      <dgm:spPr/>
    </dgm:pt>
    <dgm:pt modelId="{E134176A-BC72-471F-9EE4-E2F3C845EBCF}" type="pres">
      <dgm:prSet presAssocID="{FA8AD272-28EA-44D1-A2A6-D93E76538B33}" presName="arrowAndChildren" presStyleCnt="0"/>
      <dgm:spPr/>
    </dgm:pt>
    <dgm:pt modelId="{2099EF67-0E6C-419D-A155-7A51B6214FE6}" type="pres">
      <dgm:prSet presAssocID="{FA8AD272-28EA-44D1-A2A6-D93E76538B33}" presName="parentTextArrow" presStyleLbl="node1" presStyleIdx="3" presStyleCnt="4"/>
      <dgm:spPr/>
    </dgm:pt>
  </dgm:ptLst>
  <dgm:cxnLst>
    <dgm:cxn modelId="{09684A2A-9132-46C6-AE3F-7F85950330A5}" type="presOf" srcId="{AFFDE833-16E9-4802-B849-3DF907F26E63}" destId="{1FE4D69C-EA33-4D57-8903-D75188F817D9}" srcOrd="0" destOrd="0" presId="urn:microsoft.com/office/officeart/2005/8/layout/process4"/>
    <dgm:cxn modelId="{FF22B92F-B1F8-47E6-8B87-41795BCA23A3}" srcId="{AFFDE833-16E9-4802-B849-3DF907F26E63}" destId="{FA8AD272-28EA-44D1-A2A6-D93E76538B33}" srcOrd="0" destOrd="0" parTransId="{3AC2FBDE-056A-4456-B7D3-8FE2DB6811EA}" sibTransId="{8CC7FBC3-360C-4983-BF3C-E43FA69E2DEA}"/>
    <dgm:cxn modelId="{1886F657-D34E-4D1B-854A-30BC58F85BBE}" srcId="{AFFDE833-16E9-4802-B849-3DF907F26E63}" destId="{5562C498-9E09-4ABE-A760-B87B1ABE3221}" srcOrd="2" destOrd="0" parTransId="{9E1B52F9-2A0D-4F85-93E4-5B597F818BB1}" sibTransId="{74C4E9D3-6FC4-4BA6-9D2A-329D108E63CA}"/>
    <dgm:cxn modelId="{0C78887B-0048-4BE9-A0DD-FAF8FC0FB5FE}" type="presOf" srcId="{10120FCA-FE3D-40F8-826D-B95F96F4D308}" destId="{685F1E19-6D01-4256-9523-D6A114DC3416}" srcOrd="0" destOrd="0" presId="urn:microsoft.com/office/officeart/2005/8/layout/process4"/>
    <dgm:cxn modelId="{B6DC1ABF-B148-4838-B7F5-8C71585CC4EE}" type="presOf" srcId="{8DC0E43F-161E-45AA-B112-16BA5BA439F3}" destId="{28B9E780-E6CB-4222-B182-AEA0E134F5FB}" srcOrd="0" destOrd="0" presId="urn:microsoft.com/office/officeart/2005/8/layout/process4"/>
    <dgm:cxn modelId="{59BD96DA-B0B8-4F0A-B11F-86D1650B2B04}" srcId="{AFFDE833-16E9-4802-B849-3DF907F26E63}" destId="{10120FCA-FE3D-40F8-826D-B95F96F4D308}" srcOrd="3" destOrd="0" parTransId="{59F1324B-ED68-4881-9655-133FF5395015}" sibTransId="{6713049A-10AF-48CD-81B6-175D2A2D92C6}"/>
    <dgm:cxn modelId="{3B710DDC-D117-4174-8CE3-57C46656A7CF}" type="presOf" srcId="{5562C498-9E09-4ABE-A760-B87B1ABE3221}" destId="{BF130716-B38A-438A-99E6-35150E6FB02C}" srcOrd="0" destOrd="0" presId="urn:microsoft.com/office/officeart/2005/8/layout/process4"/>
    <dgm:cxn modelId="{7C7822EC-FF15-4C72-A75E-8B97230B0969}" type="presOf" srcId="{FA8AD272-28EA-44D1-A2A6-D93E76538B33}" destId="{2099EF67-0E6C-419D-A155-7A51B6214FE6}" srcOrd="0" destOrd="0" presId="urn:microsoft.com/office/officeart/2005/8/layout/process4"/>
    <dgm:cxn modelId="{D0BC67F6-88E3-4566-B2FE-169E66A619AD}" srcId="{AFFDE833-16E9-4802-B849-3DF907F26E63}" destId="{8DC0E43F-161E-45AA-B112-16BA5BA439F3}" srcOrd="1" destOrd="0" parTransId="{EC426953-B961-4BFC-B656-4DB715A75693}" sibTransId="{BFB31A00-2C61-4284-8B25-B0DEA308A9F5}"/>
    <dgm:cxn modelId="{F2DD778F-4070-4AD1-918D-C4DDFC5B5E02}" type="presParOf" srcId="{1FE4D69C-EA33-4D57-8903-D75188F817D9}" destId="{868F23AA-B7C3-4364-938D-E64760D1C368}" srcOrd="0" destOrd="0" presId="urn:microsoft.com/office/officeart/2005/8/layout/process4"/>
    <dgm:cxn modelId="{2130F0AA-6ED0-41F0-B7F2-C8452E5C5A14}" type="presParOf" srcId="{868F23AA-B7C3-4364-938D-E64760D1C368}" destId="{685F1E19-6D01-4256-9523-D6A114DC3416}" srcOrd="0" destOrd="0" presId="urn:microsoft.com/office/officeart/2005/8/layout/process4"/>
    <dgm:cxn modelId="{C5AA3D42-696A-4E22-99E6-9DBD194746A5}" type="presParOf" srcId="{1FE4D69C-EA33-4D57-8903-D75188F817D9}" destId="{CA487D78-C6A6-4906-A561-8CC6DCA9B730}" srcOrd="1" destOrd="0" presId="urn:microsoft.com/office/officeart/2005/8/layout/process4"/>
    <dgm:cxn modelId="{DACE8BD4-D0BF-4F94-9032-4BAF5C23CEAD}" type="presParOf" srcId="{1FE4D69C-EA33-4D57-8903-D75188F817D9}" destId="{858B956F-04B9-4571-AB21-7E92E081C333}" srcOrd="2" destOrd="0" presId="urn:microsoft.com/office/officeart/2005/8/layout/process4"/>
    <dgm:cxn modelId="{E8ECA893-AD26-4A99-9AB0-8C7C86E64CD1}" type="presParOf" srcId="{858B956F-04B9-4571-AB21-7E92E081C333}" destId="{BF130716-B38A-438A-99E6-35150E6FB02C}" srcOrd="0" destOrd="0" presId="urn:microsoft.com/office/officeart/2005/8/layout/process4"/>
    <dgm:cxn modelId="{C6B7D781-70DD-461F-91EC-F4EB7C527D8E}" type="presParOf" srcId="{1FE4D69C-EA33-4D57-8903-D75188F817D9}" destId="{018D9417-7DAA-499F-9859-8F99FC112D61}" srcOrd="3" destOrd="0" presId="urn:microsoft.com/office/officeart/2005/8/layout/process4"/>
    <dgm:cxn modelId="{B3F1D255-97EA-4006-BFC6-4EA4978266E2}" type="presParOf" srcId="{1FE4D69C-EA33-4D57-8903-D75188F817D9}" destId="{5DA97291-66CB-4631-BC83-CF941DC6F504}" srcOrd="4" destOrd="0" presId="urn:microsoft.com/office/officeart/2005/8/layout/process4"/>
    <dgm:cxn modelId="{FC4BBE7D-BFDD-4D51-AD4F-F4FBCBF93047}" type="presParOf" srcId="{5DA97291-66CB-4631-BC83-CF941DC6F504}" destId="{28B9E780-E6CB-4222-B182-AEA0E134F5FB}" srcOrd="0" destOrd="0" presId="urn:microsoft.com/office/officeart/2005/8/layout/process4"/>
    <dgm:cxn modelId="{FD73085F-8686-497B-AF21-0340A83282B8}" type="presParOf" srcId="{1FE4D69C-EA33-4D57-8903-D75188F817D9}" destId="{BD757A83-AC0B-4EE0-9E2D-20458B858362}" srcOrd="5" destOrd="0" presId="urn:microsoft.com/office/officeart/2005/8/layout/process4"/>
    <dgm:cxn modelId="{CF87DC05-17A9-4969-8344-100A1A08A521}" type="presParOf" srcId="{1FE4D69C-EA33-4D57-8903-D75188F817D9}" destId="{E134176A-BC72-471F-9EE4-E2F3C845EBCF}" srcOrd="6" destOrd="0" presId="urn:microsoft.com/office/officeart/2005/8/layout/process4"/>
    <dgm:cxn modelId="{56953EBD-7FF5-492F-9A02-51FC300376EE}" type="presParOf" srcId="{E134176A-BC72-471F-9EE4-E2F3C845EBCF}" destId="{2099EF67-0E6C-419D-A155-7A51B6214FE6}" srcOrd="0" destOrd="0" presId="urn:microsoft.com/office/officeart/2005/8/layout/process4"/>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BDD953-EC5D-4717-BCA4-9BF240AB04C4}" type="doc">
      <dgm:prSet loTypeId="urn:microsoft.com/office/officeart/2005/8/layout/bProcess3#1" loCatId="process" qsTypeId="urn:microsoft.com/office/officeart/2005/8/quickstyle/3d2#1" qsCatId="3D" csTypeId="urn:microsoft.com/office/officeart/2005/8/colors/accent6_2#1" csCatId="accent6" phldr="1"/>
      <dgm:spPr/>
      <dgm:t>
        <a:bodyPr/>
        <a:lstStyle/>
        <a:p>
          <a:endParaRPr lang="zh-CN" altLang="en-US"/>
        </a:p>
      </dgm:t>
    </dgm:pt>
    <dgm:pt modelId="{1742BE04-0FE6-4887-85BD-4738E788C277}">
      <dgm:prSet custT="1"/>
      <dgm:spPr/>
      <dgm:t>
        <a:bodyPr/>
        <a:lstStyle/>
        <a:p>
          <a:pPr rtl="0"/>
          <a:r>
            <a:rPr lang="en-US" altLang="zh-CN" sz="1500" b="1" dirty="0">
              <a:effectLst>
                <a:outerShdw blurRad="38100" dist="38100" dir="2700000" algn="tl">
                  <a:srgbClr val="000000">
                    <a:alpha val="43137"/>
                  </a:srgbClr>
                </a:outerShdw>
              </a:effectLst>
              <a:latin typeface="Times New Roman" panose="02020603050405020304" pitchFamily="18" charset="0"/>
              <a:ea typeface="方正细等线简体" panose="02010601030101010101" pitchFamily="2" charset="-122"/>
            </a:rPr>
            <a:t>1 </a:t>
          </a:r>
          <a:r>
            <a:rPr lang="zh-CN" altLang="en-US" sz="1500" b="1" dirty="0">
              <a:effectLst>
                <a:outerShdw blurRad="38100" dist="38100" dir="2700000" algn="tl">
                  <a:srgbClr val="000000">
                    <a:alpha val="43137"/>
                  </a:srgbClr>
                </a:outerShdw>
              </a:effectLst>
              <a:latin typeface="Times New Roman" panose="02020603050405020304" pitchFamily="18" charset="0"/>
              <a:ea typeface="方正细等线简体" panose="02010601030101010101" pitchFamily="2" charset="-122"/>
            </a:rPr>
            <a:t>首次会议</a:t>
          </a:r>
        </a:p>
      </dgm:t>
    </dgm:pt>
    <dgm:pt modelId="{34973A01-5BF0-46C9-A5AA-9918D208AE99}" cxnId="{5DEE56DA-AB9F-4BE6-8E80-781EE92513EF}" type="parTrans">
      <dgm:prSet/>
      <dgm:spPr/>
      <dgm:t>
        <a:bodyPr/>
        <a:lstStyle/>
        <a:p>
          <a:endParaRPr lang="zh-CN" altLang="en-US" sz="1500" b="1">
            <a:effectLst>
              <a:outerShdw blurRad="38100" dist="38100" dir="2700000" algn="tl">
                <a:srgbClr val="000000">
                  <a:alpha val="43137"/>
                </a:srgbClr>
              </a:outerShdw>
            </a:effectLst>
            <a:latin typeface="黑体" panose="02010609060101010101" charset="-122"/>
            <a:ea typeface="黑体" panose="02010609060101010101" charset="-122"/>
          </a:endParaRPr>
        </a:p>
      </dgm:t>
    </dgm:pt>
    <dgm:pt modelId="{6B2A735F-DBFE-4016-9F6E-3E55D345ADF1}" cxnId="{5DEE56DA-AB9F-4BE6-8E80-781EE92513EF}" type="sibTrans">
      <dgm:prSet/>
      <dgm:spPr>
        <a:ln w="15875">
          <a:solidFill>
            <a:srgbClr val="FF0000"/>
          </a:solidFill>
        </a:ln>
      </dgm:spPr>
      <dgm:t>
        <a:bodyPr/>
        <a:lstStyle/>
        <a:p>
          <a:endParaRPr lang="zh-CN" altLang="en-US" sz="1500" b="1">
            <a:effectLst>
              <a:outerShdw blurRad="38100" dist="38100" dir="2700000" algn="tl">
                <a:srgbClr val="000000">
                  <a:alpha val="43137"/>
                </a:srgbClr>
              </a:outerShdw>
            </a:effectLst>
            <a:latin typeface="Times New Roman" panose="02020603050405020304" pitchFamily="18" charset="0"/>
            <a:ea typeface="方正细等线简体" panose="02010601030101010101" pitchFamily="2" charset="-122"/>
          </a:endParaRPr>
        </a:p>
      </dgm:t>
    </dgm:pt>
    <dgm:pt modelId="{CDD2FC78-8BCB-4B06-9C54-9B771161DC2E}">
      <dgm:prSet custT="1"/>
      <dgm:spPr/>
      <dgm:t>
        <a:bodyPr/>
        <a:lstStyle/>
        <a:p>
          <a:pPr rtl="0"/>
          <a:r>
            <a:rPr lang="en-US" altLang="zh-CN" sz="1500" b="1" dirty="0">
              <a:effectLst>
                <a:outerShdw blurRad="38100" dist="38100" dir="2700000" algn="tl">
                  <a:srgbClr val="000000">
                    <a:alpha val="43137"/>
                  </a:srgbClr>
                </a:outerShdw>
              </a:effectLst>
              <a:latin typeface="Times New Roman" panose="02020603050405020304" pitchFamily="18" charset="0"/>
              <a:ea typeface="方正细等线简体" panose="02010601030101010101" pitchFamily="2" charset="-122"/>
            </a:rPr>
            <a:t>2 </a:t>
          </a:r>
          <a:r>
            <a:rPr lang="zh-CN" altLang="en-US" sz="1500" b="1" dirty="0">
              <a:effectLst>
                <a:outerShdw blurRad="38100" dist="38100" dir="2700000" algn="tl">
                  <a:srgbClr val="000000">
                    <a:alpha val="43137"/>
                  </a:srgbClr>
                </a:outerShdw>
              </a:effectLst>
              <a:latin typeface="Times New Roman" panose="02020603050405020304" pitchFamily="18" charset="0"/>
              <a:ea typeface="方正细等线简体" panose="02010601030101010101" pitchFamily="2" charset="-122"/>
            </a:rPr>
            <a:t>按日程计划开展现场评价</a:t>
          </a:r>
          <a:endParaRPr lang="en-US" altLang="zh-CN" sz="1500" b="1" dirty="0">
            <a:effectLst>
              <a:outerShdw blurRad="38100" dist="38100" dir="2700000" algn="tl">
                <a:srgbClr val="000000">
                  <a:alpha val="43137"/>
                </a:srgbClr>
              </a:outerShdw>
            </a:effectLst>
            <a:latin typeface="Times New Roman" panose="02020603050405020304" pitchFamily="18" charset="0"/>
            <a:ea typeface="方正细等线简体" panose="02010601030101010101" pitchFamily="2" charset="-122"/>
          </a:endParaRPr>
        </a:p>
        <a:p>
          <a:pPr rtl="0"/>
          <a:r>
            <a:rPr lang="zh-CN" altLang="en-US" sz="1500" b="1" dirty="0">
              <a:effectLst>
                <a:outerShdw blurRad="38100" dist="38100" dir="2700000" algn="tl">
                  <a:srgbClr val="000000">
                    <a:alpha val="43137"/>
                  </a:srgbClr>
                </a:outerShdw>
              </a:effectLst>
              <a:latin typeface="Times New Roman" panose="02020603050405020304" pitchFamily="18" charset="0"/>
              <a:ea typeface="方正细等线简体" panose="02010601030101010101" pitchFamily="2" charset="-122"/>
            </a:rPr>
            <a:t>（证明材料收集和验证）　</a:t>
          </a:r>
        </a:p>
      </dgm:t>
    </dgm:pt>
    <dgm:pt modelId="{E16D8D94-95CB-40CB-98E1-05FDDBEE0429}" cxnId="{9F376260-DDE1-44AF-9827-6F3E2A2D2407}" type="parTrans">
      <dgm:prSet/>
      <dgm:spPr/>
      <dgm:t>
        <a:bodyPr/>
        <a:lstStyle/>
        <a:p>
          <a:endParaRPr lang="zh-CN" altLang="en-US" sz="1500" b="1">
            <a:effectLst>
              <a:outerShdw blurRad="38100" dist="38100" dir="2700000" algn="tl">
                <a:srgbClr val="000000">
                  <a:alpha val="43137"/>
                </a:srgbClr>
              </a:outerShdw>
            </a:effectLst>
            <a:latin typeface="黑体" panose="02010609060101010101" charset="-122"/>
            <a:ea typeface="黑体" panose="02010609060101010101" charset="-122"/>
          </a:endParaRPr>
        </a:p>
      </dgm:t>
    </dgm:pt>
    <dgm:pt modelId="{546D5DDB-F468-4201-BC71-43670708B017}" cxnId="{9F376260-DDE1-44AF-9827-6F3E2A2D2407}" type="sibTrans">
      <dgm:prSet/>
      <dgm:spPr>
        <a:ln w="15875">
          <a:solidFill>
            <a:srgbClr val="FF0000"/>
          </a:solidFill>
        </a:ln>
      </dgm:spPr>
      <dgm:t>
        <a:bodyPr/>
        <a:lstStyle/>
        <a:p>
          <a:endParaRPr lang="zh-CN" altLang="en-US" sz="1500" b="1">
            <a:effectLst>
              <a:outerShdw blurRad="38100" dist="38100" dir="2700000" algn="tl">
                <a:srgbClr val="000000">
                  <a:alpha val="43137"/>
                </a:srgbClr>
              </a:outerShdw>
            </a:effectLst>
            <a:latin typeface="Times New Roman" panose="02020603050405020304" pitchFamily="18" charset="0"/>
            <a:ea typeface="方正细等线简体" panose="02010601030101010101" pitchFamily="2" charset="-122"/>
          </a:endParaRPr>
        </a:p>
      </dgm:t>
    </dgm:pt>
    <dgm:pt modelId="{54648D04-2501-41A2-A19C-03E4BA0FA171}">
      <dgm:prSet custT="1"/>
      <dgm:spPr/>
      <dgm:t>
        <a:bodyPr/>
        <a:lstStyle/>
        <a:p>
          <a:pPr rtl="0"/>
          <a:r>
            <a:rPr lang="en-US" altLang="zh-CN" sz="1500" b="1" dirty="0">
              <a:effectLst>
                <a:outerShdw blurRad="38100" dist="38100" dir="2700000" algn="tl">
                  <a:srgbClr val="000000">
                    <a:alpha val="43137"/>
                  </a:srgbClr>
                </a:outerShdw>
              </a:effectLst>
              <a:latin typeface="Times New Roman" panose="02020603050405020304" pitchFamily="18" charset="0"/>
              <a:ea typeface="方正细等线简体" panose="02010601030101010101" pitchFamily="2" charset="-122"/>
            </a:rPr>
            <a:t>3 </a:t>
          </a:r>
          <a:r>
            <a:rPr lang="zh-CN" altLang="en-US" sz="1500" b="1" dirty="0">
              <a:effectLst>
                <a:outerShdw blurRad="38100" dist="38100" dir="2700000" algn="tl">
                  <a:srgbClr val="000000">
                    <a:alpha val="43137"/>
                  </a:srgbClr>
                </a:outerShdw>
              </a:effectLst>
              <a:latin typeface="Times New Roman" panose="02020603050405020304" pitchFamily="18" charset="0"/>
              <a:ea typeface="方正细等线简体" panose="02010601030101010101" pitchFamily="2" charset="-122"/>
            </a:rPr>
            <a:t>形成评价结果　</a:t>
          </a:r>
          <a:endParaRPr lang="en-US" altLang="zh-CN" sz="1500" b="1" dirty="0">
            <a:effectLst>
              <a:outerShdw blurRad="38100" dist="38100" dir="2700000" algn="tl">
                <a:srgbClr val="000000">
                  <a:alpha val="43137"/>
                </a:srgbClr>
              </a:outerShdw>
            </a:effectLst>
            <a:latin typeface="Times New Roman" panose="02020603050405020304" pitchFamily="18" charset="0"/>
            <a:ea typeface="方正细等线简体" panose="02010601030101010101" pitchFamily="2" charset="-122"/>
          </a:endParaRPr>
        </a:p>
        <a:p>
          <a:pPr rtl="0"/>
          <a:r>
            <a:rPr lang="zh-CN" altLang="en-US" sz="1500" b="1" dirty="0">
              <a:effectLst>
                <a:outerShdw blurRad="38100" dist="38100" dir="2700000" algn="tl">
                  <a:srgbClr val="000000">
                    <a:alpha val="43137"/>
                  </a:srgbClr>
                </a:outerShdw>
              </a:effectLst>
              <a:latin typeface="Times New Roman" panose="02020603050405020304" pitchFamily="18" charset="0"/>
              <a:ea typeface="方正细等线简体" panose="02010601030101010101" pitchFamily="2" charset="-122"/>
            </a:rPr>
            <a:t>准备评价结论</a:t>
          </a:r>
        </a:p>
      </dgm:t>
    </dgm:pt>
    <dgm:pt modelId="{DED6D298-5654-45A9-8D42-FEEEF8ECE7A0}" cxnId="{0D59422C-7C3B-4B66-8FD5-156D0D2F7BCA}" type="parTrans">
      <dgm:prSet/>
      <dgm:spPr/>
      <dgm:t>
        <a:bodyPr/>
        <a:lstStyle/>
        <a:p>
          <a:endParaRPr lang="zh-CN" altLang="en-US" sz="1500" b="1">
            <a:effectLst>
              <a:outerShdw blurRad="38100" dist="38100" dir="2700000" algn="tl">
                <a:srgbClr val="000000">
                  <a:alpha val="43137"/>
                </a:srgbClr>
              </a:outerShdw>
            </a:effectLst>
            <a:latin typeface="黑体" panose="02010609060101010101" charset="-122"/>
            <a:ea typeface="黑体" panose="02010609060101010101" charset="-122"/>
          </a:endParaRPr>
        </a:p>
      </dgm:t>
    </dgm:pt>
    <dgm:pt modelId="{7921E913-0F3C-48E4-9426-E9048B82C350}" cxnId="{0D59422C-7C3B-4B66-8FD5-156D0D2F7BCA}" type="sibTrans">
      <dgm:prSet/>
      <dgm:spPr>
        <a:ln w="15875">
          <a:solidFill>
            <a:srgbClr val="FF0000"/>
          </a:solidFill>
        </a:ln>
      </dgm:spPr>
      <dgm:t>
        <a:bodyPr/>
        <a:lstStyle/>
        <a:p>
          <a:endParaRPr lang="zh-CN" altLang="en-US" sz="1500" b="1">
            <a:effectLst>
              <a:outerShdw blurRad="38100" dist="38100" dir="2700000" algn="tl">
                <a:srgbClr val="000000">
                  <a:alpha val="43137"/>
                </a:srgbClr>
              </a:outerShdw>
            </a:effectLst>
            <a:latin typeface="Times New Roman" panose="02020603050405020304" pitchFamily="18" charset="0"/>
            <a:ea typeface="方正细等线简体" panose="02010601030101010101" pitchFamily="2" charset="-122"/>
          </a:endParaRPr>
        </a:p>
      </dgm:t>
    </dgm:pt>
    <dgm:pt modelId="{CBF3606E-1EEB-4D4D-8362-5671DB7DE1EF}">
      <dgm:prSet custT="1"/>
      <dgm:spPr/>
      <dgm:t>
        <a:bodyPr/>
        <a:lstStyle/>
        <a:p>
          <a:pPr rtl="0"/>
          <a:r>
            <a:rPr lang="en-US" altLang="zh-CN" sz="1500" b="1" dirty="0">
              <a:effectLst>
                <a:outerShdw blurRad="38100" dist="38100" dir="2700000" algn="tl">
                  <a:srgbClr val="000000">
                    <a:alpha val="43137"/>
                  </a:srgbClr>
                </a:outerShdw>
              </a:effectLst>
              <a:latin typeface="Times New Roman" panose="02020603050405020304" pitchFamily="18" charset="0"/>
              <a:ea typeface="方正细等线简体" panose="02010601030101010101" pitchFamily="2" charset="-122"/>
            </a:rPr>
            <a:t>4 </a:t>
          </a:r>
          <a:r>
            <a:rPr lang="zh-CN" altLang="en-US" sz="1500" b="1" dirty="0">
              <a:effectLst>
                <a:outerShdw blurRad="38100" dist="38100" dir="2700000" algn="tl">
                  <a:srgbClr val="000000">
                    <a:alpha val="43137"/>
                  </a:srgbClr>
                </a:outerShdw>
              </a:effectLst>
              <a:latin typeface="Times New Roman" panose="02020603050405020304" pitchFamily="18" charset="0"/>
              <a:ea typeface="方正细等线简体" panose="02010601030101010101" pitchFamily="2" charset="-122"/>
            </a:rPr>
            <a:t>末次会议</a:t>
          </a:r>
          <a:endParaRPr lang="en-US" altLang="zh-CN" sz="1500" b="1" dirty="0">
            <a:effectLst>
              <a:outerShdw blurRad="38100" dist="38100" dir="2700000" algn="tl">
                <a:srgbClr val="000000">
                  <a:alpha val="43137"/>
                </a:srgbClr>
              </a:outerShdw>
            </a:effectLst>
            <a:latin typeface="Times New Roman" panose="02020603050405020304" pitchFamily="18" charset="0"/>
            <a:ea typeface="方正细等线简体" panose="02010601030101010101" pitchFamily="2" charset="-122"/>
          </a:endParaRPr>
        </a:p>
        <a:p>
          <a:pPr rtl="0"/>
          <a:r>
            <a:rPr lang="zh-CN" altLang="en-US" sz="1500" b="1" dirty="0">
              <a:effectLst>
                <a:outerShdw blurRad="38100" dist="38100" dir="2700000" algn="tl">
                  <a:srgbClr val="000000">
                    <a:alpha val="43137"/>
                  </a:srgbClr>
                </a:outerShdw>
              </a:effectLst>
              <a:latin typeface="Times New Roman" panose="02020603050405020304" pitchFamily="18" charset="0"/>
              <a:ea typeface="方正细等线简体" panose="02010601030101010101" pitchFamily="2" charset="-122"/>
            </a:rPr>
            <a:t>评价结果</a:t>
          </a:r>
        </a:p>
      </dgm:t>
    </dgm:pt>
    <dgm:pt modelId="{4B99D16A-5716-4277-9EA3-2B10CE141DD9}" cxnId="{14A959CC-A49E-47C7-9400-C5DC355465ED}" type="parTrans">
      <dgm:prSet/>
      <dgm:spPr/>
      <dgm:t>
        <a:bodyPr/>
        <a:lstStyle/>
        <a:p>
          <a:endParaRPr lang="zh-CN" altLang="en-US" sz="1500" b="1">
            <a:effectLst>
              <a:outerShdw blurRad="38100" dist="38100" dir="2700000" algn="tl">
                <a:srgbClr val="000000">
                  <a:alpha val="43137"/>
                </a:srgbClr>
              </a:outerShdw>
            </a:effectLst>
            <a:latin typeface="黑体" panose="02010609060101010101" charset="-122"/>
            <a:ea typeface="黑体" panose="02010609060101010101" charset="-122"/>
          </a:endParaRPr>
        </a:p>
      </dgm:t>
    </dgm:pt>
    <dgm:pt modelId="{77208CEB-A323-46F7-AE8E-1DB0CB94E7ED}" cxnId="{14A959CC-A49E-47C7-9400-C5DC355465ED}" type="sibTrans">
      <dgm:prSet/>
      <dgm:spPr/>
      <dgm:t>
        <a:bodyPr/>
        <a:lstStyle/>
        <a:p>
          <a:endParaRPr lang="zh-CN" altLang="en-US" sz="1500" b="1">
            <a:effectLst>
              <a:outerShdw blurRad="38100" dist="38100" dir="2700000" algn="tl">
                <a:srgbClr val="000000">
                  <a:alpha val="43137"/>
                </a:srgbClr>
              </a:outerShdw>
            </a:effectLst>
            <a:latin typeface="Times New Roman" panose="02020603050405020304" pitchFamily="18" charset="0"/>
            <a:ea typeface="方正细等线简体" panose="02010601030101010101" pitchFamily="2" charset="-122"/>
          </a:endParaRPr>
        </a:p>
      </dgm:t>
    </dgm:pt>
    <dgm:pt modelId="{1DB6CEC8-69AA-425B-970C-401ED1592A7F}">
      <dgm:prSet custT="1"/>
      <dgm:spPr/>
      <dgm:t>
        <a:bodyPr/>
        <a:lstStyle/>
        <a:p>
          <a:pPr rtl="0"/>
          <a:r>
            <a:rPr lang="en-US" altLang="zh-CN" sz="1500" b="1" dirty="0">
              <a:effectLst>
                <a:outerShdw blurRad="38100" dist="38100" dir="2700000" algn="tl">
                  <a:srgbClr val="000000">
                    <a:alpha val="43137"/>
                  </a:srgbClr>
                </a:outerShdw>
              </a:effectLst>
              <a:latin typeface="Times New Roman" panose="02020603050405020304" pitchFamily="18" charset="0"/>
              <a:ea typeface="方正细等线简体" panose="02010601030101010101" pitchFamily="2" charset="-122"/>
            </a:rPr>
            <a:t>5 </a:t>
          </a:r>
          <a:r>
            <a:rPr lang="zh-CN" altLang="en-US" sz="1500" b="1" dirty="0">
              <a:effectLst>
                <a:outerShdw blurRad="38100" dist="38100" dir="2700000" algn="tl">
                  <a:srgbClr val="000000">
                    <a:alpha val="43137"/>
                  </a:srgbClr>
                </a:outerShdw>
              </a:effectLst>
              <a:latin typeface="Times New Roman" panose="02020603050405020304" pitchFamily="18" charset="0"/>
              <a:ea typeface="方正细等线简体" panose="02010601030101010101" pitchFamily="2" charset="-122"/>
            </a:rPr>
            <a:t>证明材料的整理　</a:t>
          </a:r>
          <a:endParaRPr lang="en-US" altLang="zh-CN" sz="1500" b="1" dirty="0">
            <a:effectLst>
              <a:outerShdw blurRad="38100" dist="38100" dir="2700000" algn="tl">
                <a:srgbClr val="000000">
                  <a:alpha val="43137"/>
                </a:srgbClr>
              </a:outerShdw>
            </a:effectLst>
            <a:latin typeface="Times New Roman" panose="02020603050405020304" pitchFamily="18" charset="0"/>
            <a:ea typeface="方正细等线简体" panose="02010601030101010101" pitchFamily="2" charset="-122"/>
          </a:endParaRPr>
        </a:p>
        <a:p>
          <a:pPr rtl="0"/>
          <a:r>
            <a:rPr lang="zh-CN" altLang="en-US" sz="1500" b="1" dirty="0">
              <a:effectLst>
                <a:outerShdw blurRad="38100" dist="38100" dir="2700000" algn="tl">
                  <a:srgbClr val="000000">
                    <a:alpha val="43137"/>
                  </a:srgbClr>
                </a:outerShdw>
              </a:effectLst>
              <a:latin typeface="Times New Roman" panose="02020603050405020304" pitchFamily="18" charset="0"/>
              <a:ea typeface="方正细等线简体" panose="02010601030101010101" pitchFamily="2" charset="-122"/>
            </a:rPr>
            <a:t>第三方评估报告</a:t>
          </a:r>
        </a:p>
      </dgm:t>
    </dgm:pt>
    <dgm:pt modelId="{3019FA1B-8597-4E32-B13B-EAEBEBF65785}" cxnId="{AF5D0318-EE8F-4102-AEC5-6984BB917A25}" type="parTrans">
      <dgm:prSet/>
      <dgm:spPr/>
      <dgm:t>
        <a:bodyPr/>
        <a:lstStyle/>
        <a:p>
          <a:endParaRPr lang="zh-CN" altLang="en-US" sz="1500" b="1">
            <a:effectLst>
              <a:outerShdw blurRad="38100" dist="38100" dir="2700000" algn="tl">
                <a:srgbClr val="000000">
                  <a:alpha val="43137"/>
                </a:srgbClr>
              </a:outerShdw>
            </a:effectLst>
            <a:latin typeface="黑体" panose="02010609060101010101" charset="-122"/>
            <a:ea typeface="黑体" panose="02010609060101010101" charset="-122"/>
          </a:endParaRPr>
        </a:p>
      </dgm:t>
    </dgm:pt>
    <dgm:pt modelId="{9C493A7A-727E-4B5C-B033-2259AE60B97E}" cxnId="{AF5D0318-EE8F-4102-AEC5-6984BB917A25}" type="sibTrans">
      <dgm:prSet/>
      <dgm:spPr/>
      <dgm:t>
        <a:bodyPr/>
        <a:lstStyle/>
        <a:p>
          <a:endParaRPr lang="zh-CN" altLang="en-US" sz="1500" b="1">
            <a:effectLst>
              <a:outerShdw blurRad="38100" dist="38100" dir="2700000" algn="tl">
                <a:srgbClr val="000000">
                  <a:alpha val="43137"/>
                </a:srgbClr>
              </a:outerShdw>
            </a:effectLst>
            <a:latin typeface="Times New Roman" panose="02020603050405020304" pitchFamily="18" charset="0"/>
            <a:ea typeface="方正细等线简体" panose="02010601030101010101" pitchFamily="2" charset="-122"/>
          </a:endParaRPr>
        </a:p>
      </dgm:t>
    </dgm:pt>
    <dgm:pt modelId="{07286BB7-7726-44B7-92D3-924243651577}">
      <dgm:prSet custT="1"/>
      <dgm:spPr/>
      <dgm:t>
        <a:bodyPr/>
        <a:lstStyle/>
        <a:p>
          <a:pPr rtl="0"/>
          <a:r>
            <a:rPr lang="en-US" altLang="zh-CN" sz="1500" b="1" dirty="0">
              <a:effectLst>
                <a:outerShdw blurRad="38100" dist="38100" dir="2700000" algn="tl">
                  <a:srgbClr val="000000">
                    <a:alpha val="43137"/>
                  </a:srgbClr>
                </a:outerShdw>
              </a:effectLst>
              <a:latin typeface="Times New Roman" panose="02020603050405020304" pitchFamily="18" charset="0"/>
              <a:ea typeface="方正细等线简体" panose="02010601030101010101" pitchFamily="2" charset="-122"/>
            </a:rPr>
            <a:t>6 </a:t>
          </a:r>
          <a:r>
            <a:rPr lang="zh-CN" altLang="en-US" sz="1500" b="1" dirty="0">
              <a:effectLst>
                <a:outerShdw blurRad="38100" dist="38100" dir="2700000" algn="tl">
                  <a:srgbClr val="000000">
                    <a:alpha val="43137"/>
                  </a:srgbClr>
                </a:outerShdw>
              </a:effectLst>
              <a:latin typeface="Times New Roman" panose="02020603050405020304" pitchFamily="18" charset="0"/>
              <a:ea typeface="方正细等线简体" panose="02010601030101010101" pitchFamily="2" charset="-122"/>
            </a:rPr>
            <a:t>第三方评估报告</a:t>
          </a:r>
          <a:endParaRPr lang="en-US" altLang="zh-CN" sz="1500" b="1" dirty="0">
            <a:effectLst>
              <a:outerShdw blurRad="38100" dist="38100" dir="2700000" algn="tl">
                <a:srgbClr val="000000">
                  <a:alpha val="43137"/>
                </a:srgbClr>
              </a:outerShdw>
            </a:effectLst>
            <a:latin typeface="Times New Roman" panose="02020603050405020304" pitchFamily="18" charset="0"/>
            <a:ea typeface="方正细等线简体" panose="02010601030101010101" pitchFamily="2" charset="-122"/>
          </a:endParaRPr>
        </a:p>
        <a:p>
          <a:pPr rtl="0"/>
          <a:r>
            <a:rPr lang="zh-CN" altLang="en-US" sz="1500" b="1" dirty="0">
              <a:effectLst>
                <a:outerShdw blurRad="38100" dist="38100" dir="2700000" algn="tl">
                  <a:srgbClr val="000000">
                    <a:alpha val="43137"/>
                  </a:srgbClr>
                </a:outerShdw>
              </a:effectLst>
              <a:latin typeface="Times New Roman" panose="02020603050405020304" pitchFamily="18" charset="0"/>
              <a:ea typeface="方正细等线简体" panose="02010601030101010101" pitchFamily="2" charset="-122"/>
            </a:rPr>
            <a:t>技术审定</a:t>
          </a:r>
          <a:endParaRPr lang="en-US" altLang="zh-CN" sz="1500" b="1" dirty="0">
            <a:effectLst>
              <a:outerShdw blurRad="38100" dist="38100" dir="2700000" algn="tl">
                <a:srgbClr val="000000">
                  <a:alpha val="43137"/>
                </a:srgbClr>
              </a:outerShdw>
            </a:effectLst>
            <a:latin typeface="Times New Roman" panose="02020603050405020304" pitchFamily="18" charset="0"/>
            <a:ea typeface="方正细等线简体" panose="02010601030101010101" pitchFamily="2" charset="-122"/>
          </a:endParaRPr>
        </a:p>
      </dgm:t>
    </dgm:pt>
    <dgm:pt modelId="{923EFB88-E384-4BF3-B3D6-6DC1DD174E27}" cxnId="{6B71B98A-C997-40F6-A5E7-EDE520CA4E00}" type="parTrans">
      <dgm:prSet/>
      <dgm:spPr/>
      <dgm:t>
        <a:bodyPr/>
        <a:lstStyle/>
        <a:p>
          <a:endParaRPr lang="zh-CN" altLang="en-US" sz="1500" b="1">
            <a:effectLst>
              <a:outerShdw blurRad="38100" dist="38100" dir="2700000" algn="tl">
                <a:srgbClr val="000000">
                  <a:alpha val="43137"/>
                </a:srgbClr>
              </a:outerShdw>
            </a:effectLst>
            <a:latin typeface="黑体" panose="02010609060101010101" charset="-122"/>
            <a:ea typeface="黑体" panose="02010609060101010101" charset="-122"/>
          </a:endParaRPr>
        </a:p>
      </dgm:t>
    </dgm:pt>
    <dgm:pt modelId="{4B3EC8DE-DB0A-4932-AEA0-7D3FAE4B285F}" cxnId="{6B71B98A-C997-40F6-A5E7-EDE520CA4E00}" type="sibTrans">
      <dgm:prSet/>
      <dgm:spPr>
        <a:ln w="15875">
          <a:solidFill>
            <a:srgbClr val="FF0000"/>
          </a:solidFill>
        </a:ln>
      </dgm:spPr>
      <dgm:t>
        <a:bodyPr/>
        <a:lstStyle/>
        <a:p>
          <a:endParaRPr lang="zh-CN" altLang="en-US" sz="1500" b="1">
            <a:effectLst>
              <a:outerShdw blurRad="38100" dist="38100" dir="2700000" algn="tl">
                <a:srgbClr val="000000">
                  <a:alpha val="43137"/>
                </a:srgbClr>
              </a:outerShdw>
            </a:effectLst>
            <a:latin typeface="Times New Roman" panose="02020603050405020304" pitchFamily="18" charset="0"/>
            <a:ea typeface="方正细等线简体" panose="02010601030101010101" pitchFamily="2" charset="-122"/>
          </a:endParaRPr>
        </a:p>
      </dgm:t>
    </dgm:pt>
    <dgm:pt modelId="{8AAA467E-7A95-4FE6-B1BA-13AC06161A3E}">
      <dgm:prSet custT="1"/>
      <dgm:spPr/>
      <dgm:t>
        <a:bodyPr/>
        <a:lstStyle/>
        <a:p>
          <a:pPr rtl="0"/>
          <a:r>
            <a:rPr lang="en-US" altLang="zh-CN" sz="1500" b="1" dirty="0">
              <a:effectLst>
                <a:outerShdw blurRad="38100" dist="38100" dir="2700000" algn="tl">
                  <a:srgbClr val="000000">
                    <a:alpha val="43137"/>
                  </a:srgbClr>
                </a:outerShdw>
              </a:effectLst>
              <a:latin typeface="Times New Roman" panose="02020603050405020304" pitchFamily="18" charset="0"/>
              <a:ea typeface="方正细等线简体" panose="02010601030101010101" pitchFamily="2" charset="-122"/>
            </a:rPr>
            <a:t>7 </a:t>
          </a:r>
          <a:r>
            <a:rPr lang="zh-CN" altLang="en-US" sz="1500" b="1" dirty="0">
              <a:effectLst>
                <a:outerShdw blurRad="38100" dist="38100" dir="2700000" algn="tl">
                  <a:srgbClr val="000000">
                    <a:alpha val="43137"/>
                  </a:srgbClr>
                </a:outerShdw>
              </a:effectLst>
              <a:latin typeface="Times New Roman" panose="02020603050405020304" pitchFamily="18" charset="0"/>
              <a:ea typeface="方正细等线简体" panose="02010601030101010101" pitchFamily="2" charset="-122"/>
            </a:rPr>
            <a:t>发放</a:t>
          </a:r>
          <a:endParaRPr lang="en-US" altLang="zh-CN" sz="1500" b="1" dirty="0">
            <a:effectLst>
              <a:outerShdw blurRad="38100" dist="38100" dir="2700000" algn="tl">
                <a:srgbClr val="000000">
                  <a:alpha val="43137"/>
                </a:srgbClr>
              </a:outerShdw>
            </a:effectLst>
            <a:latin typeface="Times New Roman" panose="02020603050405020304" pitchFamily="18" charset="0"/>
            <a:ea typeface="方正细等线简体" panose="02010601030101010101" pitchFamily="2" charset="-122"/>
          </a:endParaRPr>
        </a:p>
        <a:p>
          <a:pPr rtl="0"/>
          <a:r>
            <a:rPr lang="zh-CN" altLang="en-US" sz="1500" b="1" dirty="0">
              <a:effectLst>
                <a:outerShdw blurRad="38100" dist="38100" dir="2700000" algn="tl">
                  <a:srgbClr val="000000">
                    <a:alpha val="43137"/>
                  </a:srgbClr>
                </a:outerShdw>
              </a:effectLst>
              <a:latin typeface="Times New Roman" panose="02020603050405020304" pitchFamily="18" charset="0"/>
              <a:ea typeface="方正细等线简体" panose="02010601030101010101" pitchFamily="2" charset="-122"/>
            </a:rPr>
            <a:t>第三方评估报告</a:t>
          </a:r>
        </a:p>
      </dgm:t>
    </dgm:pt>
    <dgm:pt modelId="{6DB46508-85BF-477F-BD59-6AF749A97C1A}" cxnId="{424D67B8-2B65-4125-A076-59C38EE64984}" type="parTrans">
      <dgm:prSet/>
      <dgm:spPr/>
      <dgm:t>
        <a:bodyPr/>
        <a:lstStyle/>
        <a:p>
          <a:endParaRPr lang="zh-CN" altLang="en-US" sz="1500" b="1">
            <a:effectLst>
              <a:outerShdw blurRad="38100" dist="38100" dir="2700000" algn="tl">
                <a:srgbClr val="000000">
                  <a:alpha val="43137"/>
                </a:srgbClr>
              </a:outerShdw>
            </a:effectLst>
            <a:latin typeface="黑体" panose="02010609060101010101" charset="-122"/>
            <a:ea typeface="黑体" panose="02010609060101010101" charset="-122"/>
          </a:endParaRPr>
        </a:p>
      </dgm:t>
    </dgm:pt>
    <dgm:pt modelId="{496E1F2D-23A4-41A9-856A-B6AD8B0E559F}" cxnId="{424D67B8-2B65-4125-A076-59C38EE64984}" type="sibTrans">
      <dgm:prSet/>
      <dgm:spPr/>
      <dgm:t>
        <a:bodyPr/>
        <a:lstStyle/>
        <a:p>
          <a:endParaRPr lang="zh-CN" altLang="en-US" sz="1500" b="1">
            <a:effectLst>
              <a:outerShdw blurRad="38100" dist="38100" dir="2700000" algn="tl">
                <a:srgbClr val="000000">
                  <a:alpha val="43137"/>
                </a:srgbClr>
              </a:outerShdw>
            </a:effectLst>
            <a:latin typeface="黑体" panose="02010609060101010101" charset="-122"/>
            <a:ea typeface="黑体" panose="02010609060101010101" charset="-122"/>
          </a:endParaRPr>
        </a:p>
      </dgm:t>
    </dgm:pt>
    <dgm:pt modelId="{433536BB-D4EB-4FD9-916D-136AF98F4ECA}" type="pres">
      <dgm:prSet presAssocID="{B4BDD953-EC5D-4717-BCA4-9BF240AB04C4}" presName="Name0" presStyleCnt="0">
        <dgm:presLayoutVars>
          <dgm:dir/>
          <dgm:resizeHandles val="exact"/>
        </dgm:presLayoutVars>
      </dgm:prSet>
      <dgm:spPr/>
    </dgm:pt>
    <dgm:pt modelId="{D7B5679C-2AE5-43F6-8994-08BE063263F8}" type="pres">
      <dgm:prSet presAssocID="{1742BE04-0FE6-4887-85BD-4738E788C277}" presName="node" presStyleLbl="node1" presStyleIdx="0" presStyleCnt="7">
        <dgm:presLayoutVars>
          <dgm:bulletEnabled val="1"/>
        </dgm:presLayoutVars>
      </dgm:prSet>
      <dgm:spPr/>
    </dgm:pt>
    <dgm:pt modelId="{BFC19087-E3BB-40AC-8454-BAC17CA3E977}" type="pres">
      <dgm:prSet presAssocID="{6B2A735F-DBFE-4016-9F6E-3E55D345ADF1}" presName="sibTrans" presStyleLbl="sibTrans1D1" presStyleIdx="0" presStyleCnt="6"/>
      <dgm:spPr/>
    </dgm:pt>
    <dgm:pt modelId="{3C4055FC-40B9-4A86-9FA1-32765B95DD97}" type="pres">
      <dgm:prSet presAssocID="{6B2A735F-DBFE-4016-9F6E-3E55D345ADF1}" presName="connectorText" presStyleLbl="sibTrans1D1" presStyleIdx="0" presStyleCnt="6"/>
      <dgm:spPr/>
    </dgm:pt>
    <dgm:pt modelId="{8215A1E4-3396-4B4F-853C-1F006B25F214}" type="pres">
      <dgm:prSet presAssocID="{CDD2FC78-8BCB-4B06-9C54-9B771161DC2E}" presName="node" presStyleLbl="node1" presStyleIdx="1" presStyleCnt="7" custScaleX="127475">
        <dgm:presLayoutVars>
          <dgm:bulletEnabled val="1"/>
        </dgm:presLayoutVars>
      </dgm:prSet>
      <dgm:spPr/>
    </dgm:pt>
    <dgm:pt modelId="{E3AF6DFF-D436-4ADC-B0F6-51D35FDD8CF9}" type="pres">
      <dgm:prSet presAssocID="{546D5DDB-F468-4201-BC71-43670708B017}" presName="sibTrans" presStyleLbl="sibTrans1D1" presStyleIdx="1" presStyleCnt="6"/>
      <dgm:spPr/>
    </dgm:pt>
    <dgm:pt modelId="{4F6C2B00-64B3-4095-AF82-3BAE297C1972}" type="pres">
      <dgm:prSet presAssocID="{546D5DDB-F468-4201-BC71-43670708B017}" presName="connectorText" presStyleLbl="sibTrans1D1" presStyleIdx="1" presStyleCnt="6"/>
      <dgm:spPr/>
    </dgm:pt>
    <dgm:pt modelId="{F8730E8E-74A9-4BA3-846A-A222AFBF342D}" type="pres">
      <dgm:prSet presAssocID="{54648D04-2501-41A2-A19C-03E4BA0FA171}" presName="node" presStyleLbl="node1" presStyleIdx="2" presStyleCnt="7" custScaleX="112264">
        <dgm:presLayoutVars>
          <dgm:bulletEnabled val="1"/>
        </dgm:presLayoutVars>
      </dgm:prSet>
      <dgm:spPr/>
    </dgm:pt>
    <dgm:pt modelId="{977B96A8-3847-4459-B4F3-BF224C80277F}" type="pres">
      <dgm:prSet presAssocID="{7921E913-0F3C-48E4-9426-E9048B82C350}" presName="sibTrans" presStyleLbl="sibTrans1D1" presStyleIdx="2" presStyleCnt="6"/>
      <dgm:spPr/>
    </dgm:pt>
    <dgm:pt modelId="{E132AB70-23D4-4B52-9658-3E6E4EF9746E}" type="pres">
      <dgm:prSet presAssocID="{7921E913-0F3C-48E4-9426-E9048B82C350}" presName="connectorText" presStyleLbl="sibTrans1D1" presStyleIdx="2" presStyleCnt="6"/>
      <dgm:spPr/>
    </dgm:pt>
    <dgm:pt modelId="{C9D1C7EB-E843-406E-87CA-E36A29DFF7FA}" type="pres">
      <dgm:prSet presAssocID="{CBF3606E-1EEB-4D4D-8362-5671DB7DE1EF}" presName="node" presStyleLbl="node1" presStyleIdx="3" presStyleCnt="7">
        <dgm:presLayoutVars>
          <dgm:bulletEnabled val="1"/>
        </dgm:presLayoutVars>
      </dgm:prSet>
      <dgm:spPr/>
    </dgm:pt>
    <dgm:pt modelId="{6659AFEA-21EE-409A-9235-AA680E02738D}" type="pres">
      <dgm:prSet presAssocID="{77208CEB-A323-46F7-AE8E-1DB0CB94E7ED}" presName="sibTrans" presStyleLbl="sibTrans1D1" presStyleIdx="3" presStyleCnt="6"/>
      <dgm:spPr/>
    </dgm:pt>
    <dgm:pt modelId="{46D4DAA8-DF8D-4B7C-A478-823B4299E9CB}" type="pres">
      <dgm:prSet presAssocID="{77208CEB-A323-46F7-AE8E-1DB0CB94E7ED}" presName="connectorText" presStyleLbl="sibTrans1D1" presStyleIdx="3" presStyleCnt="6"/>
      <dgm:spPr/>
    </dgm:pt>
    <dgm:pt modelId="{006D5BA0-4A1C-426D-9681-998994E5E7ED}" type="pres">
      <dgm:prSet presAssocID="{1DB6CEC8-69AA-425B-970C-401ED1592A7F}" presName="node" presStyleLbl="node1" presStyleIdx="4" presStyleCnt="7">
        <dgm:presLayoutVars>
          <dgm:bulletEnabled val="1"/>
        </dgm:presLayoutVars>
      </dgm:prSet>
      <dgm:spPr/>
    </dgm:pt>
    <dgm:pt modelId="{2F8843A9-39A5-45F0-843F-0049AA5A56AB}" type="pres">
      <dgm:prSet presAssocID="{9C493A7A-727E-4B5C-B033-2259AE60B97E}" presName="sibTrans" presStyleLbl="sibTrans1D1" presStyleIdx="4" presStyleCnt="6"/>
      <dgm:spPr/>
    </dgm:pt>
    <dgm:pt modelId="{4E15BBA8-FF51-47C5-9571-C55BA4BB1EF5}" type="pres">
      <dgm:prSet presAssocID="{9C493A7A-727E-4B5C-B033-2259AE60B97E}" presName="connectorText" presStyleLbl="sibTrans1D1" presStyleIdx="4" presStyleCnt="6"/>
      <dgm:spPr/>
    </dgm:pt>
    <dgm:pt modelId="{7D8A0CD8-E6EE-4B97-8703-88208B9091FA}" type="pres">
      <dgm:prSet presAssocID="{07286BB7-7726-44B7-92D3-924243651577}" presName="node" presStyleLbl="node1" presStyleIdx="5" presStyleCnt="7" custScaleX="116534">
        <dgm:presLayoutVars>
          <dgm:bulletEnabled val="1"/>
        </dgm:presLayoutVars>
      </dgm:prSet>
      <dgm:spPr/>
    </dgm:pt>
    <dgm:pt modelId="{4DA766AF-057F-4599-855E-1E80230B1DBA}" type="pres">
      <dgm:prSet presAssocID="{4B3EC8DE-DB0A-4932-AEA0-7D3FAE4B285F}" presName="sibTrans" presStyleLbl="sibTrans1D1" presStyleIdx="5" presStyleCnt="6"/>
      <dgm:spPr/>
    </dgm:pt>
    <dgm:pt modelId="{AB8CE546-3AFB-4695-B1CD-BFB882064E81}" type="pres">
      <dgm:prSet presAssocID="{4B3EC8DE-DB0A-4932-AEA0-7D3FAE4B285F}" presName="connectorText" presStyleLbl="sibTrans1D1" presStyleIdx="5" presStyleCnt="6"/>
      <dgm:spPr/>
    </dgm:pt>
    <dgm:pt modelId="{30EB2E49-32F2-4250-B299-8D54F1191B47}" type="pres">
      <dgm:prSet presAssocID="{8AAA467E-7A95-4FE6-B1BA-13AC06161A3E}" presName="node" presStyleLbl="node1" presStyleIdx="6" presStyleCnt="7">
        <dgm:presLayoutVars>
          <dgm:bulletEnabled val="1"/>
        </dgm:presLayoutVars>
      </dgm:prSet>
      <dgm:spPr/>
    </dgm:pt>
  </dgm:ptLst>
  <dgm:cxnLst>
    <dgm:cxn modelId="{B3274E12-97AF-4766-9A1E-7D1FDF561F3D}" type="presOf" srcId="{4B3EC8DE-DB0A-4932-AEA0-7D3FAE4B285F}" destId="{4DA766AF-057F-4599-855E-1E80230B1DBA}" srcOrd="0" destOrd="0" presId="urn:microsoft.com/office/officeart/2005/8/layout/bProcess3#1"/>
    <dgm:cxn modelId="{AF5D0318-EE8F-4102-AEC5-6984BB917A25}" srcId="{B4BDD953-EC5D-4717-BCA4-9BF240AB04C4}" destId="{1DB6CEC8-69AA-425B-970C-401ED1592A7F}" srcOrd="4" destOrd="0" parTransId="{3019FA1B-8597-4E32-B13B-EAEBEBF65785}" sibTransId="{9C493A7A-727E-4B5C-B033-2259AE60B97E}"/>
    <dgm:cxn modelId="{0D59422C-7C3B-4B66-8FD5-156D0D2F7BCA}" srcId="{B4BDD953-EC5D-4717-BCA4-9BF240AB04C4}" destId="{54648D04-2501-41A2-A19C-03E4BA0FA171}" srcOrd="2" destOrd="0" parTransId="{DED6D298-5654-45A9-8D42-FEEEF8ECE7A0}" sibTransId="{7921E913-0F3C-48E4-9426-E9048B82C350}"/>
    <dgm:cxn modelId="{31C4D85B-D8F3-466C-8D2D-804D42753F5A}" type="presOf" srcId="{9C493A7A-727E-4B5C-B033-2259AE60B97E}" destId="{4E15BBA8-FF51-47C5-9571-C55BA4BB1EF5}" srcOrd="1" destOrd="0" presId="urn:microsoft.com/office/officeart/2005/8/layout/bProcess3#1"/>
    <dgm:cxn modelId="{121C8A5C-FA86-4371-AF83-4CAD65A7E521}" type="presOf" srcId="{77208CEB-A323-46F7-AE8E-1DB0CB94E7ED}" destId="{46D4DAA8-DF8D-4B7C-A478-823B4299E9CB}" srcOrd="1" destOrd="0" presId="urn:microsoft.com/office/officeart/2005/8/layout/bProcess3#1"/>
    <dgm:cxn modelId="{9F376260-DDE1-44AF-9827-6F3E2A2D2407}" srcId="{B4BDD953-EC5D-4717-BCA4-9BF240AB04C4}" destId="{CDD2FC78-8BCB-4B06-9C54-9B771161DC2E}" srcOrd="1" destOrd="0" parTransId="{E16D8D94-95CB-40CB-98E1-05FDDBEE0429}" sibTransId="{546D5DDB-F468-4201-BC71-43670708B017}"/>
    <dgm:cxn modelId="{EA7C2C41-B5FB-4E56-822B-582E5FFDD373}" type="presOf" srcId="{8AAA467E-7A95-4FE6-B1BA-13AC06161A3E}" destId="{30EB2E49-32F2-4250-B299-8D54F1191B47}" srcOrd="0" destOrd="0" presId="urn:microsoft.com/office/officeart/2005/8/layout/bProcess3#1"/>
    <dgm:cxn modelId="{83AD0448-3411-4D04-91AB-4A00CA13CA9E}" type="presOf" srcId="{546D5DDB-F468-4201-BC71-43670708B017}" destId="{E3AF6DFF-D436-4ADC-B0F6-51D35FDD8CF9}" srcOrd="0" destOrd="0" presId="urn:microsoft.com/office/officeart/2005/8/layout/bProcess3#1"/>
    <dgm:cxn modelId="{DB2FA76B-6C65-4F2B-B434-B8A264CF77FC}" type="presOf" srcId="{6B2A735F-DBFE-4016-9F6E-3E55D345ADF1}" destId="{BFC19087-E3BB-40AC-8454-BAC17CA3E977}" srcOrd="0" destOrd="0" presId="urn:microsoft.com/office/officeart/2005/8/layout/bProcess3#1"/>
    <dgm:cxn modelId="{070A0B4D-29C7-4D81-981A-1D647B05C6B9}" type="presOf" srcId="{CDD2FC78-8BCB-4B06-9C54-9B771161DC2E}" destId="{8215A1E4-3396-4B4F-853C-1F006B25F214}" srcOrd="0" destOrd="0" presId="urn:microsoft.com/office/officeart/2005/8/layout/bProcess3#1"/>
    <dgm:cxn modelId="{BF6D904D-DB83-4E49-8E70-417D06820358}" type="presOf" srcId="{B4BDD953-EC5D-4717-BCA4-9BF240AB04C4}" destId="{433536BB-D4EB-4FD9-916D-136AF98F4ECA}" srcOrd="0" destOrd="0" presId="urn:microsoft.com/office/officeart/2005/8/layout/bProcess3#1"/>
    <dgm:cxn modelId="{76475E7A-1B70-41D0-9D47-07E14E8257AE}" type="presOf" srcId="{546D5DDB-F468-4201-BC71-43670708B017}" destId="{4F6C2B00-64B3-4095-AF82-3BAE297C1972}" srcOrd="1" destOrd="0" presId="urn:microsoft.com/office/officeart/2005/8/layout/bProcess3#1"/>
    <dgm:cxn modelId="{344FC57D-9C9C-46CF-8B71-0630ACF11868}" type="presOf" srcId="{4B3EC8DE-DB0A-4932-AEA0-7D3FAE4B285F}" destId="{AB8CE546-3AFB-4695-B1CD-BFB882064E81}" srcOrd="1" destOrd="0" presId="urn:microsoft.com/office/officeart/2005/8/layout/bProcess3#1"/>
    <dgm:cxn modelId="{DF054E88-190B-420D-922E-D5366DDB93A6}" type="presOf" srcId="{9C493A7A-727E-4B5C-B033-2259AE60B97E}" destId="{2F8843A9-39A5-45F0-843F-0049AA5A56AB}" srcOrd="0" destOrd="0" presId="urn:microsoft.com/office/officeart/2005/8/layout/bProcess3#1"/>
    <dgm:cxn modelId="{6B71B98A-C997-40F6-A5E7-EDE520CA4E00}" srcId="{B4BDD953-EC5D-4717-BCA4-9BF240AB04C4}" destId="{07286BB7-7726-44B7-92D3-924243651577}" srcOrd="5" destOrd="0" parTransId="{923EFB88-E384-4BF3-B3D6-6DC1DD174E27}" sibTransId="{4B3EC8DE-DB0A-4932-AEA0-7D3FAE4B285F}"/>
    <dgm:cxn modelId="{1DD8AD94-DB26-4C02-848F-5D0DAAA4A161}" type="presOf" srcId="{1DB6CEC8-69AA-425B-970C-401ED1592A7F}" destId="{006D5BA0-4A1C-426D-9681-998994E5E7ED}" srcOrd="0" destOrd="0" presId="urn:microsoft.com/office/officeart/2005/8/layout/bProcess3#1"/>
    <dgm:cxn modelId="{61E304AB-5337-44C8-B8AE-BD5280D09E13}" type="presOf" srcId="{1742BE04-0FE6-4887-85BD-4738E788C277}" destId="{D7B5679C-2AE5-43F6-8994-08BE063263F8}" srcOrd="0" destOrd="0" presId="urn:microsoft.com/office/officeart/2005/8/layout/bProcess3#1"/>
    <dgm:cxn modelId="{950D2CAB-9849-48AE-A7A2-604928CC7AA6}" type="presOf" srcId="{7921E913-0F3C-48E4-9426-E9048B82C350}" destId="{E132AB70-23D4-4B52-9658-3E6E4EF9746E}" srcOrd="1" destOrd="0" presId="urn:microsoft.com/office/officeart/2005/8/layout/bProcess3#1"/>
    <dgm:cxn modelId="{A00496B3-F59E-460A-8B1A-89F3DCCDD277}" type="presOf" srcId="{54648D04-2501-41A2-A19C-03E4BA0FA171}" destId="{F8730E8E-74A9-4BA3-846A-A222AFBF342D}" srcOrd="0" destOrd="0" presId="urn:microsoft.com/office/officeart/2005/8/layout/bProcess3#1"/>
    <dgm:cxn modelId="{424D67B8-2B65-4125-A076-59C38EE64984}" srcId="{B4BDD953-EC5D-4717-BCA4-9BF240AB04C4}" destId="{8AAA467E-7A95-4FE6-B1BA-13AC06161A3E}" srcOrd="6" destOrd="0" parTransId="{6DB46508-85BF-477F-BD59-6AF749A97C1A}" sibTransId="{496E1F2D-23A4-41A9-856A-B6AD8B0E559F}"/>
    <dgm:cxn modelId="{BAB57FBF-7A28-413E-87E5-63BC9D410417}" type="presOf" srcId="{7921E913-0F3C-48E4-9426-E9048B82C350}" destId="{977B96A8-3847-4459-B4F3-BF224C80277F}" srcOrd="0" destOrd="0" presId="urn:microsoft.com/office/officeart/2005/8/layout/bProcess3#1"/>
    <dgm:cxn modelId="{14A959CC-A49E-47C7-9400-C5DC355465ED}" srcId="{B4BDD953-EC5D-4717-BCA4-9BF240AB04C4}" destId="{CBF3606E-1EEB-4D4D-8362-5671DB7DE1EF}" srcOrd="3" destOrd="0" parTransId="{4B99D16A-5716-4277-9EA3-2B10CE141DD9}" sibTransId="{77208CEB-A323-46F7-AE8E-1DB0CB94E7ED}"/>
    <dgm:cxn modelId="{A0143BD1-4A72-458F-9EA1-B68D21817103}" type="presOf" srcId="{07286BB7-7726-44B7-92D3-924243651577}" destId="{7D8A0CD8-E6EE-4B97-8703-88208B9091FA}" srcOrd="0" destOrd="0" presId="urn:microsoft.com/office/officeart/2005/8/layout/bProcess3#1"/>
    <dgm:cxn modelId="{4B6161D7-367B-4621-88D9-AFA9267CE3AA}" type="presOf" srcId="{77208CEB-A323-46F7-AE8E-1DB0CB94E7ED}" destId="{6659AFEA-21EE-409A-9235-AA680E02738D}" srcOrd="0" destOrd="0" presId="urn:microsoft.com/office/officeart/2005/8/layout/bProcess3#1"/>
    <dgm:cxn modelId="{5DEE56DA-AB9F-4BE6-8E80-781EE92513EF}" srcId="{B4BDD953-EC5D-4717-BCA4-9BF240AB04C4}" destId="{1742BE04-0FE6-4887-85BD-4738E788C277}" srcOrd="0" destOrd="0" parTransId="{34973A01-5BF0-46C9-A5AA-9918D208AE99}" sibTransId="{6B2A735F-DBFE-4016-9F6E-3E55D345ADF1}"/>
    <dgm:cxn modelId="{8402E3DE-C1FA-4D65-9B85-79BAF2008280}" type="presOf" srcId="{6B2A735F-DBFE-4016-9F6E-3E55D345ADF1}" destId="{3C4055FC-40B9-4A86-9FA1-32765B95DD97}" srcOrd="1" destOrd="0" presId="urn:microsoft.com/office/officeart/2005/8/layout/bProcess3#1"/>
    <dgm:cxn modelId="{BA765EFB-A05B-43AF-9FDC-DD1EAAC25157}" type="presOf" srcId="{CBF3606E-1EEB-4D4D-8362-5671DB7DE1EF}" destId="{C9D1C7EB-E843-406E-87CA-E36A29DFF7FA}" srcOrd="0" destOrd="0" presId="urn:microsoft.com/office/officeart/2005/8/layout/bProcess3#1"/>
    <dgm:cxn modelId="{70D3D537-47C1-4EF8-B42F-641E989F887B}" type="presParOf" srcId="{433536BB-D4EB-4FD9-916D-136AF98F4ECA}" destId="{D7B5679C-2AE5-43F6-8994-08BE063263F8}" srcOrd="0" destOrd="0" presId="urn:microsoft.com/office/officeart/2005/8/layout/bProcess3#1"/>
    <dgm:cxn modelId="{4F29266B-B5AC-4B47-964D-7D1ED792C524}" type="presParOf" srcId="{433536BB-D4EB-4FD9-916D-136AF98F4ECA}" destId="{BFC19087-E3BB-40AC-8454-BAC17CA3E977}" srcOrd="1" destOrd="0" presId="urn:microsoft.com/office/officeart/2005/8/layout/bProcess3#1"/>
    <dgm:cxn modelId="{58BA5803-E862-43A8-A062-848F6AF7F897}" type="presParOf" srcId="{BFC19087-E3BB-40AC-8454-BAC17CA3E977}" destId="{3C4055FC-40B9-4A86-9FA1-32765B95DD97}" srcOrd="0" destOrd="0" presId="urn:microsoft.com/office/officeart/2005/8/layout/bProcess3#1"/>
    <dgm:cxn modelId="{57DE368E-AD31-4CCE-8AB6-02E173E2F9AF}" type="presParOf" srcId="{433536BB-D4EB-4FD9-916D-136AF98F4ECA}" destId="{8215A1E4-3396-4B4F-853C-1F006B25F214}" srcOrd="2" destOrd="0" presId="urn:microsoft.com/office/officeart/2005/8/layout/bProcess3#1"/>
    <dgm:cxn modelId="{7D9D0973-2715-4C8F-9E57-E1F377379B1A}" type="presParOf" srcId="{433536BB-D4EB-4FD9-916D-136AF98F4ECA}" destId="{E3AF6DFF-D436-4ADC-B0F6-51D35FDD8CF9}" srcOrd="3" destOrd="0" presId="urn:microsoft.com/office/officeart/2005/8/layout/bProcess3#1"/>
    <dgm:cxn modelId="{5EFAD69C-FD5A-4FCB-A548-B92DD6C7268C}" type="presParOf" srcId="{E3AF6DFF-D436-4ADC-B0F6-51D35FDD8CF9}" destId="{4F6C2B00-64B3-4095-AF82-3BAE297C1972}" srcOrd="0" destOrd="0" presId="urn:microsoft.com/office/officeart/2005/8/layout/bProcess3#1"/>
    <dgm:cxn modelId="{B2565C43-EB21-4685-88B2-2DC476B140C4}" type="presParOf" srcId="{433536BB-D4EB-4FD9-916D-136AF98F4ECA}" destId="{F8730E8E-74A9-4BA3-846A-A222AFBF342D}" srcOrd="4" destOrd="0" presId="urn:microsoft.com/office/officeart/2005/8/layout/bProcess3#1"/>
    <dgm:cxn modelId="{7CDFFB78-E0EE-4E67-A518-909B19C363B3}" type="presParOf" srcId="{433536BB-D4EB-4FD9-916D-136AF98F4ECA}" destId="{977B96A8-3847-4459-B4F3-BF224C80277F}" srcOrd="5" destOrd="0" presId="urn:microsoft.com/office/officeart/2005/8/layout/bProcess3#1"/>
    <dgm:cxn modelId="{25973BF1-9297-4F60-A86D-2DF56A11354D}" type="presParOf" srcId="{977B96A8-3847-4459-B4F3-BF224C80277F}" destId="{E132AB70-23D4-4B52-9658-3E6E4EF9746E}" srcOrd="0" destOrd="0" presId="urn:microsoft.com/office/officeart/2005/8/layout/bProcess3#1"/>
    <dgm:cxn modelId="{A9E083D7-9EFA-4BB3-9DBA-6B301D6426C5}" type="presParOf" srcId="{433536BB-D4EB-4FD9-916D-136AF98F4ECA}" destId="{C9D1C7EB-E843-406E-87CA-E36A29DFF7FA}" srcOrd="6" destOrd="0" presId="urn:microsoft.com/office/officeart/2005/8/layout/bProcess3#1"/>
    <dgm:cxn modelId="{B99A7BAD-D23F-4640-95EE-37D6B6FA2C23}" type="presParOf" srcId="{433536BB-D4EB-4FD9-916D-136AF98F4ECA}" destId="{6659AFEA-21EE-409A-9235-AA680E02738D}" srcOrd="7" destOrd="0" presId="urn:microsoft.com/office/officeart/2005/8/layout/bProcess3#1"/>
    <dgm:cxn modelId="{28BA6F9D-1903-4254-A4C9-83F85261A994}" type="presParOf" srcId="{6659AFEA-21EE-409A-9235-AA680E02738D}" destId="{46D4DAA8-DF8D-4B7C-A478-823B4299E9CB}" srcOrd="0" destOrd="0" presId="urn:microsoft.com/office/officeart/2005/8/layout/bProcess3#1"/>
    <dgm:cxn modelId="{91A645FC-4C2E-45CD-9E29-0AD898F0175A}" type="presParOf" srcId="{433536BB-D4EB-4FD9-916D-136AF98F4ECA}" destId="{006D5BA0-4A1C-426D-9681-998994E5E7ED}" srcOrd="8" destOrd="0" presId="urn:microsoft.com/office/officeart/2005/8/layout/bProcess3#1"/>
    <dgm:cxn modelId="{F3D38DF5-CEE5-48DC-B72D-78F2491B469C}" type="presParOf" srcId="{433536BB-D4EB-4FD9-916D-136AF98F4ECA}" destId="{2F8843A9-39A5-45F0-843F-0049AA5A56AB}" srcOrd="9" destOrd="0" presId="urn:microsoft.com/office/officeart/2005/8/layout/bProcess3#1"/>
    <dgm:cxn modelId="{A0F830F8-95C2-4613-A7AA-CAAC8037A90B}" type="presParOf" srcId="{2F8843A9-39A5-45F0-843F-0049AA5A56AB}" destId="{4E15BBA8-FF51-47C5-9571-C55BA4BB1EF5}" srcOrd="0" destOrd="0" presId="urn:microsoft.com/office/officeart/2005/8/layout/bProcess3#1"/>
    <dgm:cxn modelId="{4C62070E-D82B-4721-9A70-378A2714EED9}" type="presParOf" srcId="{433536BB-D4EB-4FD9-916D-136AF98F4ECA}" destId="{7D8A0CD8-E6EE-4B97-8703-88208B9091FA}" srcOrd="10" destOrd="0" presId="urn:microsoft.com/office/officeart/2005/8/layout/bProcess3#1"/>
    <dgm:cxn modelId="{C71E2C1A-FDCA-419A-A3EA-F1C2546D2172}" type="presParOf" srcId="{433536BB-D4EB-4FD9-916D-136AF98F4ECA}" destId="{4DA766AF-057F-4599-855E-1E80230B1DBA}" srcOrd="11" destOrd="0" presId="urn:microsoft.com/office/officeart/2005/8/layout/bProcess3#1"/>
    <dgm:cxn modelId="{13A2A76D-720D-4D2C-A366-BB91813FDBFE}" type="presParOf" srcId="{4DA766AF-057F-4599-855E-1E80230B1DBA}" destId="{AB8CE546-3AFB-4695-B1CD-BFB882064E81}" srcOrd="0" destOrd="0" presId="urn:microsoft.com/office/officeart/2005/8/layout/bProcess3#1"/>
    <dgm:cxn modelId="{456A36B2-4BC3-42CE-8D78-5139C7906ADE}" type="presParOf" srcId="{433536BB-D4EB-4FD9-916D-136AF98F4ECA}" destId="{30EB2E49-32F2-4250-B299-8D54F1191B47}" srcOrd="12" destOrd="0" presId="urn:microsoft.com/office/officeart/2005/8/layout/bProcess3#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3DB45A7-7A93-449B-8C3F-5BFEB9A033CD}" type="doc">
      <dgm:prSet loTypeId="urn:microsoft.com/office/officeart/2005/8/layout/vList2#1" loCatId="list" qsTypeId="urn:microsoft.com/office/officeart/2005/8/quickstyle/simple3#1" qsCatId="simple" csTypeId="urn:microsoft.com/office/officeart/2005/8/colors/accent0_1#1" csCatId="mainScheme" phldr="1"/>
      <dgm:spPr/>
      <dgm:t>
        <a:bodyPr/>
        <a:lstStyle/>
        <a:p>
          <a:endParaRPr lang="zh-CN" altLang="en-US"/>
        </a:p>
      </dgm:t>
    </dgm:pt>
    <dgm:pt modelId="{D298DF13-8EE8-4BE2-88A4-5C1E674954EC}">
      <dgm:prSet custT="1"/>
      <dgm:spPr>
        <a:ln>
          <a:noFill/>
        </a:ln>
        <a:scene3d>
          <a:camera prst="orthographicFront"/>
          <a:lightRig rig="flat" dir="t"/>
        </a:scene3d>
      </dgm:spPr>
      <dgm:t>
        <a:bodyPr/>
        <a:lstStyle/>
        <a:p>
          <a:pPr rtl="0"/>
          <a:r>
            <a:rPr lang="zh-CN" altLang="en-US" sz="2000" b="1" dirty="0">
              <a:solidFill>
                <a:schemeClr val="accent1"/>
              </a:solidFill>
              <a:latin typeface="Times New Roman" panose="02020603050405020304" pitchFamily="18" charset="0"/>
              <a:ea typeface="方正细等线简体" panose="02010601030101010101" pitchFamily="2" charset="-122"/>
            </a:rPr>
            <a:t>符合性验证（评分制）</a:t>
          </a:r>
        </a:p>
      </dgm:t>
    </dgm:pt>
    <dgm:pt modelId="{06F37502-D1C2-4EC4-BF0A-7A26AF2C9ABC}" cxnId="{EC6FF7E8-56C2-41CF-B027-A0EB85695675}" type="parTrans">
      <dgm:prSet/>
      <dgm:spPr/>
      <dgm:t>
        <a:bodyPr/>
        <a:lstStyle/>
        <a:p>
          <a:endParaRPr lang="zh-CN" altLang="en-US" sz="2800">
            <a:latin typeface="黑体" panose="02010609060101010101" charset="-122"/>
            <a:ea typeface="黑体" panose="02010609060101010101" charset="-122"/>
          </a:endParaRPr>
        </a:p>
      </dgm:t>
    </dgm:pt>
    <dgm:pt modelId="{3877E545-0C8F-435B-8FE2-8906E506FD96}" cxnId="{EC6FF7E8-56C2-41CF-B027-A0EB85695675}" type="sibTrans">
      <dgm:prSet/>
      <dgm:spPr/>
      <dgm:t>
        <a:bodyPr/>
        <a:lstStyle/>
        <a:p>
          <a:endParaRPr lang="zh-CN" altLang="en-US" sz="2800">
            <a:latin typeface="黑体" panose="02010609060101010101" charset="-122"/>
            <a:ea typeface="黑体" panose="02010609060101010101" charset="-122"/>
          </a:endParaRPr>
        </a:p>
      </dgm:t>
    </dgm:pt>
    <dgm:pt modelId="{B49C7419-1D13-4D6E-A337-E41D00880204}">
      <dgm:prSet custT="1"/>
      <dgm:spPr/>
      <dgm:t>
        <a:bodyPr/>
        <a:lstStyle/>
        <a:p>
          <a:pPr rtl="0"/>
          <a:r>
            <a:rPr lang="en-US" altLang="zh-CN" sz="1800" dirty="0">
              <a:latin typeface="Times New Roman" panose="02020603050405020304" pitchFamily="18" charset="0"/>
              <a:ea typeface="方正细等线简体" panose="02010601030101010101" pitchFamily="2" charset="-122"/>
            </a:rPr>
            <a:t>—</a:t>
          </a:r>
          <a:r>
            <a:rPr lang="zh-CN" altLang="en-US" sz="1800" dirty="0">
              <a:solidFill>
                <a:srgbClr val="FF0000"/>
              </a:solidFill>
              <a:latin typeface="Times New Roman" panose="02020603050405020304" pitchFamily="18" charset="0"/>
              <a:ea typeface="方正细等线简体" panose="02010601030101010101" pitchFamily="2" charset="-122"/>
            </a:rPr>
            <a:t>不满足必选项目，实行一票否决</a:t>
          </a:r>
        </a:p>
      </dgm:t>
    </dgm:pt>
    <dgm:pt modelId="{34D316DE-EA31-4417-B7A4-E9B83576268B}" cxnId="{B3706DFB-9DFF-4E3A-8C88-84049B9DC51F}" type="parTrans">
      <dgm:prSet/>
      <dgm:spPr/>
      <dgm:t>
        <a:bodyPr/>
        <a:lstStyle/>
        <a:p>
          <a:endParaRPr lang="zh-CN" altLang="en-US" sz="2800">
            <a:latin typeface="黑体" panose="02010609060101010101" charset="-122"/>
            <a:ea typeface="黑体" panose="02010609060101010101" charset="-122"/>
          </a:endParaRPr>
        </a:p>
      </dgm:t>
    </dgm:pt>
    <dgm:pt modelId="{7B401329-2F6F-459F-83CC-80C7F44985BC}" cxnId="{B3706DFB-9DFF-4E3A-8C88-84049B9DC51F}" type="sibTrans">
      <dgm:prSet/>
      <dgm:spPr/>
      <dgm:t>
        <a:bodyPr/>
        <a:lstStyle/>
        <a:p>
          <a:endParaRPr lang="zh-CN" altLang="en-US" sz="2800">
            <a:latin typeface="黑体" panose="02010609060101010101" charset="-122"/>
            <a:ea typeface="黑体" panose="02010609060101010101" charset="-122"/>
          </a:endParaRPr>
        </a:p>
      </dgm:t>
    </dgm:pt>
    <dgm:pt modelId="{043297E4-B65D-492C-9E2D-ACAB214DCAF8}">
      <dgm:prSet custT="1"/>
      <dgm:spPr/>
      <dgm:t>
        <a:bodyPr/>
        <a:lstStyle/>
        <a:p>
          <a:pPr rtl="0"/>
          <a:r>
            <a:rPr lang="zh-CN" altLang="en-US" sz="2000" b="1">
              <a:solidFill>
                <a:schemeClr val="accent1"/>
              </a:solidFill>
              <a:latin typeface="Times New Roman" panose="02020603050405020304" pitchFamily="18" charset="0"/>
              <a:ea typeface="方正细等线简体" panose="02010601030101010101" pitchFamily="2" charset="-122"/>
            </a:rPr>
            <a:t>采用的方式：</a:t>
          </a:r>
        </a:p>
      </dgm:t>
    </dgm:pt>
    <dgm:pt modelId="{75315B8A-6518-4622-BF66-E7C24EE1D594}" cxnId="{E7D501E5-86CE-4A92-91C8-88A8ADBCEF91}" type="parTrans">
      <dgm:prSet/>
      <dgm:spPr/>
      <dgm:t>
        <a:bodyPr/>
        <a:lstStyle/>
        <a:p>
          <a:endParaRPr lang="zh-CN" altLang="en-US" sz="2800">
            <a:latin typeface="黑体" panose="02010609060101010101" charset="-122"/>
            <a:ea typeface="黑体" panose="02010609060101010101" charset="-122"/>
          </a:endParaRPr>
        </a:p>
      </dgm:t>
    </dgm:pt>
    <dgm:pt modelId="{0C5928EF-E3EB-4B79-9029-7B163B55C974}" cxnId="{E7D501E5-86CE-4A92-91C8-88A8ADBCEF91}" type="sibTrans">
      <dgm:prSet/>
      <dgm:spPr/>
      <dgm:t>
        <a:bodyPr/>
        <a:lstStyle/>
        <a:p>
          <a:endParaRPr lang="zh-CN" altLang="en-US" sz="2800">
            <a:latin typeface="黑体" panose="02010609060101010101" charset="-122"/>
            <a:ea typeface="黑体" panose="02010609060101010101" charset="-122"/>
          </a:endParaRPr>
        </a:p>
      </dgm:t>
    </dgm:pt>
    <dgm:pt modelId="{1F96ECF3-6A9C-4D57-B567-A740394099F0}">
      <dgm:prSet custT="1"/>
      <dgm:spPr/>
      <dgm:t>
        <a:bodyPr/>
        <a:lstStyle/>
        <a:p>
          <a:pPr rtl="0"/>
          <a:r>
            <a:rPr lang="zh-CN" altLang="en-US" sz="2000" dirty="0">
              <a:latin typeface="Times New Roman" panose="02020603050405020304" pitchFamily="18" charset="0"/>
              <a:ea typeface="方正细等线简体" panose="02010601030101010101" pitchFamily="2" charset="-122"/>
            </a:rPr>
            <a:t>  </a:t>
          </a:r>
          <a:r>
            <a:rPr lang="en-US" altLang="zh-CN" sz="2000" dirty="0">
              <a:latin typeface="Times New Roman" panose="02020603050405020304" pitchFamily="18" charset="0"/>
              <a:ea typeface="方正细等线简体" panose="02010601030101010101" pitchFamily="2" charset="-122"/>
            </a:rPr>
            <a:t>—</a:t>
          </a:r>
          <a:r>
            <a:rPr lang="zh-CN" altLang="en-US" sz="2000" dirty="0">
              <a:latin typeface="Times New Roman" panose="02020603050405020304" pitchFamily="18" charset="0"/>
              <a:ea typeface="方正细等线简体" panose="02010601030101010101" pitchFamily="2" charset="-122"/>
            </a:rPr>
            <a:t>访谈</a:t>
          </a:r>
          <a:r>
            <a:rPr lang="zh-CN" altLang="en-US" sz="1800" dirty="0">
              <a:latin typeface="Times New Roman" panose="02020603050405020304" pitchFamily="18" charset="0"/>
              <a:ea typeface="方正细等线简体" panose="02010601030101010101" pitchFamily="2" charset="-122"/>
            </a:rPr>
            <a:t>、查阅资料、证明材料抽样验证</a:t>
          </a:r>
          <a:endParaRPr lang="zh-CN" altLang="en-US" sz="2000" dirty="0">
            <a:latin typeface="Times New Roman" panose="02020603050405020304" pitchFamily="18" charset="0"/>
            <a:ea typeface="方正细等线简体" panose="02010601030101010101" pitchFamily="2" charset="-122"/>
          </a:endParaRPr>
        </a:p>
      </dgm:t>
    </dgm:pt>
    <dgm:pt modelId="{0765501D-4D2C-4037-8F25-47A21C2C1669}" cxnId="{D43AD6E5-6795-4FE3-A9FE-C4E7DA20E707}" type="parTrans">
      <dgm:prSet/>
      <dgm:spPr/>
      <dgm:t>
        <a:bodyPr/>
        <a:lstStyle/>
        <a:p>
          <a:endParaRPr lang="zh-CN" altLang="en-US" sz="2800">
            <a:latin typeface="黑体" panose="02010609060101010101" charset="-122"/>
            <a:ea typeface="黑体" panose="02010609060101010101" charset="-122"/>
          </a:endParaRPr>
        </a:p>
      </dgm:t>
    </dgm:pt>
    <dgm:pt modelId="{CFBE4A12-02D5-4886-A74D-6FC48C11A56F}" cxnId="{D43AD6E5-6795-4FE3-A9FE-C4E7DA20E707}" type="sibTrans">
      <dgm:prSet/>
      <dgm:spPr/>
      <dgm:t>
        <a:bodyPr/>
        <a:lstStyle/>
        <a:p>
          <a:endParaRPr lang="zh-CN" altLang="en-US" sz="2800">
            <a:latin typeface="黑体" panose="02010609060101010101" charset="-122"/>
            <a:ea typeface="黑体" panose="02010609060101010101" charset="-122"/>
          </a:endParaRPr>
        </a:p>
      </dgm:t>
    </dgm:pt>
    <dgm:pt modelId="{94A7F0CA-FD26-4E13-A250-014B1B82CBB6}">
      <dgm:prSet custT="1"/>
      <dgm:spPr/>
      <dgm:t>
        <a:bodyPr/>
        <a:lstStyle/>
        <a:p>
          <a:pPr rtl="0">
            <a:lnSpc>
              <a:spcPct val="100000"/>
            </a:lnSpc>
            <a:buFontTx/>
            <a:buNone/>
          </a:pPr>
          <a:r>
            <a:rPr lang="en-US" altLang="zh-CN" sz="1800" dirty="0">
              <a:latin typeface="Times New Roman" panose="02020603050405020304" pitchFamily="18" charset="0"/>
              <a:ea typeface="方正细等线简体" panose="02010601030101010101" pitchFamily="2" charset="-122"/>
            </a:rPr>
            <a:t>       </a:t>
          </a:r>
          <a:r>
            <a:rPr lang="zh-CN" sz="1800" dirty="0">
              <a:latin typeface="Times New Roman" panose="02020603050405020304" pitchFamily="18" charset="0"/>
              <a:ea typeface="方正细等线简体" panose="02010601030101010101" pitchFamily="2" charset="-122"/>
            </a:rPr>
            <a:t>抽样的方法</a:t>
          </a:r>
          <a:endParaRPr lang="zh-CN" sz="2000" dirty="0">
            <a:latin typeface="Times New Roman" panose="02020603050405020304" pitchFamily="18" charset="0"/>
            <a:ea typeface="方正细等线简体" panose="02010601030101010101" pitchFamily="2" charset="-122"/>
          </a:endParaRPr>
        </a:p>
      </dgm:t>
    </dgm:pt>
    <dgm:pt modelId="{CE2F7688-C015-4B87-82F7-656291D220A5}" cxnId="{8C11541E-4D71-4DE9-AF2B-B53F717974A4}" type="parTrans">
      <dgm:prSet/>
      <dgm:spPr/>
      <dgm:t>
        <a:bodyPr/>
        <a:lstStyle/>
        <a:p>
          <a:endParaRPr lang="zh-CN" altLang="en-US" sz="2800">
            <a:latin typeface="黑体" panose="02010609060101010101" charset="-122"/>
            <a:ea typeface="黑体" panose="02010609060101010101" charset="-122"/>
          </a:endParaRPr>
        </a:p>
      </dgm:t>
    </dgm:pt>
    <dgm:pt modelId="{AC5957B9-7ED7-42D9-9D15-C4C553A36AD6}" cxnId="{8C11541E-4D71-4DE9-AF2B-B53F717974A4}" type="sibTrans">
      <dgm:prSet/>
      <dgm:spPr/>
      <dgm:t>
        <a:bodyPr/>
        <a:lstStyle/>
        <a:p>
          <a:endParaRPr lang="zh-CN" altLang="en-US" sz="2800">
            <a:latin typeface="黑体" panose="02010609060101010101" charset="-122"/>
            <a:ea typeface="黑体" panose="02010609060101010101" charset="-122"/>
          </a:endParaRPr>
        </a:p>
      </dgm:t>
    </dgm:pt>
    <dgm:pt modelId="{840A1D52-02E7-4722-9349-C5450D1E3941}">
      <dgm:prSet custT="1"/>
      <dgm:spPr/>
      <dgm:t>
        <a:bodyPr/>
        <a:lstStyle/>
        <a:p>
          <a:pPr rtl="0">
            <a:lnSpc>
              <a:spcPct val="100000"/>
            </a:lnSpc>
            <a:buNone/>
          </a:pPr>
          <a:r>
            <a:rPr lang="en-US" altLang="zh-CN" sz="1800" dirty="0">
              <a:latin typeface="Times New Roman" panose="02020603050405020304" pitchFamily="18" charset="0"/>
              <a:ea typeface="方正细等线简体" panose="02010601030101010101" pitchFamily="2" charset="-122"/>
            </a:rPr>
            <a:t>       </a:t>
          </a:r>
          <a:r>
            <a:rPr lang="zh-CN" sz="1800" dirty="0">
              <a:latin typeface="Times New Roman" panose="02020603050405020304" pitchFamily="18" charset="0"/>
              <a:ea typeface="方正细等线简体" panose="02010601030101010101" pitchFamily="2" charset="-122"/>
            </a:rPr>
            <a:t>抽样的风险和局限性</a:t>
          </a:r>
          <a:endParaRPr lang="zh-CN" sz="2000" dirty="0">
            <a:latin typeface="Times New Roman" panose="02020603050405020304" pitchFamily="18" charset="0"/>
            <a:ea typeface="方正细等线简体" panose="02010601030101010101" pitchFamily="2" charset="-122"/>
          </a:endParaRPr>
        </a:p>
      </dgm:t>
    </dgm:pt>
    <dgm:pt modelId="{FB75A2B5-B346-4F3F-ABC7-D0BF3CB5DE0C}" cxnId="{F525DCE3-348B-4AA8-AE7D-9FB5BD2D3332}" type="parTrans">
      <dgm:prSet/>
      <dgm:spPr/>
      <dgm:t>
        <a:bodyPr/>
        <a:lstStyle/>
        <a:p>
          <a:endParaRPr lang="zh-CN" altLang="en-US" sz="2800">
            <a:latin typeface="黑体" panose="02010609060101010101" charset="-122"/>
            <a:ea typeface="黑体" panose="02010609060101010101" charset="-122"/>
          </a:endParaRPr>
        </a:p>
      </dgm:t>
    </dgm:pt>
    <dgm:pt modelId="{420D32B8-033B-4408-BA59-182611693A5F}" cxnId="{F525DCE3-348B-4AA8-AE7D-9FB5BD2D3332}" type="sibTrans">
      <dgm:prSet/>
      <dgm:spPr/>
      <dgm:t>
        <a:bodyPr/>
        <a:lstStyle/>
        <a:p>
          <a:endParaRPr lang="zh-CN" altLang="en-US" sz="2800">
            <a:latin typeface="黑体" panose="02010609060101010101" charset="-122"/>
            <a:ea typeface="黑体" panose="02010609060101010101" charset="-122"/>
          </a:endParaRPr>
        </a:p>
      </dgm:t>
    </dgm:pt>
    <dgm:pt modelId="{27F7CED2-19D3-4CAE-B74A-1C347AA76362}">
      <dgm:prSet custT="1"/>
      <dgm:spPr/>
      <dgm:t>
        <a:bodyPr/>
        <a:lstStyle/>
        <a:p>
          <a:pPr rtl="0">
            <a:lnSpc>
              <a:spcPct val="120000"/>
            </a:lnSpc>
          </a:pPr>
          <a:r>
            <a:rPr lang="zh-CN" altLang="en-US" sz="2000" b="1" dirty="0">
              <a:solidFill>
                <a:schemeClr val="accent1"/>
              </a:solidFill>
              <a:latin typeface="Times New Roman" panose="02020603050405020304" pitchFamily="18" charset="0"/>
              <a:ea typeface="方正细等线简体" panose="02010601030101010101" pitchFamily="2" charset="-122"/>
            </a:rPr>
            <a:t>在评价中发现问题的处置</a:t>
          </a:r>
          <a:r>
            <a:rPr lang="zh-CN" altLang="en-US" sz="2000" b="1" dirty="0">
              <a:latin typeface="Times New Roman" panose="02020603050405020304" pitchFamily="18" charset="0"/>
              <a:ea typeface="方正细等线简体" panose="02010601030101010101" pitchFamily="2" charset="-122"/>
            </a:rPr>
            <a:t>　</a:t>
          </a:r>
          <a:endParaRPr lang="zh-CN" altLang="en-US" sz="2000" dirty="0">
            <a:latin typeface="Times New Roman" panose="02020603050405020304" pitchFamily="18" charset="0"/>
            <a:ea typeface="方正细等线简体" panose="02010601030101010101" pitchFamily="2" charset="-122"/>
          </a:endParaRPr>
        </a:p>
      </dgm:t>
    </dgm:pt>
    <dgm:pt modelId="{4ADC2319-6D2F-455B-9CD7-0B677E33B07F}" cxnId="{1B58B502-F493-4011-A65A-7C929EB7F8F2}" type="parTrans">
      <dgm:prSet/>
      <dgm:spPr/>
      <dgm:t>
        <a:bodyPr/>
        <a:lstStyle/>
        <a:p>
          <a:endParaRPr lang="zh-CN" altLang="en-US" sz="2800">
            <a:latin typeface="黑体" panose="02010609060101010101" charset="-122"/>
            <a:ea typeface="黑体" panose="02010609060101010101" charset="-122"/>
          </a:endParaRPr>
        </a:p>
      </dgm:t>
    </dgm:pt>
    <dgm:pt modelId="{ED4D3073-73A9-46E1-9CE2-4C2E7AD4466B}" cxnId="{1B58B502-F493-4011-A65A-7C929EB7F8F2}" type="sibTrans">
      <dgm:prSet/>
      <dgm:spPr/>
      <dgm:t>
        <a:bodyPr/>
        <a:lstStyle/>
        <a:p>
          <a:endParaRPr lang="zh-CN" altLang="en-US" sz="2800">
            <a:latin typeface="黑体" panose="02010609060101010101" charset="-122"/>
            <a:ea typeface="黑体" panose="02010609060101010101" charset="-122"/>
          </a:endParaRPr>
        </a:p>
      </dgm:t>
    </dgm:pt>
    <dgm:pt modelId="{897B2F05-1E00-4B08-BD61-0E1548896906}">
      <dgm:prSet custT="1"/>
      <dgm:spPr/>
      <dgm:t>
        <a:bodyPr/>
        <a:lstStyle/>
        <a:p>
          <a:pPr rtl="0"/>
          <a:r>
            <a:rPr lang="zh-CN" sz="2000" dirty="0">
              <a:latin typeface="Times New Roman" panose="02020603050405020304" pitchFamily="18" charset="0"/>
              <a:ea typeface="方正细等线简体" panose="02010601030101010101" pitchFamily="2" charset="-122"/>
            </a:rPr>
            <a:t>　</a:t>
          </a:r>
          <a:r>
            <a:rPr lang="en-US" altLang="zh-CN" sz="2000" dirty="0">
              <a:latin typeface="Times New Roman" panose="02020603050405020304" pitchFamily="18" charset="0"/>
              <a:ea typeface="方正细等线简体" panose="02010601030101010101" pitchFamily="2" charset="-122"/>
            </a:rPr>
            <a:t>—</a:t>
          </a:r>
          <a:r>
            <a:rPr lang="zh-CN" altLang="en-US" sz="2000" dirty="0">
              <a:solidFill>
                <a:srgbClr val="FF0000"/>
              </a:solidFill>
              <a:latin typeface="Times New Roman" panose="02020603050405020304" pitchFamily="18" charset="0"/>
              <a:ea typeface="方正细等线简体" panose="02010601030101010101" pitchFamily="2" charset="-122"/>
            </a:rPr>
            <a:t>问题清单</a:t>
          </a:r>
          <a:endParaRPr lang="zh-CN" sz="2000" dirty="0">
            <a:solidFill>
              <a:srgbClr val="FF0000"/>
            </a:solidFill>
            <a:latin typeface="Times New Roman" panose="02020603050405020304" pitchFamily="18" charset="0"/>
            <a:ea typeface="方正细等线简体" panose="02010601030101010101" pitchFamily="2" charset="-122"/>
          </a:endParaRPr>
        </a:p>
      </dgm:t>
    </dgm:pt>
    <dgm:pt modelId="{DA623D61-89AF-4B92-A7A8-9352E3C9F481}" cxnId="{A1F8BDBB-FBF8-4A45-85F4-1B6136B37D5A}" type="parTrans">
      <dgm:prSet/>
      <dgm:spPr/>
      <dgm:t>
        <a:bodyPr/>
        <a:lstStyle/>
        <a:p>
          <a:endParaRPr lang="zh-CN" altLang="en-US" sz="2800">
            <a:latin typeface="黑体" panose="02010609060101010101" charset="-122"/>
            <a:ea typeface="黑体" panose="02010609060101010101" charset="-122"/>
          </a:endParaRPr>
        </a:p>
      </dgm:t>
    </dgm:pt>
    <dgm:pt modelId="{085708FD-AC29-45A4-8803-862F9FFD31BF}" cxnId="{A1F8BDBB-FBF8-4A45-85F4-1B6136B37D5A}" type="sibTrans">
      <dgm:prSet/>
      <dgm:spPr/>
      <dgm:t>
        <a:bodyPr/>
        <a:lstStyle/>
        <a:p>
          <a:endParaRPr lang="zh-CN" altLang="en-US" sz="2800">
            <a:latin typeface="黑体" panose="02010609060101010101" charset="-122"/>
            <a:ea typeface="黑体" panose="02010609060101010101" charset="-122"/>
          </a:endParaRPr>
        </a:p>
      </dgm:t>
    </dgm:pt>
    <dgm:pt modelId="{DC701F81-A745-4DF3-AB76-AAB63486D04B}">
      <dgm:prSet custT="1"/>
      <dgm:spPr/>
      <dgm:t>
        <a:bodyPr/>
        <a:lstStyle/>
        <a:p>
          <a:pPr rtl="0"/>
          <a:r>
            <a:rPr lang="en-US" altLang="zh-CN" sz="1800" dirty="0">
              <a:latin typeface="Times New Roman" panose="02020603050405020304" pitchFamily="18" charset="0"/>
              <a:ea typeface="方正细等线简体" panose="02010601030101010101" pitchFamily="2" charset="-122"/>
            </a:rPr>
            <a:t>  — </a:t>
          </a:r>
          <a:r>
            <a:rPr lang="zh-CN" altLang="en-US" sz="1800" dirty="0">
              <a:solidFill>
                <a:srgbClr val="FF0000"/>
              </a:solidFill>
              <a:latin typeface="Times New Roman" panose="02020603050405020304" pitchFamily="18" charset="0"/>
              <a:ea typeface="方正细等线简体" panose="02010601030101010101" pitchFamily="2" charset="-122"/>
            </a:rPr>
            <a:t>部分满足</a:t>
          </a:r>
          <a:r>
            <a:rPr lang="zh-CN" altLang="en-US" sz="1800" dirty="0">
              <a:latin typeface="Times New Roman" panose="02020603050405020304" pitchFamily="18" charset="0"/>
              <a:ea typeface="方正细等线简体" panose="02010601030101010101" pitchFamily="2" charset="-122"/>
            </a:rPr>
            <a:t>的情况，根据评价方案要求进行</a:t>
          </a:r>
          <a:r>
            <a:rPr lang="zh-CN" altLang="en-US" sz="1800" dirty="0">
              <a:solidFill>
                <a:srgbClr val="FF0000"/>
              </a:solidFill>
              <a:latin typeface="Times New Roman" panose="02020603050405020304" pitchFamily="18" charset="0"/>
              <a:ea typeface="方正细等线简体" panose="02010601030101010101" pitchFamily="2" charset="-122"/>
            </a:rPr>
            <a:t>打分</a:t>
          </a:r>
        </a:p>
      </dgm:t>
    </dgm:pt>
    <dgm:pt modelId="{0D2C8EC2-0838-4BB1-BF68-8B5606CF92ED}" cxnId="{55265FD0-4983-4B91-900F-0D24CF27801A}" type="parTrans">
      <dgm:prSet/>
      <dgm:spPr/>
      <dgm:t>
        <a:bodyPr/>
        <a:lstStyle/>
        <a:p>
          <a:endParaRPr lang="zh-CN" altLang="en-US"/>
        </a:p>
      </dgm:t>
    </dgm:pt>
    <dgm:pt modelId="{2596452C-4B9C-4A27-9A9D-E9F74813ED79}" cxnId="{55265FD0-4983-4B91-900F-0D24CF27801A}" type="sibTrans">
      <dgm:prSet/>
      <dgm:spPr/>
      <dgm:t>
        <a:bodyPr/>
        <a:lstStyle/>
        <a:p>
          <a:endParaRPr lang="zh-CN" altLang="en-US"/>
        </a:p>
      </dgm:t>
    </dgm:pt>
    <dgm:pt modelId="{11192611-F79A-4545-ACF9-A8C33CC55451}" type="pres">
      <dgm:prSet presAssocID="{F3DB45A7-7A93-449B-8C3F-5BFEB9A033CD}" presName="linear" presStyleCnt="0">
        <dgm:presLayoutVars>
          <dgm:animLvl val="lvl"/>
          <dgm:resizeHandles val="exact"/>
        </dgm:presLayoutVars>
      </dgm:prSet>
      <dgm:spPr/>
    </dgm:pt>
    <dgm:pt modelId="{AC65C9A2-8FD7-4B15-AEB2-FA80787EEDAD}" type="pres">
      <dgm:prSet presAssocID="{D298DF13-8EE8-4BE2-88A4-5C1E674954EC}" presName="parentText" presStyleLbl="node1" presStyleIdx="0" presStyleCnt="7" custLinFactY="-4721" custLinFactNeighborX="-513" custLinFactNeighborY="-100000">
        <dgm:presLayoutVars>
          <dgm:chMax val="0"/>
          <dgm:bulletEnabled val="1"/>
        </dgm:presLayoutVars>
      </dgm:prSet>
      <dgm:spPr/>
    </dgm:pt>
    <dgm:pt modelId="{DC92EA18-9BCE-4226-AFED-E7B8664BEC29}" type="pres">
      <dgm:prSet presAssocID="{3877E545-0C8F-435B-8FE2-8906E506FD96}" presName="spacer" presStyleCnt="0"/>
      <dgm:spPr/>
    </dgm:pt>
    <dgm:pt modelId="{E84E86B7-0075-42B1-8322-BF425616C6EF}" type="pres">
      <dgm:prSet presAssocID="{B49C7419-1D13-4D6E-A337-E41D00880204}" presName="parentText" presStyleLbl="node1" presStyleIdx="1" presStyleCnt="7">
        <dgm:presLayoutVars>
          <dgm:chMax val="0"/>
          <dgm:bulletEnabled val="1"/>
        </dgm:presLayoutVars>
      </dgm:prSet>
      <dgm:spPr/>
    </dgm:pt>
    <dgm:pt modelId="{00D697B8-C7F1-40E5-8DEC-FDB984B66DBB}" type="pres">
      <dgm:prSet presAssocID="{7B401329-2F6F-459F-83CC-80C7F44985BC}" presName="spacer" presStyleCnt="0"/>
      <dgm:spPr/>
    </dgm:pt>
    <dgm:pt modelId="{57785F33-2D6A-44CC-AB0E-9B74FC61A030}" type="pres">
      <dgm:prSet presAssocID="{DC701F81-A745-4DF3-AB76-AAB63486D04B}" presName="parentText" presStyleLbl="node1" presStyleIdx="2" presStyleCnt="7">
        <dgm:presLayoutVars>
          <dgm:chMax val="0"/>
          <dgm:bulletEnabled val="1"/>
        </dgm:presLayoutVars>
      </dgm:prSet>
      <dgm:spPr/>
    </dgm:pt>
    <dgm:pt modelId="{319D81D2-E644-40CA-BC4C-9B802BE60ABD}" type="pres">
      <dgm:prSet presAssocID="{2596452C-4B9C-4A27-9A9D-E9F74813ED79}" presName="spacer" presStyleCnt="0"/>
      <dgm:spPr/>
    </dgm:pt>
    <dgm:pt modelId="{B57F2F71-59DB-46A9-AAFC-D4D7AB7EF7B2}" type="pres">
      <dgm:prSet presAssocID="{043297E4-B65D-492C-9E2D-ACAB214DCAF8}" presName="parentText" presStyleLbl="node1" presStyleIdx="3" presStyleCnt="7">
        <dgm:presLayoutVars>
          <dgm:chMax val="0"/>
          <dgm:bulletEnabled val="1"/>
        </dgm:presLayoutVars>
      </dgm:prSet>
      <dgm:spPr/>
    </dgm:pt>
    <dgm:pt modelId="{684E06FC-3BE9-4D8E-8EBF-48F703169AE9}" type="pres">
      <dgm:prSet presAssocID="{0C5928EF-E3EB-4B79-9029-7B163B55C974}" presName="spacer" presStyleCnt="0"/>
      <dgm:spPr/>
    </dgm:pt>
    <dgm:pt modelId="{D5E7DB54-10EF-4AFC-BE71-8FDD2F58B0A6}" type="pres">
      <dgm:prSet presAssocID="{1F96ECF3-6A9C-4D57-B567-A740394099F0}" presName="parentText" presStyleLbl="node1" presStyleIdx="4" presStyleCnt="7">
        <dgm:presLayoutVars>
          <dgm:chMax val="0"/>
          <dgm:bulletEnabled val="1"/>
        </dgm:presLayoutVars>
      </dgm:prSet>
      <dgm:spPr/>
    </dgm:pt>
    <dgm:pt modelId="{8CA3893E-594D-4761-94BA-9B3F2A9FFEB3}" type="pres">
      <dgm:prSet presAssocID="{1F96ECF3-6A9C-4D57-B567-A740394099F0}" presName="childText" presStyleLbl="revTx" presStyleIdx="0" presStyleCnt="1" custScaleY="111164">
        <dgm:presLayoutVars>
          <dgm:bulletEnabled val="1"/>
        </dgm:presLayoutVars>
      </dgm:prSet>
      <dgm:spPr/>
    </dgm:pt>
    <dgm:pt modelId="{252CA4D4-39DD-4D05-BFA3-DDCAA5D02044}" type="pres">
      <dgm:prSet presAssocID="{27F7CED2-19D3-4CAE-B74A-1C347AA76362}" presName="parentText" presStyleLbl="node1" presStyleIdx="5" presStyleCnt="7">
        <dgm:presLayoutVars>
          <dgm:chMax val="0"/>
          <dgm:bulletEnabled val="1"/>
        </dgm:presLayoutVars>
      </dgm:prSet>
      <dgm:spPr/>
    </dgm:pt>
    <dgm:pt modelId="{4B9C7984-7479-4142-88FC-91A7C9ACE982}" type="pres">
      <dgm:prSet presAssocID="{ED4D3073-73A9-46E1-9CE2-4C2E7AD4466B}" presName="spacer" presStyleCnt="0"/>
      <dgm:spPr/>
    </dgm:pt>
    <dgm:pt modelId="{A90F0970-B14B-434D-9829-4196CE1FB71E}" type="pres">
      <dgm:prSet presAssocID="{897B2F05-1E00-4B08-BD61-0E1548896906}" presName="parentText" presStyleLbl="node1" presStyleIdx="6" presStyleCnt="7" custLinFactNeighborX="592" custLinFactNeighborY="2028">
        <dgm:presLayoutVars>
          <dgm:chMax val="0"/>
          <dgm:bulletEnabled val="1"/>
        </dgm:presLayoutVars>
      </dgm:prSet>
      <dgm:spPr/>
    </dgm:pt>
  </dgm:ptLst>
  <dgm:cxnLst>
    <dgm:cxn modelId="{1B58B502-F493-4011-A65A-7C929EB7F8F2}" srcId="{F3DB45A7-7A93-449B-8C3F-5BFEB9A033CD}" destId="{27F7CED2-19D3-4CAE-B74A-1C347AA76362}" srcOrd="5" destOrd="0" parTransId="{4ADC2319-6D2F-455B-9CD7-0B677E33B07F}" sibTransId="{ED4D3073-73A9-46E1-9CE2-4C2E7AD4466B}"/>
    <dgm:cxn modelId="{8C11541E-4D71-4DE9-AF2B-B53F717974A4}" srcId="{1F96ECF3-6A9C-4D57-B567-A740394099F0}" destId="{94A7F0CA-FD26-4E13-A250-014B1B82CBB6}" srcOrd="0" destOrd="0" parTransId="{CE2F7688-C015-4B87-82F7-656291D220A5}" sibTransId="{AC5957B9-7ED7-42D9-9D15-C4C553A36AD6}"/>
    <dgm:cxn modelId="{F2BDFC21-A32E-46D5-B69F-2979631A440C}" type="presOf" srcId="{D298DF13-8EE8-4BE2-88A4-5C1E674954EC}" destId="{AC65C9A2-8FD7-4B15-AEB2-FA80787EEDAD}" srcOrd="0" destOrd="0" presId="urn:microsoft.com/office/officeart/2005/8/layout/vList2#1"/>
    <dgm:cxn modelId="{F1DA332B-D9C6-4DC3-81ED-D73D53A49DA4}" type="presOf" srcId="{94A7F0CA-FD26-4E13-A250-014B1B82CBB6}" destId="{8CA3893E-594D-4761-94BA-9B3F2A9FFEB3}" srcOrd="0" destOrd="0" presId="urn:microsoft.com/office/officeart/2005/8/layout/vList2#1"/>
    <dgm:cxn modelId="{A11F8A31-3D5E-4D20-8739-8A9558B6E1B7}" type="presOf" srcId="{1F96ECF3-6A9C-4D57-B567-A740394099F0}" destId="{D5E7DB54-10EF-4AFC-BE71-8FDD2F58B0A6}" srcOrd="0" destOrd="0" presId="urn:microsoft.com/office/officeart/2005/8/layout/vList2#1"/>
    <dgm:cxn modelId="{CBC1315D-BDE8-4E9C-B817-F92D4C95D334}" type="presOf" srcId="{27F7CED2-19D3-4CAE-B74A-1C347AA76362}" destId="{252CA4D4-39DD-4D05-BFA3-DDCAA5D02044}" srcOrd="0" destOrd="0" presId="urn:microsoft.com/office/officeart/2005/8/layout/vList2#1"/>
    <dgm:cxn modelId="{C1A94B61-4B22-422F-96B9-339F5475AE4F}" type="presOf" srcId="{043297E4-B65D-492C-9E2D-ACAB214DCAF8}" destId="{B57F2F71-59DB-46A9-AAFC-D4D7AB7EF7B2}" srcOrd="0" destOrd="0" presId="urn:microsoft.com/office/officeart/2005/8/layout/vList2#1"/>
    <dgm:cxn modelId="{FC47D579-5200-42F9-A5B7-EC37821C2169}" type="presOf" srcId="{DC701F81-A745-4DF3-AB76-AAB63486D04B}" destId="{57785F33-2D6A-44CC-AB0E-9B74FC61A030}" srcOrd="0" destOrd="0" presId="urn:microsoft.com/office/officeart/2005/8/layout/vList2#1"/>
    <dgm:cxn modelId="{2E14227E-8741-4848-BA52-AFFA65A3D00F}" type="presOf" srcId="{B49C7419-1D13-4D6E-A337-E41D00880204}" destId="{E84E86B7-0075-42B1-8322-BF425616C6EF}" srcOrd="0" destOrd="0" presId="urn:microsoft.com/office/officeart/2005/8/layout/vList2#1"/>
    <dgm:cxn modelId="{27DC8094-4BA2-40EE-A3CE-97BC9E5432CF}" type="presOf" srcId="{897B2F05-1E00-4B08-BD61-0E1548896906}" destId="{A90F0970-B14B-434D-9829-4196CE1FB71E}" srcOrd="0" destOrd="0" presId="urn:microsoft.com/office/officeart/2005/8/layout/vList2#1"/>
    <dgm:cxn modelId="{A1F8BDBB-FBF8-4A45-85F4-1B6136B37D5A}" srcId="{F3DB45A7-7A93-449B-8C3F-5BFEB9A033CD}" destId="{897B2F05-1E00-4B08-BD61-0E1548896906}" srcOrd="6" destOrd="0" parTransId="{DA623D61-89AF-4B92-A7A8-9352E3C9F481}" sibTransId="{085708FD-AC29-45A4-8803-862F9FFD31BF}"/>
    <dgm:cxn modelId="{8A8DACBF-F910-43F8-94D4-B8859769ABF8}" type="presOf" srcId="{F3DB45A7-7A93-449B-8C3F-5BFEB9A033CD}" destId="{11192611-F79A-4545-ACF9-A8C33CC55451}" srcOrd="0" destOrd="0" presId="urn:microsoft.com/office/officeart/2005/8/layout/vList2#1"/>
    <dgm:cxn modelId="{0D6F98C2-BD3A-44EA-8A95-89E333B91CEA}" type="presOf" srcId="{840A1D52-02E7-4722-9349-C5450D1E3941}" destId="{8CA3893E-594D-4761-94BA-9B3F2A9FFEB3}" srcOrd="0" destOrd="1" presId="urn:microsoft.com/office/officeart/2005/8/layout/vList2#1"/>
    <dgm:cxn modelId="{55265FD0-4983-4B91-900F-0D24CF27801A}" srcId="{F3DB45A7-7A93-449B-8C3F-5BFEB9A033CD}" destId="{DC701F81-A745-4DF3-AB76-AAB63486D04B}" srcOrd="2" destOrd="0" parTransId="{0D2C8EC2-0838-4BB1-BF68-8B5606CF92ED}" sibTransId="{2596452C-4B9C-4A27-9A9D-E9F74813ED79}"/>
    <dgm:cxn modelId="{F525DCE3-348B-4AA8-AE7D-9FB5BD2D3332}" srcId="{1F96ECF3-6A9C-4D57-B567-A740394099F0}" destId="{840A1D52-02E7-4722-9349-C5450D1E3941}" srcOrd="1" destOrd="0" parTransId="{FB75A2B5-B346-4F3F-ABC7-D0BF3CB5DE0C}" sibTransId="{420D32B8-033B-4408-BA59-182611693A5F}"/>
    <dgm:cxn modelId="{E7D501E5-86CE-4A92-91C8-88A8ADBCEF91}" srcId="{F3DB45A7-7A93-449B-8C3F-5BFEB9A033CD}" destId="{043297E4-B65D-492C-9E2D-ACAB214DCAF8}" srcOrd="3" destOrd="0" parTransId="{75315B8A-6518-4622-BF66-E7C24EE1D594}" sibTransId="{0C5928EF-E3EB-4B79-9029-7B163B55C974}"/>
    <dgm:cxn modelId="{D43AD6E5-6795-4FE3-A9FE-C4E7DA20E707}" srcId="{F3DB45A7-7A93-449B-8C3F-5BFEB9A033CD}" destId="{1F96ECF3-6A9C-4D57-B567-A740394099F0}" srcOrd="4" destOrd="0" parTransId="{0765501D-4D2C-4037-8F25-47A21C2C1669}" sibTransId="{CFBE4A12-02D5-4886-A74D-6FC48C11A56F}"/>
    <dgm:cxn modelId="{EC6FF7E8-56C2-41CF-B027-A0EB85695675}" srcId="{F3DB45A7-7A93-449B-8C3F-5BFEB9A033CD}" destId="{D298DF13-8EE8-4BE2-88A4-5C1E674954EC}" srcOrd="0" destOrd="0" parTransId="{06F37502-D1C2-4EC4-BF0A-7A26AF2C9ABC}" sibTransId="{3877E545-0C8F-435B-8FE2-8906E506FD96}"/>
    <dgm:cxn modelId="{B3706DFB-9DFF-4E3A-8C88-84049B9DC51F}" srcId="{F3DB45A7-7A93-449B-8C3F-5BFEB9A033CD}" destId="{B49C7419-1D13-4D6E-A337-E41D00880204}" srcOrd="1" destOrd="0" parTransId="{34D316DE-EA31-4417-B7A4-E9B83576268B}" sibTransId="{7B401329-2F6F-459F-83CC-80C7F44985BC}"/>
    <dgm:cxn modelId="{F878D877-C44B-4224-A2E9-A45511524DD1}" type="presParOf" srcId="{11192611-F79A-4545-ACF9-A8C33CC55451}" destId="{AC65C9A2-8FD7-4B15-AEB2-FA80787EEDAD}" srcOrd="0" destOrd="0" presId="urn:microsoft.com/office/officeart/2005/8/layout/vList2#1"/>
    <dgm:cxn modelId="{02893920-C2A3-4966-850E-F933C2C7206D}" type="presParOf" srcId="{11192611-F79A-4545-ACF9-A8C33CC55451}" destId="{DC92EA18-9BCE-4226-AFED-E7B8664BEC29}" srcOrd="1" destOrd="0" presId="urn:microsoft.com/office/officeart/2005/8/layout/vList2#1"/>
    <dgm:cxn modelId="{FF1CFD66-BEB7-4B1F-ABBD-390211636DF8}" type="presParOf" srcId="{11192611-F79A-4545-ACF9-A8C33CC55451}" destId="{E84E86B7-0075-42B1-8322-BF425616C6EF}" srcOrd="2" destOrd="0" presId="urn:microsoft.com/office/officeart/2005/8/layout/vList2#1"/>
    <dgm:cxn modelId="{C419E2B4-1B31-47C8-BF71-AA15F8FE53B5}" type="presParOf" srcId="{11192611-F79A-4545-ACF9-A8C33CC55451}" destId="{00D697B8-C7F1-40E5-8DEC-FDB984B66DBB}" srcOrd="3" destOrd="0" presId="urn:microsoft.com/office/officeart/2005/8/layout/vList2#1"/>
    <dgm:cxn modelId="{065DC29C-1A15-4701-BD44-0C0F8EC9520F}" type="presParOf" srcId="{11192611-F79A-4545-ACF9-A8C33CC55451}" destId="{57785F33-2D6A-44CC-AB0E-9B74FC61A030}" srcOrd="4" destOrd="0" presId="urn:microsoft.com/office/officeart/2005/8/layout/vList2#1"/>
    <dgm:cxn modelId="{28E57456-6EFD-41CF-9275-2A56917456D4}" type="presParOf" srcId="{11192611-F79A-4545-ACF9-A8C33CC55451}" destId="{319D81D2-E644-40CA-BC4C-9B802BE60ABD}" srcOrd="5" destOrd="0" presId="urn:microsoft.com/office/officeart/2005/8/layout/vList2#1"/>
    <dgm:cxn modelId="{5E9EE5E5-2ACB-4587-ABF0-28FB703A1FF7}" type="presParOf" srcId="{11192611-F79A-4545-ACF9-A8C33CC55451}" destId="{B57F2F71-59DB-46A9-AAFC-D4D7AB7EF7B2}" srcOrd="6" destOrd="0" presId="urn:microsoft.com/office/officeart/2005/8/layout/vList2#1"/>
    <dgm:cxn modelId="{4FB28D12-1DED-4352-B75F-292F83CBBD73}" type="presParOf" srcId="{11192611-F79A-4545-ACF9-A8C33CC55451}" destId="{684E06FC-3BE9-4D8E-8EBF-48F703169AE9}" srcOrd="7" destOrd="0" presId="urn:microsoft.com/office/officeart/2005/8/layout/vList2#1"/>
    <dgm:cxn modelId="{465F3F45-E5D1-43A1-BC63-B760C9AC3214}" type="presParOf" srcId="{11192611-F79A-4545-ACF9-A8C33CC55451}" destId="{D5E7DB54-10EF-4AFC-BE71-8FDD2F58B0A6}" srcOrd="8" destOrd="0" presId="urn:microsoft.com/office/officeart/2005/8/layout/vList2#1"/>
    <dgm:cxn modelId="{5076E9F7-9BF3-452C-B860-839C5DF15C1D}" type="presParOf" srcId="{11192611-F79A-4545-ACF9-A8C33CC55451}" destId="{8CA3893E-594D-4761-94BA-9B3F2A9FFEB3}" srcOrd="9" destOrd="0" presId="urn:microsoft.com/office/officeart/2005/8/layout/vList2#1"/>
    <dgm:cxn modelId="{6478B234-3404-45D2-9FE6-BF202A41BDC9}" type="presParOf" srcId="{11192611-F79A-4545-ACF9-A8C33CC55451}" destId="{252CA4D4-39DD-4D05-BFA3-DDCAA5D02044}" srcOrd="10" destOrd="0" presId="urn:microsoft.com/office/officeart/2005/8/layout/vList2#1"/>
    <dgm:cxn modelId="{B3625EED-B7B6-4FD5-A70C-D4B95865532C}" type="presParOf" srcId="{11192611-F79A-4545-ACF9-A8C33CC55451}" destId="{4B9C7984-7479-4142-88FC-91A7C9ACE982}" srcOrd="11" destOrd="0" presId="urn:microsoft.com/office/officeart/2005/8/layout/vList2#1"/>
    <dgm:cxn modelId="{5A5A3EAB-61EC-4C76-8C2C-0A0E5A82A9B3}" type="presParOf" srcId="{11192611-F79A-4545-ACF9-A8C33CC55451}" destId="{A90F0970-B14B-434D-9829-4196CE1FB71E}" srcOrd="12" destOrd="0" presId="urn:microsoft.com/office/officeart/2005/8/layout/vList2#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5700750" cy="3168352"/>
        <a:chOff x="0" y="0"/>
        <a:chExt cx="5700750" cy="3168352"/>
      </a:xfrm>
    </dsp:grpSpPr>
    <dsp:sp modelId="{E5AB8B41-AC64-4818-9BE2-D19183331C1B}">
      <dsp:nvSpPr>
        <dsp:cNvPr id="3" name="矩形 2"/>
        <dsp:cNvSpPr/>
      </dsp:nvSpPr>
      <dsp:spPr bwMode="white">
        <a:xfrm>
          <a:off x="0" y="175111"/>
          <a:ext cx="5700750" cy="560705"/>
        </a:xfrm>
        <a:prstGeom prst="rect">
          <a:avLst/>
        </a:prstGeom>
        <a:sp3d prstMaterial="plastic">
          <a:bevelT w="120900" h="88900"/>
          <a:bevelB w="88900" h="31750" prst="angle"/>
        </a:sp3d>
      </dsp:spPr>
      <dsp:style>
        <a:lnRef idx="1">
          <a:schemeClr val="dk2"/>
        </a:lnRef>
        <a:fillRef idx="3">
          <a:schemeClr val="dk2"/>
        </a:fillRef>
        <a:effectRef idx="2">
          <a:scrgbClr r="0" g="0" b="0"/>
        </a:effectRef>
        <a:fontRef idx="minor">
          <a:schemeClr val="lt1"/>
        </a:fontRef>
      </dsp:style>
      <dsp:txBody>
        <a:bodyPr lIns="170688" tIns="97536" rIns="170688" bIns="97536"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zh-CN" altLang="en-US" sz="2400" dirty="0"/>
            <a:t>积极构建绿色制造体系</a:t>
          </a:r>
        </a:p>
      </dsp:txBody>
      <dsp:txXfrm>
        <a:off x="0" y="175111"/>
        <a:ext cx="5700750" cy="560705"/>
      </dsp:txXfrm>
    </dsp:sp>
    <dsp:sp modelId="{02F5A28A-DB58-46DE-B3E3-2A178C28E6C1}">
      <dsp:nvSpPr>
        <dsp:cNvPr id="4" name="矩形 3"/>
        <dsp:cNvSpPr/>
      </dsp:nvSpPr>
      <dsp:spPr bwMode="white">
        <a:xfrm>
          <a:off x="0" y="735816"/>
          <a:ext cx="5700750" cy="2257425"/>
        </a:xfrm>
        <a:prstGeom prst="rect">
          <a:avLst/>
        </a:prstGeom>
        <a:sp3d extrusionH="12700" prstMaterial="plastic">
          <a:bevelT w="50800" h="50800"/>
        </a:sp3d>
      </dsp:spPr>
      <dsp:style>
        <a:lnRef idx="1">
          <a:schemeClr val="dk2">
            <a:alpha val="90000"/>
            <a:tint val="40000"/>
          </a:schemeClr>
        </a:lnRef>
        <a:fillRef idx="1">
          <a:schemeClr val="dk2">
            <a:alpha val="90000"/>
            <a:tint val="40000"/>
          </a:schemeClr>
        </a:fillRef>
        <a:effectRef idx="2">
          <a:scrgbClr r="0" g="0" b="0"/>
        </a:effectRef>
        <a:fontRef idx="minor"/>
      </dsp:style>
      <dsp:txBody>
        <a:bodyPr lIns="80010" tIns="80010" rIns="106680" bIns="120014" anchor="t"/>
        <a:lstStyle>
          <a:lvl1pPr algn="l">
            <a:defRPr sz="1500"/>
          </a:lvl1pPr>
          <a:lvl2pPr marL="114300" indent="-114300" algn="l">
            <a:defRPr sz="1500"/>
          </a:lvl2pPr>
          <a:lvl3pPr marL="228600" indent="-114300" algn="l">
            <a:defRPr sz="1500"/>
          </a:lvl3pPr>
          <a:lvl4pPr marL="342900" indent="-114300" algn="l">
            <a:defRPr sz="1500"/>
          </a:lvl4pPr>
          <a:lvl5pPr marL="457200" indent="-114300" algn="l">
            <a:defRPr sz="1500"/>
          </a:lvl5pPr>
          <a:lvl6pPr marL="571500" indent="-114300" algn="l">
            <a:defRPr sz="1500"/>
          </a:lvl6pPr>
          <a:lvl7pPr marL="685800" indent="-114300" algn="l">
            <a:defRPr sz="1500"/>
          </a:lvl7pPr>
          <a:lvl8pPr marL="800100" indent="-114300" algn="l">
            <a:defRPr sz="1500"/>
          </a:lvl8pPr>
          <a:lvl9pPr marL="914400" indent="-114300" algn="l">
            <a:defRPr sz="1500"/>
          </a:lvl9pPr>
        </a:lstStyle>
        <a:p>
          <a:pPr lvl="1">
            <a:lnSpc>
              <a:spcPct val="100000"/>
            </a:lnSpc>
            <a:spcBef>
              <a:spcPct val="0"/>
            </a:spcBef>
            <a:spcAft>
              <a:spcPct val="15000"/>
            </a:spcAft>
            <a:buChar char="•"/>
          </a:pPr>
          <a:r>
            <a:rPr lang="zh-CN" dirty="0">
              <a:solidFill>
                <a:schemeClr val="tx1">
                  <a:lumMod val="95000"/>
                  <a:lumOff val="5000"/>
                </a:schemeClr>
              </a:solidFill>
            </a:rPr>
            <a:t>支持企业</a:t>
          </a:r>
          <a:r>
            <a:rPr lang="zh-CN" b="1" dirty="0">
              <a:solidFill>
                <a:srgbClr val="FF0000"/>
              </a:solidFill>
            </a:rPr>
            <a:t>开发绿色产品</a:t>
          </a:r>
          <a:r>
            <a:rPr lang="zh-CN" dirty="0">
              <a:solidFill>
                <a:schemeClr val="dk1"/>
              </a:solidFill>
            </a:rPr>
            <a:t>，推行生态设计，显著提升产品节能环保低碳水平，引导绿色生产和绿色消费。</a:t>
          </a:r>
          <a:r>
            <a:rPr lang="zh-CN" b="1" dirty="0">
              <a:solidFill>
                <a:srgbClr val="FF0000"/>
              </a:solidFill>
            </a:rPr>
            <a:t>建设绿色工厂</a:t>
          </a:r>
          <a:r>
            <a:rPr lang="zh-CN" dirty="0">
              <a:solidFill>
                <a:schemeClr val="dk1"/>
              </a:solidFill>
            </a:rPr>
            <a:t>，实现厂房集约化、原料无害化、生产洁净化、废物资源化、能源低碳化。</a:t>
          </a:r>
          <a:r>
            <a:rPr lang="zh-CN" b="1" dirty="0">
              <a:solidFill>
                <a:srgbClr val="FF0000"/>
              </a:solidFill>
            </a:rPr>
            <a:t>发展绿色园区</a:t>
          </a:r>
          <a:r>
            <a:rPr lang="zh-CN" dirty="0">
              <a:solidFill>
                <a:schemeClr val="dk1"/>
              </a:solidFill>
            </a:rPr>
            <a:t>，推进工业园区产业耦合，实现近零排放。</a:t>
          </a:r>
          <a:r>
            <a:rPr lang="zh-CN" b="1" dirty="0">
              <a:solidFill>
                <a:srgbClr val="FF0000"/>
              </a:solidFill>
            </a:rPr>
            <a:t>打造绿色供应链</a:t>
          </a:r>
          <a:r>
            <a:rPr lang="zh-CN" dirty="0">
              <a:solidFill>
                <a:schemeClr val="dk1"/>
              </a:solidFill>
            </a:rPr>
            <a:t>，加快建立以资源节约、环境友好为导向的采购、生产、营销、回收及物流体系，落实生产者责任延伸制度。</a:t>
          </a:r>
          <a:r>
            <a:rPr lang="zh-CN" b="1" dirty="0">
              <a:solidFill>
                <a:srgbClr val="FF0000"/>
              </a:solidFill>
            </a:rPr>
            <a:t>壮大绿色企业</a:t>
          </a:r>
          <a:r>
            <a:rPr lang="zh-CN" dirty="0">
              <a:solidFill>
                <a:schemeClr val="dk1"/>
              </a:solidFill>
            </a:rPr>
            <a:t>，支持企业实施绿色战略、绿色标准、绿色管理和绿色生产。</a:t>
          </a:r>
          <a:r>
            <a:rPr lang="zh-CN" b="1" dirty="0">
              <a:solidFill>
                <a:srgbClr val="FF0000"/>
              </a:solidFill>
            </a:rPr>
            <a:t>强化绿色监管</a:t>
          </a:r>
          <a:r>
            <a:rPr lang="zh-CN" dirty="0">
              <a:solidFill>
                <a:schemeClr val="dk1"/>
              </a:solidFill>
            </a:rPr>
            <a:t>，健全节能环保法规、标准体系，加强节能环保监察，推行企业社会责任报告制度，</a:t>
          </a:r>
          <a:r>
            <a:rPr lang="zh-CN" b="1" dirty="0">
              <a:solidFill>
                <a:srgbClr val="FF0000"/>
              </a:solidFill>
            </a:rPr>
            <a:t>开展绿色评价</a:t>
          </a:r>
          <a:r>
            <a:rPr lang="zh-CN" dirty="0">
              <a:solidFill>
                <a:schemeClr val="dk1"/>
              </a:solidFill>
            </a:rPr>
            <a:t>。</a:t>
          </a:r>
          <a:endParaRPr lang="zh-CN" altLang="en-US" dirty="0">
            <a:solidFill>
              <a:schemeClr val="dk1"/>
            </a:solidFill>
          </a:endParaRPr>
        </a:p>
      </dsp:txBody>
      <dsp:txXfrm>
        <a:off x="0" y="735816"/>
        <a:ext cx="5700750" cy="2257425"/>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3024336" cy="3024336"/>
        <a:chOff x="0" y="0"/>
        <a:chExt cx="3024336" cy="3024336"/>
      </a:xfrm>
    </dsp:grpSpPr>
    <dsp:sp modelId="{075C68D2-BE24-4369-BF93-D83BB4359B70}">
      <dsp:nvSpPr>
        <dsp:cNvPr id="3" name="圆角矩形 2"/>
        <dsp:cNvSpPr/>
      </dsp:nvSpPr>
      <dsp:spPr bwMode="white">
        <a:xfrm>
          <a:off x="1422979" y="1179814"/>
          <a:ext cx="907301" cy="907301"/>
        </a:xfrm>
        <a:prstGeom prst="roundRect">
          <a:avLst/>
        </a:prstGeom>
        <a:sp3d prstMaterial="plastic">
          <a:bevelT w="120900" h="88900"/>
          <a:bevelB w="88900" h="31750" prst="angle"/>
        </a:sp3d>
      </dsp:spPr>
      <dsp:style>
        <a:lnRef idx="0">
          <a:schemeClr val="lt1"/>
        </a:lnRef>
        <a:fillRef idx="3">
          <a:schemeClr val="accent3">
            <a:hueOff val="0"/>
            <a:satOff val="0"/>
            <a:lumOff val="0"/>
            <a:alpha val="100000"/>
          </a:schemeClr>
        </a:fillRef>
        <a:effectRef idx="2">
          <a:scrgbClr r="0" g="0" b="0"/>
        </a:effectRef>
        <a:fontRef idx="minor">
          <a:schemeClr val="lt1"/>
        </a:fontRef>
      </dsp:style>
      <dsp:txBody>
        <a:bodyPr lIns="50800" tIns="50800" rIns="50800" bIns="50800" anchor="ctr"/>
        <a:lstStyle>
          <a:lvl1pPr algn="ctr">
            <a:defRPr sz="3600"/>
          </a:lvl1pPr>
          <a:lvl2pPr marL="285750" indent="-285750" algn="ctr">
            <a:defRPr sz="2800"/>
          </a:lvl2pPr>
          <a:lvl3pPr marL="571500" indent="-285750" algn="ctr">
            <a:defRPr sz="2800"/>
          </a:lvl3pPr>
          <a:lvl4pPr marL="857250" indent="-285750" algn="ctr">
            <a:defRPr sz="2800"/>
          </a:lvl4pPr>
          <a:lvl5pPr marL="1143000" indent="-285750" algn="ctr">
            <a:defRPr sz="2800"/>
          </a:lvl5pPr>
          <a:lvl6pPr marL="1428750" indent="-285750" algn="ctr">
            <a:defRPr sz="2800"/>
          </a:lvl6pPr>
          <a:lvl7pPr marL="1714500" indent="-285750" algn="ctr">
            <a:defRPr sz="2800"/>
          </a:lvl7pPr>
          <a:lvl8pPr marL="2000250" indent="-285750" algn="ctr">
            <a:defRPr sz="2800"/>
          </a:lvl8pPr>
          <a:lvl9pPr marL="2286000" indent="-285750" algn="ctr">
            <a:defRPr sz="2800"/>
          </a:lvl9pPr>
        </a:lstStyle>
        <a:p>
          <a:pPr lvl="0">
            <a:lnSpc>
              <a:spcPct val="100000"/>
            </a:lnSpc>
            <a:spcBef>
              <a:spcPct val="0"/>
            </a:spcBef>
            <a:spcAft>
              <a:spcPct val="35000"/>
            </a:spcAft>
          </a:pPr>
          <a:r>
            <a:rPr lang="zh-CN" altLang="en-US" sz="2000" b="1" dirty="0"/>
            <a:t>中国制造</a:t>
          </a:r>
          <a:r>
            <a:rPr lang="en-US" altLang="zh-CN" sz="2000" b="1" dirty="0"/>
            <a:t>2025</a:t>
          </a:r>
          <a:endParaRPr lang="zh-CN" altLang="en-US" sz="2000" b="1" dirty="0"/>
        </a:p>
      </dsp:txBody>
      <dsp:txXfrm>
        <a:off x="1422979" y="1179814"/>
        <a:ext cx="907301" cy="907301"/>
      </dsp:txXfrm>
    </dsp:sp>
    <dsp:sp modelId="{9CC87A1B-381F-4534-AE6D-0D8A8AE28659}">
      <dsp:nvSpPr>
        <dsp:cNvPr id="4" name="任意多边形 3"/>
        <dsp:cNvSpPr/>
      </dsp:nvSpPr>
      <dsp:spPr bwMode="white">
        <a:xfrm>
          <a:off x="1620313" y="891747"/>
          <a:ext cx="512634" cy="63500"/>
        </a:xfrm>
        <a:custGeom>
          <a:avLst/>
          <a:gdLst/>
          <a:ahLst/>
          <a:cxnLst/>
          <a:pathLst>
            <a:path w="807" h="100">
              <a:moveTo>
                <a:pt x="404" y="454"/>
              </a:moveTo>
              <a:lnTo>
                <a:pt x="404" y="-354"/>
              </a:lnTo>
            </a:path>
          </a:pathLst>
        </a:custGeom>
        <a:sp3d prstMaterial="matte"/>
      </dsp:spPr>
      <dsp:style>
        <a:lnRef idx="2">
          <a:schemeClr val="accent4"/>
        </a:lnRef>
        <a:fillRef idx="0">
          <a:schemeClr val="accent2">
            <a:tint val="90000"/>
          </a:schemeClr>
        </a:fillRef>
        <a:effectRef idx="0">
          <a:scrgbClr r="0" g="0" b="0"/>
        </a:effectRef>
        <a:fontRef idx="minor"/>
      </dsp:style>
      <dsp:txXfrm>
        <a:off x="1620313" y="891747"/>
        <a:ext cx="512634" cy="63500"/>
      </dsp:txXfrm>
    </dsp:sp>
    <dsp:sp modelId="{46FC38C9-5581-420C-9914-360084FFAE7E}">
      <dsp:nvSpPr>
        <dsp:cNvPr id="5" name="圆角矩形 4"/>
        <dsp:cNvSpPr/>
      </dsp:nvSpPr>
      <dsp:spPr bwMode="white">
        <a:xfrm>
          <a:off x="1572684" y="59288"/>
          <a:ext cx="607892" cy="607892"/>
        </a:xfrm>
        <a:prstGeom prst="roundRect">
          <a:avLst/>
        </a:prstGeom>
        <a:sp3d prstMaterial="plastic">
          <a:bevelT w="120900" h="88900"/>
          <a:bevelB w="88900" h="31750" prst="angle"/>
        </a:sp3d>
      </dsp:spPr>
      <dsp:style>
        <a:lnRef idx="0">
          <a:schemeClr val="lt1"/>
        </a:lnRef>
        <a:fillRef idx="3">
          <a:schemeClr val="accent3">
            <a:hueOff val="-3300000"/>
            <a:satOff val="5412"/>
            <a:lumOff val="0"/>
            <a:alpha val="100000"/>
          </a:schemeClr>
        </a:fillRef>
        <a:effectRef idx="2">
          <a:scrgbClr r="0" g="0" b="0"/>
        </a:effectRef>
        <a:fontRef idx="minor">
          <a:schemeClr val="lt1"/>
        </a:fontRef>
      </dsp:style>
      <dsp:txBody>
        <a:bodyPr lIns="40640" tIns="40640" rIns="40640" bIns="40640" anchor="ctr"/>
        <a:lstStyle>
          <a:lvl1pPr algn="ctr">
            <a:defRPr sz="3600"/>
          </a:lvl1pPr>
          <a:lvl2pPr marL="285750" indent="-285750" algn="ctr">
            <a:defRPr sz="2800"/>
          </a:lvl2pPr>
          <a:lvl3pPr marL="571500" indent="-285750" algn="ctr">
            <a:defRPr sz="2800"/>
          </a:lvl3pPr>
          <a:lvl4pPr marL="857250" indent="-285750" algn="ctr">
            <a:defRPr sz="2800"/>
          </a:lvl4pPr>
          <a:lvl5pPr marL="1143000" indent="-285750" algn="ctr">
            <a:defRPr sz="2800"/>
          </a:lvl5pPr>
          <a:lvl6pPr marL="1428750" indent="-285750" algn="ctr">
            <a:defRPr sz="2800"/>
          </a:lvl6pPr>
          <a:lvl7pPr marL="1714500" indent="-285750" algn="ctr">
            <a:defRPr sz="2800"/>
          </a:lvl7pPr>
          <a:lvl8pPr marL="2000250" indent="-285750" algn="ctr">
            <a:defRPr sz="2800"/>
          </a:lvl8pPr>
          <a:lvl9pPr marL="2286000" indent="-285750" algn="ctr">
            <a:defRPr sz="2800"/>
          </a:lvl9pPr>
        </a:lstStyle>
        <a:p>
          <a:pPr lvl="0">
            <a:lnSpc>
              <a:spcPct val="100000"/>
            </a:lnSpc>
            <a:spcBef>
              <a:spcPct val="0"/>
            </a:spcBef>
            <a:spcAft>
              <a:spcPct val="35000"/>
            </a:spcAft>
          </a:pPr>
          <a:r>
            <a:rPr lang="zh-CN" altLang="en-US" sz="1600" b="1" dirty="0"/>
            <a:t>工业强基</a:t>
          </a:r>
        </a:p>
      </dsp:txBody>
      <dsp:txXfrm>
        <a:off x="1572684" y="59288"/>
        <a:ext cx="607892" cy="607892"/>
      </dsp:txXfrm>
    </dsp:sp>
    <dsp:sp modelId="{DCC326CB-C742-427B-AB04-9D30C9F4F86E}">
      <dsp:nvSpPr>
        <dsp:cNvPr id="6" name="任意多边形 5"/>
        <dsp:cNvSpPr/>
      </dsp:nvSpPr>
      <dsp:spPr bwMode="white">
        <a:xfrm>
          <a:off x="2318689" y="1381132"/>
          <a:ext cx="473646" cy="63500"/>
        </a:xfrm>
        <a:custGeom>
          <a:avLst/>
          <a:gdLst/>
          <a:ahLst/>
          <a:cxnLst/>
          <a:pathLst>
            <a:path w="746" h="100">
              <a:moveTo>
                <a:pt x="18" y="165"/>
              </a:moveTo>
              <a:lnTo>
                <a:pt x="728" y="-65"/>
              </a:lnTo>
            </a:path>
          </a:pathLst>
        </a:custGeom>
        <a:sp3d prstMaterial="matte"/>
      </dsp:spPr>
      <dsp:style>
        <a:lnRef idx="2">
          <a:schemeClr val="accent4"/>
        </a:lnRef>
        <a:fillRef idx="0">
          <a:schemeClr val="accent2">
            <a:tint val="90000"/>
          </a:schemeClr>
        </a:fillRef>
        <a:effectRef idx="0">
          <a:scrgbClr r="0" g="0" b="0"/>
        </a:effectRef>
        <a:fontRef idx="minor"/>
      </dsp:style>
      <dsp:txXfrm>
        <a:off x="2318689" y="1381132"/>
        <a:ext cx="473646" cy="63500"/>
      </dsp:txXfrm>
    </dsp:sp>
    <dsp:sp modelId="{C3A1266D-9D32-4AB4-B8C0-940AE078CC4C}">
      <dsp:nvSpPr>
        <dsp:cNvPr id="7" name="圆角矩形 6"/>
        <dsp:cNvSpPr/>
      </dsp:nvSpPr>
      <dsp:spPr bwMode="white">
        <a:xfrm>
          <a:off x="2780744" y="936996"/>
          <a:ext cx="607892" cy="607892"/>
        </a:xfrm>
        <a:prstGeom prst="roundRect">
          <a:avLst/>
        </a:prstGeom>
        <a:sp3d prstMaterial="plastic">
          <a:bevelT w="120900" h="88900"/>
          <a:bevelB w="88900" h="31750" prst="angle"/>
        </a:sp3d>
      </dsp:spPr>
      <dsp:style>
        <a:lnRef idx="0">
          <a:schemeClr val="lt1"/>
        </a:lnRef>
        <a:fillRef idx="3">
          <a:schemeClr val="accent3">
            <a:hueOff val="-6600000"/>
            <a:satOff val="10824"/>
            <a:lumOff val="0"/>
            <a:alpha val="100000"/>
          </a:schemeClr>
        </a:fillRef>
        <a:effectRef idx="2">
          <a:scrgbClr r="0" g="0" b="0"/>
        </a:effectRef>
        <a:fontRef idx="minor">
          <a:schemeClr val="lt1"/>
        </a:fontRef>
      </dsp:style>
      <dsp:txBody>
        <a:bodyPr lIns="40640" tIns="40640" rIns="40640" bIns="40640" anchor="ctr"/>
        <a:lstStyle>
          <a:lvl1pPr algn="ctr">
            <a:defRPr sz="3600"/>
          </a:lvl1pPr>
          <a:lvl2pPr marL="285750" indent="-285750" algn="ctr">
            <a:defRPr sz="2800"/>
          </a:lvl2pPr>
          <a:lvl3pPr marL="571500" indent="-285750" algn="ctr">
            <a:defRPr sz="2800"/>
          </a:lvl3pPr>
          <a:lvl4pPr marL="857250" indent="-285750" algn="ctr">
            <a:defRPr sz="2800"/>
          </a:lvl4pPr>
          <a:lvl5pPr marL="1143000" indent="-285750" algn="ctr">
            <a:defRPr sz="2800"/>
          </a:lvl5pPr>
          <a:lvl6pPr marL="1428750" indent="-285750" algn="ctr">
            <a:defRPr sz="2800"/>
          </a:lvl6pPr>
          <a:lvl7pPr marL="1714500" indent="-285750" algn="ctr">
            <a:defRPr sz="2800"/>
          </a:lvl7pPr>
          <a:lvl8pPr marL="2000250" indent="-285750" algn="ctr">
            <a:defRPr sz="2800"/>
          </a:lvl8pPr>
          <a:lvl9pPr marL="2286000" indent="-285750" algn="ctr">
            <a:defRPr sz="2800"/>
          </a:lvl9pPr>
        </a:lstStyle>
        <a:p>
          <a:pPr lvl="0">
            <a:lnSpc>
              <a:spcPct val="100000"/>
            </a:lnSpc>
            <a:spcBef>
              <a:spcPct val="0"/>
            </a:spcBef>
            <a:spcAft>
              <a:spcPct val="35000"/>
            </a:spcAft>
          </a:pPr>
          <a:r>
            <a:rPr lang="zh-CN" altLang="en-US" sz="1600" b="1" dirty="0"/>
            <a:t>绿色制造</a:t>
          </a:r>
        </a:p>
      </dsp:txBody>
      <dsp:txXfrm>
        <a:off x="2780744" y="936996"/>
        <a:ext cx="607892" cy="607892"/>
      </dsp:txXfrm>
    </dsp:sp>
    <dsp:sp modelId="{91315D8F-8203-4866-B7D7-63D931B6A623}">
      <dsp:nvSpPr>
        <dsp:cNvPr id="8" name="任意多边形 7"/>
        <dsp:cNvSpPr/>
      </dsp:nvSpPr>
      <dsp:spPr bwMode="white">
        <a:xfrm>
          <a:off x="2137429" y="2190385"/>
          <a:ext cx="333790" cy="63500"/>
        </a:xfrm>
        <a:custGeom>
          <a:avLst/>
          <a:gdLst/>
          <a:ahLst/>
          <a:cxnLst/>
          <a:pathLst>
            <a:path w="526" h="100">
              <a:moveTo>
                <a:pt x="108" y="-163"/>
              </a:moveTo>
              <a:lnTo>
                <a:pt x="417" y="263"/>
              </a:lnTo>
            </a:path>
          </a:pathLst>
        </a:custGeom>
        <a:sp3d prstMaterial="matte"/>
      </dsp:spPr>
      <dsp:style>
        <a:lnRef idx="2">
          <a:schemeClr val="accent4"/>
        </a:lnRef>
        <a:fillRef idx="0">
          <a:schemeClr val="accent2">
            <a:tint val="90000"/>
          </a:schemeClr>
        </a:fillRef>
        <a:effectRef idx="0">
          <a:scrgbClr r="0" g="0" b="0"/>
        </a:effectRef>
        <a:fontRef idx="minor"/>
      </dsp:style>
      <dsp:txXfrm>
        <a:off x="2137429" y="2190385"/>
        <a:ext cx="333790" cy="63500"/>
      </dsp:txXfrm>
    </dsp:sp>
    <dsp:sp modelId="{77A7296C-8737-4261-96DF-BD03D7CF35F6}">
      <dsp:nvSpPr>
        <dsp:cNvPr id="9" name="圆角矩形 8"/>
        <dsp:cNvSpPr/>
      </dsp:nvSpPr>
      <dsp:spPr bwMode="white">
        <a:xfrm>
          <a:off x="2319306" y="2357156"/>
          <a:ext cx="607892" cy="607892"/>
        </a:xfrm>
        <a:prstGeom prst="roundRect">
          <a:avLst/>
        </a:prstGeom>
        <a:sp3d prstMaterial="plastic">
          <a:bevelT w="120900" h="88900"/>
          <a:bevelB w="88900" h="31750" prst="angle"/>
        </a:sp3d>
      </dsp:spPr>
      <dsp:style>
        <a:lnRef idx="0">
          <a:schemeClr val="lt1"/>
        </a:lnRef>
        <a:fillRef idx="3">
          <a:schemeClr val="accent3">
            <a:hueOff val="-9900000"/>
            <a:satOff val="16235"/>
            <a:lumOff val="0"/>
            <a:alpha val="100000"/>
          </a:schemeClr>
        </a:fillRef>
        <a:effectRef idx="2">
          <a:scrgbClr r="0" g="0" b="0"/>
        </a:effectRef>
        <a:fontRef idx="minor">
          <a:schemeClr val="lt1"/>
        </a:fontRef>
      </dsp:style>
      <dsp:txBody>
        <a:bodyPr lIns="40640" tIns="40640" rIns="40640" bIns="40640" anchor="ctr"/>
        <a:lstStyle>
          <a:lvl1pPr algn="ctr">
            <a:defRPr sz="3600"/>
          </a:lvl1pPr>
          <a:lvl2pPr marL="285750" indent="-285750" algn="ctr">
            <a:defRPr sz="2800"/>
          </a:lvl2pPr>
          <a:lvl3pPr marL="571500" indent="-285750" algn="ctr">
            <a:defRPr sz="2800"/>
          </a:lvl3pPr>
          <a:lvl4pPr marL="857250" indent="-285750" algn="ctr">
            <a:defRPr sz="2800"/>
          </a:lvl4pPr>
          <a:lvl5pPr marL="1143000" indent="-285750" algn="ctr">
            <a:defRPr sz="2800"/>
          </a:lvl5pPr>
          <a:lvl6pPr marL="1428750" indent="-285750" algn="ctr">
            <a:defRPr sz="2800"/>
          </a:lvl6pPr>
          <a:lvl7pPr marL="1714500" indent="-285750" algn="ctr">
            <a:defRPr sz="2800"/>
          </a:lvl7pPr>
          <a:lvl8pPr marL="2000250" indent="-285750" algn="ctr">
            <a:defRPr sz="2800"/>
          </a:lvl8pPr>
          <a:lvl9pPr marL="2286000" indent="-285750" algn="ctr">
            <a:defRPr sz="2800"/>
          </a:lvl9pPr>
        </a:lstStyle>
        <a:p>
          <a:pPr lvl="0">
            <a:lnSpc>
              <a:spcPct val="100000"/>
            </a:lnSpc>
            <a:spcBef>
              <a:spcPct val="0"/>
            </a:spcBef>
            <a:spcAft>
              <a:spcPct val="35000"/>
            </a:spcAft>
          </a:pPr>
          <a:r>
            <a:rPr lang="zh-CN" altLang="en-US" sz="1600" b="1" dirty="0"/>
            <a:t>高端装备</a:t>
          </a:r>
        </a:p>
      </dsp:txBody>
      <dsp:txXfrm>
        <a:off x="2319306" y="2357156"/>
        <a:ext cx="607892" cy="607892"/>
      </dsp:txXfrm>
    </dsp:sp>
    <dsp:sp modelId="{B441699F-348A-47F7-9B00-C24B58B497F0}">
      <dsp:nvSpPr>
        <dsp:cNvPr id="10" name="任意多边形 9"/>
        <dsp:cNvSpPr/>
      </dsp:nvSpPr>
      <dsp:spPr bwMode="white">
        <a:xfrm>
          <a:off x="1282040" y="2190385"/>
          <a:ext cx="333790" cy="63500"/>
        </a:xfrm>
        <a:custGeom>
          <a:avLst/>
          <a:gdLst/>
          <a:ahLst/>
          <a:cxnLst/>
          <a:pathLst>
            <a:path w="526" h="100">
              <a:moveTo>
                <a:pt x="417" y="-163"/>
              </a:moveTo>
              <a:lnTo>
                <a:pt x="108" y="263"/>
              </a:lnTo>
            </a:path>
          </a:pathLst>
        </a:custGeom>
        <a:sp3d prstMaterial="matte"/>
      </dsp:spPr>
      <dsp:style>
        <a:lnRef idx="2">
          <a:schemeClr val="accent4"/>
        </a:lnRef>
        <a:fillRef idx="0">
          <a:schemeClr val="accent2">
            <a:tint val="90000"/>
          </a:schemeClr>
        </a:fillRef>
        <a:effectRef idx="0">
          <a:scrgbClr r="0" g="0" b="0"/>
        </a:effectRef>
        <a:fontRef idx="minor"/>
      </dsp:style>
      <dsp:txXfrm>
        <a:off x="1282040" y="2190385"/>
        <a:ext cx="333790" cy="63500"/>
      </dsp:txXfrm>
    </dsp:sp>
    <dsp:sp modelId="{E41FE814-A409-4E9D-9500-9ABE094C6AB0}">
      <dsp:nvSpPr>
        <dsp:cNvPr id="11" name="圆角矩形 10"/>
        <dsp:cNvSpPr/>
      </dsp:nvSpPr>
      <dsp:spPr bwMode="white">
        <a:xfrm>
          <a:off x="826061" y="2357156"/>
          <a:ext cx="607892" cy="607892"/>
        </a:xfrm>
        <a:prstGeom prst="roundRect">
          <a:avLst/>
        </a:prstGeom>
        <a:sp3d prstMaterial="plastic">
          <a:bevelT w="120900" h="88900"/>
          <a:bevelB w="88900" h="31750" prst="angle"/>
        </a:sp3d>
      </dsp:spPr>
      <dsp:style>
        <a:lnRef idx="0">
          <a:schemeClr val="lt1"/>
        </a:lnRef>
        <a:fillRef idx="3">
          <a:schemeClr val="accent3">
            <a:hueOff val="-13200000"/>
            <a:satOff val="21647"/>
            <a:lumOff val="0"/>
            <a:alpha val="100000"/>
          </a:schemeClr>
        </a:fillRef>
        <a:effectRef idx="2">
          <a:scrgbClr r="0" g="0" b="0"/>
        </a:effectRef>
        <a:fontRef idx="minor">
          <a:schemeClr val="lt1"/>
        </a:fontRef>
      </dsp:style>
      <dsp:txBody>
        <a:bodyPr lIns="40640" tIns="40640" rIns="40640" bIns="40640" anchor="ctr"/>
        <a:lstStyle>
          <a:lvl1pPr algn="ctr">
            <a:defRPr sz="3600"/>
          </a:lvl1pPr>
          <a:lvl2pPr marL="285750" indent="-285750" algn="ctr">
            <a:defRPr sz="2800"/>
          </a:lvl2pPr>
          <a:lvl3pPr marL="571500" indent="-285750" algn="ctr">
            <a:defRPr sz="2800"/>
          </a:lvl3pPr>
          <a:lvl4pPr marL="857250" indent="-285750" algn="ctr">
            <a:defRPr sz="2800"/>
          </a:lvl4pPr>
          <a:lvl5pPr marL="1143000" indent="-285750" algn="ctr">
            <a:defRPr sz="2800"/>
          </a:lvl5pPr>
          <a:lvl6pPr marL="1428750" indent="-285750" algn="ctr">
            <a:defRPr sz="2800"/>
          </a:lvl6pPr>
          <a:lvl7pPr marL="1714500" indent="-285750" algn="ctr">
            <a:defRPr sz="2800"/>
          </a:lvl7pPr>
          <a:lvl8pPr marL="2000250" indent="-285750" algn="ctr">
            <a:defRPr sz="2800"/>
          </a:lvl8pPr>
          <a:lvl9pPr marL="2286000" indent="-285750" algn="ctr">
            <a:defRPr sz="2800"/>
          </a:lvl9pPr>
        </a:lstStyle>
        <a:p>
          <a:pPr lvl="0">
            <a:lnSpc>
              <a:spcPct val="100000"/>
            </a:lnSpc>
            <a:spcBef>
              <a:spcPct val="0"/>
            </a:spcBef>
            <a:spcAft>
              <a:spcPct val="35000"/>
            </a:spcAft>
          </a:pPr>
          <a:r>
            <a:rPr lang="zh-CN" altLang="en-US" sz="1600" b="1" dirty="0"/>
            <a:t>创新中心</a:t>
          </a:r>
        </a:p>
      </dsp:txBody>
      <dsp:txXfrm>
        <a:off x="826061" y="2357156"/>
        <a:ext cx="607892" cy="607892"/>
      </dsp:txXfrm>
    </dsp:sp>
    <dsp:sp modelId="{DA1D00D6-6607-4BF0-8C0C-412A58DDC51A}">
      <dsp:nvSpPr>
        <dsp:cNvPr id="12" name="任意多边形 11"/>
        <dsp:cNvSpPr/>
      </dsp:nvSpPr>
      <dsp:spPr bwMode="white">
        <a:xfrm>
          <a:off x="960924" y="1381132"/>
          <a:ext cx="473646" cy="63500"/>
        </a:xfrm>
        <a:custGeom>
          <a:avLst/>
          <a:gdLst/>
          <a:ahLst/>
          <a:cxnLst/>
          <a:pathLst>
            <a:path w="746" h="100">
              <a:moveTo>
                <a:pt x="728" y="165"/>
              </a:moveTo>
              <a:lnTo>
                <a:pt x="18" y="-65"/>
              </a:lnTo>
            </a:path>
          </a:pathLst>
        </a:custGeom>
        <a:sp3d prstMaterial="matte"/>
      </dsp:spPr>
      <dsp:style>
        <a:lnRef idx="2">
          <a:schemeClr val="accent4"/>
        </a:lnRef>
        <a:fillRef idx="0">
          <a:schemeClr val="accent2">
            <a:tint val="90000"/>
          </a:schemeClr>
        </a:fillRef>
        <a:effectRef idx="0">
          <a:scrgbClr r="0" g="0" b="0"/>
        </a:effectRef>
        <a:fontRef idx="minor"/>
      </dsp:style>
      <dsp:txXfrm>
        <a:off x="960924" y="1381132"/>
        <a:ext cx="473646" cy="63500"/>
      </dsp:txXfrm>
    </dsp:sp>
    <dsp:sp modelId="{E4293CA5-DFDB-4DF1-8196-AA0E6C31A42E}">
      <dsp:nvSpPr>
        <dsp:cNvPr id="13" name="圆角矩形 12"/>
        <dsp:cNvSpPr/>
      </dsp:nvSpPr>
      <dsp:spPr bwMode="white">
        <a:xfrm>
          <a:off x="364623" y="936996"/>
          <a:ext cx="607892" cy="607892"/>
        </a:xfrm>
        <a:prstGeom prst="roundRect">
          <a:avLst/>
        </a:prstGeom>
        <a:sp3d prstMaterial="plastic">
          <a:bevelT w="120900" h="88900"/>
          <a:bevelB w="88900" h="31750" prst="angle"/>
        </a:sp3d>
      </dsp:spPr>
      <dsp:style>
        <a:lnRef idx="0">
          <a:schemeClr val="lt1"/>
        </a:lnRef>
        <a:fillRef idx="3">
          <a:schemeClr val="accent3">
            <a:hueOff val="-16500000"/>
            <a:satOff val="27059"/>
            <a:lumOff val="0"/>
            <a:alpha val="100000"/>
          </a:schemeClr>
        </a:fillRef>
        <a:effectRef idx="2">
          <a:scrgbClr r="0" g="0" b="0"/>
        </a:effectRef>
        <a:fontRef idx="minor">
          <a:schemeClr val="lt1"/>
        </a:fontRef>
      </dsp:style>
      <dsp:txBody>
        <a:bodyPr lIns="40640" tIns="40640" rIns="40640" bIns="40640" anchor="ctr"/>
        <a:lstStyle>
          <a:lvl1pPr algn="ctr">
            <a:defRPr sz="3600"/>
          </a:lvl1pPr>
          <a:lvl2pPr marL="285750" indent="-285750" algn="ctr">
            <a:defRPr sz="2800"/>
          </a:lvl2pPr>
          <a:lvl3pPr marL="571500" indent="-285750" algn="ctr">
            <a:defRPr sz="2800"/>
          </a:lvl3pPr>
          <a:lvl4pPr marL="857250" indent="-285750" algn="ctr">
            <a:defRPr sz="2800"/>
          </a:lvl4pPr>
          <a:lvl5pPr marL="1143000" indent="-285750" algn="ctr">
            <a:defRPr sz="2800"/>
          </a:lvl5pPr>
          <a:lvl6pPr marL="1428750" indent="-285750" algn="ctr">
            <a:defRPr sz="2800"/>
          </a:lvl6pPr>
          <a:lvl7pPr marL="1714500" indent="-285750" algn="ctr">
            <a:defRPr sz="2800"/>
          </a:lvl7pPr>
          <a:lvl8pPr marL="2000250" indent="-285750" algn="ctr">
            <a:defRPr sz="2800"/>
          </a:lvl8pPr>
          <a:lvl9pPr marL="2286000" indent="-285750" algn="ctr">
            <a:defRPr sz="2800"/>
          </a:lvl9pPr>
        </a:lstStyle>
        <a:p>
          <a:pPr lvl="0">
            <a:lnSpc>
              <a:spcPct val="100000"/>
            </a:lnSpc>
            <a:spcBef>
              <a:spcPct val="0"/>
            </a:spcBef>
            <a:spcAft>
              <a:spcPct val="35000"/>
            </a:spcAft>
          </a:pPr>
          <a:r>
            <a:rPr lang="zh-CN" altLang="en-US" sz="1600" b="1" dirty="0"/>
            <a:t>智能制造</a:t>
          </a:r>
        </a:p>
      </dsp:txBody>
      <dsp:txXfrm>
        <a:off x="364623" y="936996"/>
        <a:ext cx="607892" cy="607892"/>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4572000" cy="3571900"/>
        <a:chOff x="0" y="0"/>
        <a:chExt cx="4572000" cy="3571900"/>
      </a:xfrm>
    </dsp:grpSpPr>
    <dsp:sp modelId="{685F1E19-6D01-4256-9523-D6A114DC3416}">
      <dsp:nvSpPr>
        <dsp:cNvPr id="3" name="矩形 2"/>
        <dsp:cNvSpPr/>
      </dsp:nvSpPr>
      <dsp:spPr bwMode="white">
        <a:xfrm>
          <a:off x="0" y="2930510"/>
          <a:ext cx="4572000" cy="641390"/>
        </a:xfrm>
        <a:prstGeom prst="rect">
          <a:avLst/>
        </a:prstGeom>
      </dsp:spPr>
      <dsp:style>
        <a:lnRef idx="2">
          <a:schemeClr val="lt1"/>
        </a:lnRef>
        <a:fillRef idx="1">
          <a:schemeClr val="accent2"/>
        </a:fillRef>
        <a:effectRef idx="0">
          <a:scrgbClr r="0" g="0" b="0"/>
        </a:effectRef>
        <a:fontRef idx="minor">
          <a:schemeClr val="lt1"/>
        </a:fontRef>
      </dsp:style>
      <dsp:txBody>
        <a:bodyPr lIns="106680" tIns="106680" rIns="106680" bIns="106680"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zh-CN" altLang="en-US" dirty="0"/>
            <a:t>关于请推荐第八批绿色制造体系建设示范名单通知</a:t>
          </a:r>
        </a:p>
      </dsp:txBody>
      <dsp:txXfrm>
        <a:off x="0" y="2930510"/>
        <a:ext cx="4572000" cy="641390"/>
      </dsp:txXfrm>
    </dsp:sp>
    <dsp:sp modelId="{BF130716-B38A-438A-99E6-35150E6FB02C}">
      <dsp:nvSpPr>
        <dsp:cNvPr id="4" name="上箭头标注 3"/>
        <dsp:cNvSpPr/>
      </dsp:nvSpPr>
      <dsp:spPr bwMode="white">
        <a:xfrm rot="10800000">
          <a:off x="0" y="1953673"/>
          <a:ext cx="4572000" cy="986458"/>
        </a:xfrm>
        <a:prstGeom prst="upArrowCallout">
          <a:avLst/>
        </a:prstGeom>
      </dsp:spPr>
      <dsp:style>
        <a:lnRef idx="2">
          <a:schemeClr val="lt1"/>
        </a:lnRef>
        <a:fillRef idx="1">
          <a:schemeClr val="accent2"/>
        </a:fillRef>
        <a:effectRef idx="0">
          <a:scrgbClr r="0" g="0" b="0"/>
        </a:effectRef>
        <a:fontRef idx="minor">
          <a:schemeClr val="lt1"/>
        </a:fontRef>
      </dsp:style>
      <dsp:txBody>
        <a:bodyPr rot="10800000" lIns="106680" tIns="106680" rIns="106680" bIns="106680"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zh-CN" altLang="en-US" dirty="0"/>
            <a:t>关于开展绿色制造体系建设的通知</a:t>
          </a:r>
        </a:p>
      </dsp:txBody>
      <dsp:txXfrm rot="10800000">
        <a:off x="0" y="1953673"/>
        <a:ext cx="4572000" cy="986458"/>
      </dsp:txXfrm>
    </dsp:sp>
    <dsp:sp modelId="{28B9E780-E6CB-4222-B182-AEA0E134F5FB}">
      <dsp:nvSpPr>
        <dsp:cNvPr id="5" name="上箭头标注 4"/>
        <dsp:cNvSpPr/>
      </dsp:nvSpPr>
      <dsp:spPr bwMode="white">
        <a:xfrm rot="10800000">
          <a:off x="0" y="976837"/>
          <a:ext cx="4572000" cy="986458"/>
        </a:xfrm>
        <a:prstGeom prst="upArrowCallout">
          <a:avLst/>
        </a:prstGeom>
      </dsp:spPr>
      <dsp:style>
        <a:lnRef idx="2">
          <a:schemeClr val="lt1"/>
        </a:lnRef>
        <a:fillRef idx="1">
          <a:schemeClr val="accent2"/>
        </a:fillRef>
        <a:effectRef idx="0">
          <a:scrgbClr r="0" g="0" b="0"/>
        </a:effectRef>
        <a:fontRef idx="minor">
          <a:schemeClr val="lt1"/>
        </a:fontRef>
      </dsp:style>
      <dsp:txBody>
        <a:bodyPr rot="10800000" lIns="106680" tIns="106680" rIns="106680" bIns="106680"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zh-CN" altLang="en-US" dirty="0"/>
            <a:t>绿色制造工程实施指南</a:t>
          </a:r>
        </a:p>
      </dsp:txBody>
      <dsp:txXfrm rot="10800000">
        <a:off x="0" y="976837"/>
        <a:ext cx="4572000" cy="986458"/>
      </dsp:txXfrm>
    </dsp:sp>
    <dsp:sp modelId="{2099EF67-0E6C-419D-A155-7A51B6214FE6}">
      <dsp:nvSpPr>
        <dsp:cNvPr id="6" name="上箭头标注 5"/>
        <dsp:cNvSpPr/>
      </dsp:nvSpPr>
      <dsp:spPr bwMode="white">
        <a:xfrm rot="10800000">
          <a:off x="0" y="0"/>
          <a:ext cx="4572000" cy="986458"/>
        </a:xfrm>
        <a:prstGeom prst="upArrowCallout">
          <a:avLst/>
        </a:prstGeom>
      </dsp:spPr>
      <dsp:style>
        <a:lnRef idx="2">
          <a:schemeClr val="lt1"/>
        </a:lnRef>
        <a:fillRef idx="1">
          <a:schemeClr val="accent2"/>
        </a:fillRef>
        <a:effectRef idx="0">
          <a:scrgbClr r="0" g="0" b="0"/>
        </a:effectRef>
        <a:fontRef idx="minor">
          <a:schemeClr val="lt1"/>
        </a:fontRef>
      </dsp:style>
      <dsp:txBody>
        <a:bodyPr rot="10800000" lIns="106680" tIns="106680" rIns="106680" bIns="106680"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zh-CN" altLang="en-US" dirty="0"/>
            <a:t>工业绿色发展规划</a:t>
          </a:r>
        </a:p>
      </dsp:txBody>
      <dsp:txXfrm rot="10800000">
        <a:off x="0" y="0"/>
        <a:ext cx="4572000" cy="986458"/>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9118153" cy="4412615"/>
        <a:chOff x="0" y="0"/>
        <a:chExt cx="9118153" cy="4412615"/>
      </a:xfrm>
    </dsp:grpSpPr>
    <dsp:sp modelId="{BFC19087-E3BB-40AC-8454-BAC17CA3E977}">
      <dsp:nvSpPr>
        <dsp:cNvPr id="4" name="任意多边形 3"/>
        <dsp:cNvSpPr/>
      </dsp:nvSpPr>
      <dsp:spPr bwMode="white">
        <a:xfrm>
          <a:off x="2752505" y="586722"/>
          <a:ext cx="449541" cy="0"/>
        </a:xfrm>
        <a:custGeom>
          <a:avLst/>
          <a:gdLst/>
          <a:ahLst/>
          <a:cxnLst/>
          <a:pathLst>
            <a:path w="708">
              <a:moveTo>
                <a:pt x="0" y="0"/>
              </a:moveTo>
              <a:lnTo>
                <a:pt x="708" y="0"/>
              </a:lnTo>
            </a:path>
          </a:pathLst>
        </a:custGeom>
        <a:ln w="15875">
          <a:solidFill>
            <a:srgbClr val="FF0000"/>
          </a:solidFill>
          <a:tailEnd type="arrow" w="lg" len="med"/>
        </a:ln>
        <a:sp3d z="-40000" prstMaterial="matte"/>
      </dsp:spPr>
      <dsp:style>
        <a:lnRef idx="1">
          <a:schemeClr val="accent6"/>
        </a:lnRef>
        <a:fillRef idx="0">
          <a:schemeClr val="accent6"/>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500" b="1">
            <a:solidFill>
              <a:schemeClr val="tx1"/>
            </a:solidFill>
            <a:effectLst>
              <a:outerShdw blurRad="38100" dist="38100" dir="2700000" algn="tl">
                <a:srgbClr val="000000">
                  <a:alpha val="43137"/>
                </a:srgbClr>
              </a:outerShdw>
            </a:effectLst>
            <a:latin typeface="Times New Roman" panose="02020603050405020304" pitchFamily="18" charset="0"/>
            <a:ea typeface="方正细等线简体" panose="02010601030101010101" pitchFamily="2" charset="-122"/>
          </a:endParaRPr>
        </a:p>
      </dsp:txBody>
      <dsp:txXfrm>
        <a:off x="2752505" y="586722"/>
        <a:ext cx="449541" cy="0"/>
      </dsp:txXfrm>
    </dsp:sp>
    <dsp:sp modelId="{D7B5679C-2AE5-43F6-8994-08BE063263F8}">
      <dsp:nvSpPr>
        <dsp:cNvPr id="3" name="矩形 2"/>
        <dsp:cNvSpPr/>
      </dsp:nvSpPr>
      <dsp:spPr bwMode="white">
        <a:xfrm>
          <a:off x="797979" y="364"/>
          <a:ext cx="1954526" cy="1172716"/>
        </a:xfrm>
        <a:prstGeom prst="rect">
          <a:avLst/>
        </a:prstGeom>
        <a:sp3d prstMaterial="plastic">
          <a:bevelT w="127000" h="25400" prst="relaxedInset"/>
        </a:sp3d>
      </dsp:spPr>
      <dsp:style>
        <a:lnRef idx="0">
          <a:schemeClr val="lt1"/>
        </a:lnRef>
        <a:fillRef idx="3">
          <a:schemeClr val="accent6"/>
        </a:fillRef>
        <a:effectRef idx="2">
          <a:scrgbClr r="0" g="0" b="0"/>
        </a:effectRef>
        <a:fontRef idx="minor">
          <a:schemeClr val="lt1"/>
        </a:fontRef>
      </dsp:style>
      <dsp:txBody>
        <a:bodyPr lIns="106680" tIns="106680" rIns="106680" bIns="1066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rtl="0">
            <a:lnSpc>
              <a:spcPct val="100000"/>
            </a:lnSpc>
            <a:spcBef>
              <a:spcPct val="0"/>
            </a:spcBef>
            <a:spcAft>
              <a:spcPct val="35000"/>
            </a:spcAft>
          </a:pPr>
          <a:r>
            <a:rPr lang="en-US" altLang="zh-CN" sz="1500" b="1" dirty="0">
              <a:effectLst>
                <a:outerShdw blurRad="38100" dist="38100" dir="2700000" algn="tl">
                  <a:srgbClr val="000000">
                    <a:alpha val="43137"/>
                  </a:srgbClr>
                </a:outerShdw>
              </a:effectLst>
              <a:latin typeface="Times New Roman" panose="02020603050405020304" pitchFamily="18" charset="0"/>
              <a:ea typeface="方正细等线简体" panose="02010601030101010101" pitchFamily="2" charset="-122"/>
            </a:rPr>
            <a:t>1 </a:t>
          </a:r>
          <a:r>
            <a:rPr lang="zh-CN" altLang="en-US" sz="1500" b="1" dirty="0">
              <a:effectLst>
                <a:outerShdw blurRad="38100" dist="38100" dir="2700000" algn="tl">
                  <a:srgbClr val="000000">
                    <a:alpha val="43137"/>
                  </a:srgbClr>
                </a:outerShdw>
              </a:effectLst>
              <a:latin typeface="Times New Roman" panose="02020603050405020304" pitchFamily="18" charset="0"/>
              <a:ea typeface="方正细等线简体" panose="02010601030101010101" pitchFamily="2" charset="-122"/>
            </a:rPr>
            <a:t>首次会议</a:t>
          </a:r>
        </a:p>
      </dsp:txBody>
      <dsp:txXfrm>
        <a:off x="797979" y="364"/>
        <a:ext cx="1954526" cy="1172716"/>
      </dsp:txXfrm>
    </dsp:sp>
    <dsp:sp modelId="{E3AF6DFF-D436-4ADC-B0F6-51D35FDD8CF9}">
      <dsp:nvSpPr>
        <dsp:cNvPr id="6" name="任意多边形 5"/>
        <dsp:cNvSpPr/>
      </dsp:nvSpPr>
      <dsp:spPr bwMode="white">
        <a:xfrm>
          <a:off x="5693578" y="586722"/>
          <a:ext cx="449541" cy="0"/>
        </a:xfrm>
        <a:custGeom>
          <a:avLst/>
          <a:gdLst/>
          <a:ahLst/>
          <a:cxnLst/>
          <a:pathLst>
            <a:path w="708">
              <a:moveTo>
                <a:pt x="0" y="0"/>
              </a:moveTo>
              <a:lnTo>
                <a:pt x="708" y="0"/>
              </a:lnTo>
            </a:path>
          </a:pathLst>
        </a:custGeom>
        <a:ln w="15875">
          <a:solidFill>
            <a:srgbClr val="FF0000"/>
          </a:solidFill>
          <a:tailEnd type="arrow" w="lg" len="med"/>
        </a:ln>
        <a:sp3d z="-40000" prstMaterial="matte"/>
      </dsp:spPr>
      <dsp:style>
        <a:lnRef idx="1">
          <a:schemeClr val="accent6"/>
        </a:lnRef>
        <a:fillRef idx="0">
          <a:schemeClr val="accent6"/>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500" b="1">
            <a:solidFill>
              <a:schemeClr val="tx1"/>
            </a:solidFill>
            <a:effectLst>
              <a:outerShdw blurRad="38100" dist="38100" dir="2700000" algn="tl">
                <a:srgbClr val="000000">
                  <a:alpha val="43137"/>
                </a:srgbClr>
              </a:outerShdw>
            </a:effectLst>
            <a:latin typeface="Times New Roman" panose="02020603050405020304" pitchFamily="18" charset="0"/>
            <a:ea typeface="方正细等线简体" panose="02010601030101010101" pitchFamily="2" charset="-122"/>
          </a:endParaRPr>
        </a:p>
      </dsp:txBody>
      <dsp:txXfrm>
        <a:off x="5693578" y="586722"/>
        <a:ext cx="449541" cy="0"/>
      </dsp:txXfrm>
    </dsp:sp>
    <dsp:sp modelId="{8215A1E4-3396-4B4F-853C-1F006B25F214}">
      <dsp:nvSpPr>
        <dsp:cNvPr id="5" name="矩形 4"/>
        <dsp:cNvSpPr/>
      </dsp:nvSpPr>
      <dsp:spPr bwMode="white">
        <a:xfrm>
          <a:off x="3202046" y="364"/>
          <a:ext cx="2491532" cy="1172716"/>
        </a:xfrm>
        <a:prstGeom prst="rect">
          <a:avLst/>
        </a:prstGeom>
        <a:sp3d prstMaterial="plastic">
          <a:bevelT w="127000" h="25400" prst="relaxedInset"/>
        </a:sp3d>
      </dsp:spPr>
      <dsp:style>
        <a:lnRef idx="0">
          <a:schemeClr val="lt1"/>
        </a:lnRef>
        <a:fillRef idx="3">
          <a:schemeClr val="accent6"/>
        </a:fillRef>
        <a:effectRef idx="2">
          <a:scrgbClr r="0" g="0" b="0"/>
        </a:effectRef>
        <a:fontRef idx="minor">
          <a:schemeClr val="lt1"/>
        </a:fontRef>
      </dsp:style>
      <dsp:txBody>
        <a:bodyPr lIns="106680" tIns="106680" rIns="106680" bIns="1066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rtl="0">
            <a:lnSpc>
              <a:spcPct val="100000"/>
            </a:lnSpc>
            <a:spcBef>
              <a:spcPct val="0"/>
            </a:spcBef>
            <a:spcAft>
              <a:spcPct val="35000"/>
            </a:spcAft>
          </a:pPr>
          <a:r>
            <a:rPr lang="en-US" altLang="zh-CN" sz="1500" b="1" dirty="0">
              <a:effectLst>
                <a:outerShdw blurRad="38100" dist="38100" dir="2700000" algn="tl">
                  <a:srgbClr val="000000">
                    <a:alpha val="43137"/>
                  </a:srgbClr>
                </a:outerShdw>
              </a:effectLst>
              <a:latin typeface="Times New Roman" panose="02020603050405020304" pitchFamily="18" charset="0"/>
              <a:ea typeface="方正细等线简体" panose="02010601030101010101" pitchFamily="2" charset="-122"/>
            </a:rPr>
            <a:t>2 </a:t>
          </a:r>
          <a:r>
            <a:rPr lang="zh-CN" altLang="en-US" sz="1500" b="1" dirty="0">
              <a:effectLst>
                <a:outerShdw blurRad="38100" dist="38100" dir="2700000" algn="tl">
                  <a:srgbClr val="000000">
                    <a:alpha val="43137"/>
                  </a:srgbClr>
                </a:outerShdw>
              </a:effectLst>
              <a:latin typeface="Times New Roman" panose="02020603050405020304" pitchFamily="18" charset="0"/>
              <a:ea typeface="方正细等线简体" panose="02010601030101010101" pitchFamily="2" charset="-122"/>
            </a:rPr>
            <a:t>按日程计划开展现场评价</a:t>
          </a:r>
          <a:endParaRPr lang="en-US" altLang="zh-CN" sz="1500" b="1" dirty="0">
            <a:effectLst>
              <a:outerShdw blurRad="38100" dist="38100" dir="2700000" algn="tl">
                <a:srgbClr val="000000">
                  <a:alpha val="43137"/>
                </a:srgbClr>
              </a:outerShdw>
            </a:effectLst>
            <a:latin typeface="Times New Roman" panose="02020603050405020304" pitchFamily="18" charset="0"/>
            <a:ea typeface="方正细等线简体" panose="02010601030101010101" pitchFamily="2" charset="-122"/>
          </a:endParaRPr>
        </a:p>
        <a:p>
          <a:pPr lvl="0" rtl="0">
            <a:lnSpc>
              <a:spcPct val="100000"/>
            </a:lnSpc>
            <a:spcBef>
              <a:spcPct val="0"/>
            </a:spcBef>
            <a:spcAft>
              <a:spcPct val="35000"/>
            </a:spcAft>
          </a:pPr>
          <a:r>
            <a:rPr lang="zh-CN" altLang="en-US" sz="1500" b="1" dirty="0">
              <a:effectLst>
                <a:outerShdw blurRad="38100" dist="38100" dir="2700000" algn="tl">
                  <a:srgbClr val="000000">
                    <a:alpha val="43137"/>
                  </a:srgbClr>
                </a:outerShdw>
              </a:effectLst>
              <a:latin typeface="Times New Roman" panose="02020603050405020304" pitchFamily="18" charset="0"/>
              <a:ea typeface="方正细等线简体" panose="02010601030101010101" pitchFamily="2" charset="-122"/>
            </a:rPr>
            <a:t>（证明材料收集和验证）　</a:t>
          </a:r>
        </a:p>
      </dsp:txBody>
      <dsp:txXfrm>
        <a:off x="3202046" y="364"/>
        <a:ext cx="2491532" cy="1172716"/>
      </dsp:txXfrm>
    </dsp:sp>
    <dsp:sp modelId="{977B96A8-3847-4459-B4F3-BF224C80277F}">
      <dsp:nvSpPr>
        <dsp:cNvPr id="8" name="任意多边形 7"/>
        <dsp:cNvSpPr/>
      </dsp:nvSpPr>
      <dsp:spPr bwMode="white">
        <a:xfrm>
          <a:off x="1775242" y="1173080"/>
          <a:ext cx="5464991" cy="446870"/>
        </a:xfrm>
        <a:custGeom>
          <a:avLst/>
          <a:gdLst/>
          <a:ahLst/>
          <a:cxnLst/>
          <a:pathLst>
            <a:path w="8606" h="704">
              <a:moveTo>
                <a:pt x="8606" y="0"/>
              </a:moveTo>
              <a:lnTo>
                <a:pt x="8606" y="352"/>
              </a:lnTo>
              <a:lnTo>
                <a:pt x="0" y="352"/>
              </a:lnTo>
              <a:lnTo>
                <a:pt x="0" y="704"/>
              </a:lnTo>
            </a:path>
          </a:pathLst>
        </a:custGeom>
        <a:ln w="15875">
          <a:solidFill>
            <a:srgbClr val="FF0000"/>
          </a:solidFill>
          <a:tailEnd type="arrow" w="lg" len="med"/>
        </a:ln>
        <a:sp3d z="-40000" prstMaterial="matte"/>
      </dsp:spPr>
      <dsp:style>
        <a:lnRef idx="1">
          <a:schemeClr val="accent6"/>
        </a:lnRef>
        <a:fillRef idx="0">
          <a:schemeClr val="accent6"/>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500" b="1">
            <a:solidFill>
              <a:schemeClr val="tx1"/>
            </a:solidFill>
            <a:effectLst>
              <a:outerShdw blurRad="38100" dist="38100" dir="2700000" algn="tl">
                <a:srgbClr val="000000">
                  <a:alpha val="43137"/>
                </a:srgbClr>
              </a:outerShdw>
            </a:effectLst>
            <a:latin typeface="Times New Roman" panose="02020603050405020304" pitchFamily="18" charset="0"/>
            <a:ea typeface="方正细等线简体" panose="02010601030101010101" pitchFamily="2" charset="-122"/>
          </a:endParaRPr>
        </a:p>
      </dsp:txBody>
      <dsp:txXfrm>
        <a:off x="1775242" y="1173080"/>
        <a:ext cx="5464991" cy="446870"/>
      </dsp:txXfrm>
    </dsp:sp>
    <dsp:sp modelId="{F8730E8E-74A9-4BA3-846A-A222AFBF342D}">
      <dsp:nvSpPr>
        <dsp:cNvPr id="7" name="矩形 6"/>
        <dsp:cNvSpPr/>
      </dsp:nvSpPr>
      <dsp:spPr bwMode="white">
        <a:xfrm>
          <a:off x="6143119" y="364"/>
          <a:ext cx="2194229" cy="1172716"/>
        </a:xfrm>
        <a:prstGeom prst="rect">
          <a:avLst/>
        </a:prstGeom>
        <a:sp3d prstMaterial="plastic">
          <a:bevelT w="127000" h="25400" prst="relaxedInset"/>
        </a:sp3d>
      </dsp:spPr>
      <dsp:style>
        <a:lnRef idx="0">
          <a:schemeClr val="lt1"/>
        </a:lnRef>
        <a:fillRef idx="3">
          <a:schemeClr val="accent6"/>
        </a:fillRef>
        <a:effectRef idx="2">
          <a:scrgbClr r="0" g="0" b="0"/>
        </a:effectRef>
        <a:fontRef idx="minor">
          <a:schemeClr val="lt1"/>
        </a:fontRef>
      </dsp:style>
      <dsp:txBody>
        <a:bodyPr lIns="106680" tIns="106680" rIns="106680" bIns="1066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rtl="0">
            <a:lnSpc>
              <a:spcPct val="100000"/>
            </a:lnSpc>
            <a:spcBef>
              <a:spcPct val="0"/>
            </a:spcBef>
            <a:spcAft>
              <a:spcPct val="35000"/>
            </a:spcAft>
          </a:pPr>
          <a:r>
            <a:rPr lang="en-US" altLang="zh-CN" sz="1500" b="1" dirty="0">
              <a:effectLst>
                <a:outerShdw blurRad="38100" dist="38100" dir="2700000" algn="tl">
                  <a:srgbClr val="000000">
                    <a:alpha val="43137"/>
                  </a:srgbClr>
                </a:outerShdw>
              </a:effectLst>
              <a:latin typeface="Times New Roman" panose="02020603050405020304" pitchFamily="18" charset="0"/>
              <a:ea typeface="方正细等线简体" panose="02010601030101010101" pitchFamily="2" charset="-122"/>
            </a:rPr>
            <a:t>3 </a:t>
          </a:r>
          <a:r>
            <a:rPr lang="zh-CN" altLang="en-US" sz="1500" b="1" dirty="0">
              <a:effectLst>
                <a:outerShdw blurRad="38100" dist="38100" dir="2700000" algn="tl">
                  <a:srgbClr val="000000">
                    <a:alpha val="43137"/>
                  </a:srgbClr>
                </a:outerShdw>
              </a:effectLst>
              <a:latin typeface="Times New Roman" panose="02020603050405020304" pitchFamily="18" charset="0"/>
              <a:ea typeface="方正细等线简体" panose="02010601030101010101" pitchFamily="2" charset="-122"/>
            </a:rPr>
            <a:t>形成评价结果　</a:t>
          </a:r>
          <a:endParaRPr lang="en-US" altLang="zh-CN" sz="1500" b="1" dirty="0">
            <a:effectLst>
              <a:outerShdw blurRad="38100" dist="38100" dir="2700000" algn="tl">
                <a:srgbClr val="000000">
                  <a:alpha val="43137"/>
                </a:srgbClr>
              </a:outerShdw>
            </a:effectLst>
            <a:latin typeface="Times New Roman" panose="02020603050405020304" pitchFamily="18" charset="0"/>
            <a:ea typeface="方正细等线简体" panose="02010601030101010101" pitchFamily="2" charset="-122"/>
          </a:endParaRPr>
        </a:p>
        <a:p>
          <a:pPr lvl="0" rtl="0">
            <a:lnSpc>
              <a:spcPct val="100000"/>
            </a:lnSpc>
            <a:spcBef>
              <a:spcPct val="0"/>
            </a:spcBef>
            <a:spcAft>
              <a:spcPct val="35000"/>
            </a:spcAft>
          </a:pPr>
          <a:r>
            <a:rPr lang="zh-CN" altLang="en-US" sz="1500" b="1" dirty="0">
              <a:effectLst>
                <a:outerShdw blurRad="38100" dist="38100" dir="2700000" algn="tl">
                  <a:srgbClr val="000000">
                    <a:alpha val="43137"/>
                  </a:srgbClr>
                </a:outerShdw>
              </a:effectLst>
              <a:latin typeface="Times New Roman" panose="02020603050405020304" pitchFamily="18" charset="0"/>
              <a:ea typeface="方正细等线简体" panose="02010601030101010101" pitchFamily="2" charset="-122"/>
            </a:rPr>
            <a:t>准备评价结论</a:t>
          </a:r>
        </a:p>
      </dsp:txBody>
      <dsp:txXfrm>
        <a:off x="6143119" y="364"/>
        <a:ext cx="2194229" cy="1172716"/>
      </dsp:txXfrm>
    </dsp:sp>
    <dsp:sp modelId="{6659AFEA-21EE-409A-9235-AA680E02738D}">
      <dsp:nvSpPr>
        <dsp:cNvPr id="10" name="任意多边形 9"/>
        <dsp:cNvSpPr/>
      </dsp:nvSpPr>
      <dsp:spPr bwMode="white">
        <a:xfrm>
          <a:off x="2752505" y="2206308"/>
          <a:ext cx="449541" cy="0"/>
        </a:xfrm>
        <a:custGeom>
          <a:avLst/>
          <a:gdLst/>
          <a:ahLst/>
          <a:cxnLst/>
          <a:pathLst>
            <a:path w="708">
              <a:moveTo>
                <a:pt x="0" y="0"/>
              </a:moveTo>
              <a:lnTo>
                <a:pt x="708" y="0"/>
              </a:lnTo>
            </a:path>
          </a:pathLst>
        </a:custGeom>
        <a:ln>
          <a:tailEnd type="arrow" w="lg" len="med"/>
        </a:ln>
        <a:sp3d z="-40000" prstMaterial="matte"/>
      </dsp:spPr>
      <dsp:style>
        <a:lnRef idx="1">
          <a:schemeClr val="accent6"/>
        </a:lnRef>
        <a:fillRef idx="0">
          <a:schemeClr val="accent6"/>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500" b="1">
            <a:solidFill>
              <a:schemeClr val="tx1"/>
            </a:solidFill>
            <a:effectLst>
              <a:outerShdw blurRad="38100" dist="38100" dir="2700000" algn="tl">
                <a:srgbClr val="000000">
                  <a:alpha val="43137"/>
                </a:srgbClr>
              </a:outerShdw>
            </a:effectLst>
            <a:latin typeface="Times New Roman" panose="02020603050405020304" pitchFamily="18" charset="0"/>
            <a:ea typeface="方正细等线简体" panose="02010601030101010101" pitchFamily="2" charset="-122"/>
          </a:endParaRPr>
        </a:p>
      </dsp:txBody>
      <dsp:txXfrm>
        <a:off x="2752505" y="2206308"/>
        <a:ext cx="449541" cy="0"/>
      </dsp:txXfrm>
    </dsp:sp>
    <dsp:sp modelId="{C9D1C7EB-E843-406E-87CA-E36A29DFF7FA}">
      <dsp:nvSpPr>
        <dsp:cNvPr id="9" name="矩形 8"/>
        <dsp:cNvSpPr/>
      </dsp:nvSpPr>
      <dsp:spPr bwMode="white">
        <a:xfrm>
          <a:off x="797979" y="1619950"/>
          <a:ext cx="1954526" cy="1172716"/>
        </a:xfrm>
        <a:prstGeom prst="rect">
          <a:avLst/>
        </a:prstGeom>
        <a:sp3d prstMaterial="plastic">
          <a:bevelT w="127000" h="25400" prst="relaxedInset"/>
        </a:sp3d>
      </dsp:spPr>
      <dsp:style>
        <a:lnRef idx="0">
          <a:schemeClr val="lt1"/>
        </a:lnRef>
        <a:fillRef idx="3">
          <a:schemeClr val="accent6"/>
        </a:fillRef>
        <a:effectRef idx="2">
          <a:scrgbClr r="0" g="0" b="0"/>
        </a:effectRef>
        <a:fontRef idx="minor">
          <a:schemeClr val="lt1"/>
        </a:fontRef>
      </dsp:style>
      <dsp:txBody>
        <a:bodyPr lIns="106680" tIns="106680" rIns="106680" bIns="1066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rtl="0">
            <a:lnSpc>
              <a:spcPct val="100000"/>
            </a:lnSpc>
            <a:spcBef>
              <a:spcPct val="0"/>
            </a:spcBef>
            <a:spcAft>
              <a:spcPct val="35000"/>
            </a:spcAft>
          </a:pPr>
          <a:r>
            <a:rPr lang="en-US" altLang="zh-CN" sz="1500" b="1" dirty="0">
              <a:effectLst>
                <a:outerShdw blurRad="38100" dist="38100" dir="2700000" algn="tl">
                  <a:srgbClr val="000000">
                    <a:alpha val="43137"/>
                  </a:srgbClr>
                </a:outerShdw>
              </a:effectLst>
              <a:latin typeface="Times New Roman" panose="02020603050405020304" pitchFamily="18" charset="0"/>
              <a:ea typeface="方正细等线简体" panose="02010601030101010101" pitchFamily="2" charset="-122"/>
            </a:rPr>
            <a:t>4 </a:t>
          </a:r>
          <a:r>
            <a:rPr lang="zh-CN" altLang="en-US" sz="1500" b="1" dirty="0">
              <a:effectLst>
                <a:outerShdw blurRad="38100" dist="38100" dir="2700000" algn="tl">
                  <a:srgbClr val="000000">
                    <a:alpha val="43137"/>
                  </a:srgbClr>
                </a:outerShdw>
              </a:effectLst>
              <a:latin typeface="Times New Roman" panose="02020603050405020304" pitchFamily="18" charset="0"/>
              <a:ea typeface="方正细等线简体" panose="02010601030101010101" pitchFamily="2" charset="-122"/>
            </a:rPr>
            <a:t>末次会议</a:t>
          </a:r>
          <a:endParaRPr lang="en-US" altLang="zh-CN" sz="1500" b="1" dirty="0">
            <a:effectLst>
              <a:outerShdw blurRad="38100" dist="38100" dir="2700000" algn="tl">
                <a:srgbClr val="000000">
                  <a:alpha val="43137"/>
                </a:srgbClr>
              </a:outerShdw>
            </a:effectLst>
            <a:latin typeface="Times New Roman" panose="02020603050405020304" pitchFamily="18" charset="0"/>
            <a:ea typeface="方正细等线简体" panose="02010601030101010101" pitchFamily="2" charset="-122"/>
          </a:endParaRPr>
        </a:p>
        <a:p>
          <a:pPr lvl="0" rtl="0">
            <a:lnSpc>
              <a:spcPct val="100000"/>
            </a:lnSpc>
            <a:spcBef>
              <a:spcPct val="0"/>
            </a:spcBef>
            <a:spcAft>
              <a:spcPct val="35000"/>
            </a:spcAft>
          </a:pPr>
          <a:r>
            <a:rPr lang="zh-CN" altLang="en-US" sz="1500" b="1" dirty="0">
              <a:effectLst>
                <a:outerShdw blurRad="38100" dist="38100" dir="2700000" algn="tl">
                  <a:srgbClr val="000000">
                    <a:alpha val="43137"/>
                  </a:srgbClr>
                </a:outerShdw>
              </a:effectLst>
              <a:latin typeface="Times New Roman" panose="02020603050405020304" pitchFamily="18" charset="0"/>
              <a:ea typeface="方正细等线简体" panose="02010601030101010101" pitchFamily="2" charset="-122"/>
            </a:rPr>
            <a:t>评价结果</a:t>
          </a:r>
        </a:p>
      </dsp:txBody>
      <dsp:txXfrm>
        <a:off x="797979" y="1619950"/>
        <a:ext cx="1954526" cy="1172716"/>
      </dsp:txXfrm>
    </dsp:sp>
    <dsp:sp modelId="{2F8843A9-39A5-45F0-843F-0049AA5A56AB}">
      <dsp:nvSpPr>
        <dsp:cNvPr id="12" name="任意多边形 11"/>
        <dsp:cNvSpPr/>
      </dsp:nvSpPr>
      <dsp:spPr bwMode="white">
        <a:xfrm>
          <a:off x="5156572" y="2206308"/>
          <a:ext cx="449541" cy="0"/>
        </a:xfrm>
        <a:custGeom>
          <a:avLst/>
          <a:gdLst/>
          <a:ahLst/>
          <a:cxnLst/>
          <a:pathLst>
            <a:path w="708">
              <a:moveTo>
                <a:pt x="0" y="0"/>
              </a:moveTo>
              <a:lnTo>
                <a:pt x="708" y="0"/>
              </a:lnTo>
            </a:path>
          </a:pathLst>
        </a:custGeom>
        <a:ln>
          <a:tailEnd type="arrow" w="lg" len="med"/>
        </a:ln>
        <a:sp3d z="-40000" prstMaterial="matte"/>
      </dsp:spPr>
      <dsp:style>
        <a:lnRef idx="1">
          <a:schemeClr val="accent6"/>
        </a:lnRef>
        <a:fillRef idx="0">
          <a:schemeClr val="accent6"/>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500" b="1">
            <a:solidFill>
              <a:schemeClr val="tx1"/>
            </a:solidFill>
            <a:effectLst>
              <a:outerShdw blurRad="38100" dist="38100" dir="2700000" algn="tl">
                <a:srgbClr val="000000">
                  <a:alpha val="43137"/>
                </a:srgbClr>
              </a:outerShdw>
            </a:effectLst>
            <a:latin typeface="Times New Roman" panose="02020603050405020304" pitchFamily="18" charset="0"/>
            <a:ea typeface="方正细等线简体" panose="02010601030101010101" pitchFamily="2" charset="-122"/>
          </a:endParaRPr>
        </a:p>
      </dsp:txBody>
      <dsp:txXfrm>
        <a:off x="5156572" y="2206308"/>
        <a:ext cx="449541" cy="0"/>
      </dsp:txXfrm>
    </dsp:sp>
    <dsp:sp modelId="{006D5BA0-4A1C-426D-9681-998994E5E7ED}">
      <dsp:nvSpPr>
        <dsp:cNvPr id="11" name="矩形 10"/>
        <dsp:cNvSpPr/>
      </dsp:nvSpPr>
      <dsp:spPr bwMode="white">
        <a:xfrm>
          <a:off x="3202046" y="1619950"/>
          <a:ext cx="1954526" cy="1172716"/>
        </a:xfrm>
        <a:prstGeom prst="rect">
          <a:avLst/>
        </a:prstGeom>
        <a:sp3d prstMaterial="plastic">
          <a:bevelT w="127000" h="25400" prst="relaxedInset"/>
        </a:sp3d>
      </dsp:spPr>
      <dsp:style>
        <a:lnRef idx="0">
          <a:schemeClr val="lt1"/>
        </a:lnRef>
        <a:fillRef idx="3">
          <a:schemeClr val="accent6"/>
        </a:fillRef>
        <a:effectRef idx="2">
          <a:scrgbClr r="0" g="0" b="0"/>
        </a:effectRef>
        <a:fontRef idx="minor">
          <a:schemeClr val="lt1"/>
        </a:fontRef>
      </dsp:style>
      <dsp:txBody>
        <a:bodyPr lIns="106680" tIns="106680" rIns="106680" bIns="1066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rtl="0">
            <a:lnSpc>
              <a:spcPct val="100000"/>
            </a:lnSpc>
            <a:spcBef>
              <a:spcPct val="0"/>
            </a:spcBef>
            <a:spcAft>
              <a:spcPct val="35000"/>
            </a:spcAft>
          </a:pPr>
          <a:r>
            <a:rPr lang="en-US" altLang="zh-CN" sz="1500" b="1" dirty="0">
              <a:effectLst>
                <a:outerShdw blurRad="38100" dist="38100" dir="2700000" algn="tl">
                  <a:srgbClr val="000000">
                    <a:alpha val="43137"/>
                  </a:srgbClr>
                </a:outerShdw>
              </a:effectLst>
              <a:latin typeface="Times New Roman" panose="02020603050405020304" pitchFamily="18" charset="0"/>
              <a:ea typeface="方正细等线简体" panose="02010601030101010101" pitchFamily="2" charset="-122"/>
            </a:rPr>
            <a:t>5 </a:t>
          </a:r>
          <a:r>
            <a:rPr lang="zh-CN" altLang="en-US" sz="1500" b="1" dirty="0">
              <a:effectLst>
                <a:outerShdw blurRad="38100" dist="38100" dir="2700000" algn="tl">
                  <a:srgbClr val="000000">
                    <a:alpha val="43137"/>
                  </a:srgbClr>
                </a:outerShdw>
              </a:effectLst>
              <a:latin typeface="Times New Roman" panose="02020603050405020304" pitchFamily="18" charset="0"/>
              <a:ea typeface="方正细等线简体" panose="02010601030101010101" pitchFamily="2" charset="-122"/>
            </a:rPr>
            <a:t>证明材料的整理　</a:t>
          </a:r>
          <a:endParaRPr lang="en-US" altLang="zh-CN" sz="1500" b="1" dirty="0">
            <a:effectLst>
              <a:outerShdw blurRad="38100" dist="38100" dir="2700000" algn="tl">
                <a:srgbClr val="000000">
                  <a:alpha val="43137"/>
                </a:srgbClr>
              </a:outerShdw>
            </a:effectLst>
            <a:latin typeface="Times New Roman" panose="02020603050405020304" pitchFamily="18" charset="0"/>
            <a:ea typeface="方正细等线简体" panose="02010601030101010101" pitchFamily="2" charset="-122"/>
          </a:endParaRPr>
        </a:p>
        <a:p>
          <a:pPr lvl="0" rtl="0">
            <a:lnSpc>
              <a:spcPct val="100000"/>
            </a:lnSpc>
            <a:spcBef>
              <a:spcPct val="0"/>
            </a:spcBef>
            <a:spcAft>
              <a:spcPct val="35000"/>
            </a:spcAft>
          </a:pPr>
          <a:r>
            <a:rPr lang="zh-CN" altLang="en-US" sz="1500" b="1" dirty="0">
              <a:effectLst>
                <a:outerShdw blurRad="38100" dist="38100" dir="2700000" algn="tl">
                  <a:srgbClr val="000000">
                    <a:alpha val="43137"/>
                  </a:srgbClr>
                </a:outerShdw>
              </a:effectLst>
              <a:latin typeface="Times New Roman" panose="02020603050405020304" pitchFamily="18" charset="0"/>
              <a:ea typeface="方正细等线简体" panose="02010601030101010101" pitchFamily="2" charset="-122"/>
            </a:rPr>
            <a:t>第三方评估报告</a:t>
          </a:r>
        </a:p>
      </dsp:txBody>
      <dsp:txXfrm>
        <a:off x="3202046" y="1619950"/>
        <a:ext cx="1954526" cy="1172716"/>
      </dsp:txXfrm>
    </dsp:sp>
    <dsp:sp modelId="{4DA766AF-057F-4599-855E-1E80230B1DBA}">
      <dsp:nvSpPr>
        <dsp:cNvPr id="14" name="任意多边形 13"/>
        <dsp:cNvSpPr/>
      </dsp:nvSpPr>
      <dsp:spPr bwMode="white">
        <a:xfrm>
          <a:off x="1775242" y="2792665"/>
          <a:ext cx="4969715" cy="446870"/>
        </a:xfrm>
        <a:custGeom>
          <a:avLst/>
          <a:gdLst/>
          <a:ahLst/>
          <a:cxnLst/>
          <a:pathLst>
            <a:path w="7826" h="704">
              <a:moveTo>
                <a:pt x="7826" y="0"/>
              </a:moveTo>
              <a:lnTo>
                <a:pt x="7826" y="352"/>
              </a:lnTo>
              <a:lnTo>
                <a:pt x="0" y="352"/>
              </a:lnTo>
              <a:lnTo>
                <a:pt x="0" y="704"/>
              </a:lnTo>
            </a:path>
          </a:pathLst>
        </a:custGeom>
        <a:ln w="15875">
          <a:solidFill>
            <a:srgbClr val="FF0000"/>
          </a:solidFill>
          <a:tailEnd type="arrow" w="lg" len="med"/>
        </a:ln>
        <a:sp3d z="-40000" prstMaterial="matte"/>
      </dsp:spPr>
      <dsp:style>
        <a:lnRef idx="1">
          <a:schemeClr val="accent6"/>
        </a:lnRef>
        <a:fillRef idx="0">
          <a:schemeClr val="accent6"/>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500" b="1">
            <a:solidFill>
              <a:schemeClr val="tx1"/>
            </a:solidFill>
            <a:effectLst>
              <a:outerShdw blurRad="38100" dist="38100" dir="2700000" algn="tl">
                <a:srgbClr val="000000">
                  <a:alpha val="43137"/>
                </a:srgbClr>
              </a:outerShdw>
            </a:effectLst>
            <a:latin typeface="Times New Roman" panose="02020603050405020304" pitchFamily="18" charset="0"/>
            <a:ea typeface="方正细等线简体" panose="02010601030101010101" pitchFamily="2" charset="-122"/>
          </a:endParaRPr>
        </a:p>
      </dsp:txBody>
      <dsp:txXfrm>
        <a:off x="1775242" y="2792665"/>
        <a:ext cx="4969715" cy="446870"/>
      </dsp:txXfrm>
    </dsp:sp>
    <dsp:sp modelId="{7D8A0CD8-E6EE-4B97-8703-88208B9091FA}">
      <dsp:nvSpPr>
        <dsp:cNvPr id="13" name="矩形 12"/>
        <dsp:cNvSpPr/>
      </dsp:nvSpPr>
      <dsp:spPr bwMode="white">
        <a:xfrm>
          <a:off x="5606113" y="1619950"/>
          <a:ext cx="2277687" cy="1172716"/>
        </a:xfrm>
        <a:prstGeom prst="rect">
          <a:avLst/>
        </a:prstGeom>
        <a:sp3d prstMaterial="plastic">
          <a:bevelT w="127000" h="25400" prst="relaxedInset"/>
        </a:sp3d>
      </dsp:spPr>
      <dsp:style>
        <a:lnRef idx="0">
          <a:schemeClr val="lt1"/>
        </a:lnRef>
        <a:fillRef idx="3">
          <a:schemeClr val="accent6"/>
        </a:fillRef>
        <a:effectRef idx="2">
          <a:scrgbClr r="0" g="0" b="0"/>
        </a:effectRef>
        <a:fontRef idx="minor">
          <a:schemeClr val="lt1"/>
        </a:fontRef>
      </dsp:style>
      <dsp:txBody>
        <a:bodyPr lIns="106680" tIns="106680" rIns="106680" bIns="1066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rtl="0">
            <a:lnSpc>
              <a:spcPct val="100000"/>
            </a:lnSpc>
            <a:spcBef>
              <a:spcPct val="0"/>
            </a:spcBef>
            <a:spcAft>
              <a:spcPct val="35000"/>
            </a:spcAft>
          </a:pPr>
          <a:r>
            <a:rPr lang="en-US" altLang="zh-CN" sz="1500" b="1" dirty="0">
              <a:effectLst>
                <a:outerShdw blurRad="38100" dist="38100" dir="2700000" algn="tl">
                  <a:srgbClr val="000000">
                    <a:alpha val="43137"/>
                  </a:srgbClr>
                </a:outerShdw>
              </a:effectLst>
              <a:latin typeface="Times New Roman" panose="02020603050405020304" pitchFamily="18" charset="0"/>
              <a:ea typeface="方正细等线简体" panose="02010601030101010101" pitchFamily="2" charset="-122"/>
            </a:rPr>
            <a:t>6 </a:t>
          </a:r>
          <a:r>
            <a:rPr lang="zh-CN" altLang="en-US" sz="1500" b="1" dirty="0">
              <a:effectLst>
                <a:outerShdw blurRad="38100" dist="38100" dir="2700000" algn="tl">
                  <a:srgbClr val="000000">
                    <a:alpha val="43137"/>
                  </a:srgbClr>
                </a:outerShdw>
              </a:effectLst>
              <a:latin typeface="Times New Roman" panose="02020603050405020304" pitchFamily="18" charset="0"/>
              <a:ea typeface="方正细等线简体" panose="02010601030101010101" pitchFamily="2" charset="-122"/>
            </a:rPr>
            <a:t>第三方评估报告</a:t>
          </a:r>
          <a:endParaRPr lang="en-US" altLang="zh-CN" sz="1500" b="1" dirty="0">
            <a:effectLst>
              <a:outerShdw blurRad="38100" dist="38100" dir="2700000" algn="tl">
                <a:srgbClr val="000000">
                  <a:alpha val="43137"/>
                </a:srgbClr>
              </a:outerShdw>
            </a:effectLst>
            <a:latin typeface="Times New Roman" panose="02020603050405020304" pitchFamily="18" charset="0"/>
            <a:ea typeface="方正细等线简体" panose="02010601030101010101" pitchFamily="2" charset="-122"/>
          </a:endParaRPr>
        </a:p>
        <a:p>
          <a:pPr lvl="0" rtl="0">
            <a:lnSpc>
              <a:spcPct val="100000"/>
            </a:lnSpc>
            <a:spcBef>
              <a:spcPct val="0"/>
            </a:spcBef>
            <a:spcAft>
              <a:spcPct val="35000"/>
            </a:spcAft>
          </a:pPr>
          <a:r>
            <a:rPr lang="zh-CN" altLang="en-US" sz="1500" b="1" dirty="0">
              <a:effectLst>
                <a:outerShdw blurRad="38100" dist="38100" dir="2700000" algn="tl">
                  <a:srgbClr val="000000">
                    <a:alpha val="43137"/>
                  </a:srgbClr>
                </a:outerShdw>
              </a:effectLst>
              <a:latin typeface="Times New Roman" panose="02020603050405020304" pitchFamily="18" charset="0"/>
              <a:ea typeface="方正细等线简体" panose="02010601030101010101" pitchFamily="2" charset="-122"/>
            </a:rPr>
            <a:t>技术审定</a:t>
          </a:r>
          <a:endParaRPr lang="en-US" altLang="zh-CN" sz="1500" b="1" dirty="0">
            <a:effectLst>
              <a:outerShdw blurRad="38100" dist="38100" dir="2700000" algn="tl">
                <a:srgbClr val="000000">
                  <a:alpha val="43137"/>
                </a:srgbClr>
              </a:outerShdw>
            </a:effectLst>
            <a:latin typeface="Times New Roman" panose="02020603050405020304" pitchFamily="18" charset="0"/>
            <a:ea typeface="方正细等线简体" panose="02010601030101010101" pitchFamily="2" charset="-122"/>
          </a:endParaRPr>
        </a:p>
      </dsp:txBody>
      <dsp:txXfrm>
        <a:off x="5606113" y="1619950"/>
        <a:ext cx="2277687" cy="1172716"/>
      </dsp:txXfrm>
    </dsp:sp>
    <dsp:sp modelId="{30EB2E49-32F2-4250-B299-8D54F1191B47}">
      <dsp:nvSpPr>
        <dsp:cNvPr id="15" name="矩形 14"/>
        <dsp:cNvSpPr/>
      </dsp:nvSpPr>
      <dsp:spPr bwMode="white">
        <a:xfrm>
          <a:off x="797979" y="3239535"/>
          <a:ext cx="1954526" cy="1172716"/>
        </a:xfrm>
        <a:prstGeom prst="rect">
          <a:avLst/>
        </a:prstGeom>
        <a:sp3d prstMaterial="plastic">
          <a:bevelT w="127000" h="25400" prst="relaxedInset"/>
        </a:sp3d>
      </dsp:spPr>
      <dsp:style>
        <a:lnRef idx="0">
          <a:schemeClr val="lt1"/>
        </a:lnRef>
        <a:fillRef idx="3">
          <a:schemeClr val="accent6"/>
        </a:fillRef>
        <a:effectRef idx="2">
          <a:scrgbClr r="0" g="0" b="0"/>
        </a:effectRef>
        <a:fontRef idx="minor">
          <a:schemeClr val="lt1"/>
        </a:fontRef>
      </dsp:style>
      <dsp:txBody>
        <a:bodyPr lIns="106680" tIns="106680" rIns="106680" bIns="1066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rtl="0">
            <a:lnSpc>
              <a:spcPct val="100000"/>
            </a:lnSpc>
            <a:spcBef>
              <a:spcPct val="0"/>
            </a:spcBef>
            <a:spcAft>
              <a:spcPct val="35000"/>
            </a:spcAft>
          </a:pPr>
          <a:r>
            <a:rPr lang="en-US" altLang="zh-CN" sz="1500" b="1" dirty="0">
              <a:effectLst>
                <a:outerShdw blurRad="38100" dist="38100" dir="2700000" algn="tl">
                  <a:srgbClr val="000000">
                    <a:alpha val="43137"/>
                  </a:srgbClr>
                </a:outerShdw>
              </a:effectLst>
              <a:latin typeface="Times New Roman" panose="02020603050405020304" pitchFamily="18" charset="0"/>
              <a:ea typeface="方正细等线简体" panose="02010601030101010101" pitchFamily="2" charset="-122"/>
            </a:rPr>
            <a:t>7 </a:t>
          </a:r>
          <a:r>
            <a:rPr lang="zh-CN" altLang="en-US" sz="1500" b="1" dirty="0">
              <a:effectLst>
                <a:outerShdw blurRad="38100" dist="38100" dir="2700000" algn="tl">
                  <a:srgbClr val="000000">
                    <a:alpha val="43137"/>
                  </a:srgbClr>
                </a:outerShdw>
              </a:effectLst>
              <a:latin typeface="Times New Roman" panose="02020603050405020304" pitchFamily="18" charset="0"/>
              <a:ea typeface="方正细等线简体" panose="02010601030101010101" pitchFamily="2" charset="-122"/>
            </a:rPr>
            <a:t>发放</a:t>
          </a:r>
          <a:endParaRPr lang="en-US" altLang="zh-CN" sz="1500" b="1" dirty="0">
            <a:effectLst>
              <a:outerShdw blurRad="38100" dist="38100" dir="2700000" algn="tl">
                <a:srgbClr val="000000">
                  <a:alpha val="43137"/>
                </a:srgbClr>
              </a:outerShdw>
            </a:effectLst>
            <a:latin typeface="Times New Roman" panose="02020603050405020304" pitchFamily="18" charset="0"/>
            <a:ea typeface="方正细等线简体" panose="02010601030101010101" pitchFamily="2" charset="-122"/>
          </a:endParaRPr>
        </a:p>
        <a:p>
          <a:pPr lvl="0" rtl="0">
            <a:lnSpc>
              <a:spcPct val="100000"/>
            </a:lnSpc>
            <a:spcBef>
              <a:spcPct val="0"/>
            </a:spcBef>
            <a:spcAft>
              <a:spcPct val="35000"/>
            </a:spcAft>
          </a:pPr>
          <a:r>
            <a:rPr lang="zh-CN" altLang="en-US" sz="1500" b="1" dirty="0">
              <a:effectLst>
                <a:outerShdw blurRad="38100" dist="38100" dir="2700000" algn="tl">
                  <a:srgbClr val="000000">
                    <a:alpha val="43137"/>
                  </a:srgbClr>
                </a:outerShdw>
              </a:effectLst>
              <a:latin typeface="Times New Roman" panose="02020603050405020304" pitchFamily="18" charset="0"/>
              <a:ea typeface="方正细等线简体" panose="02010601030101010101" pitchFamily="2" charset="-122"/>
            </a:rPr>
            <a:t>第三方评估报告</a:t>
          </a:r>
        </a:p>
      </dsp:txBody>
      <dsp:txXfrm>
        <a:off x="797979" y="3239535"/>
        <a:ext cx="1954526" cy="1172716"/>
      </dsp:txXfrm>
    </dsp:sp>
  </dsp:spTree>
</dsp:drawing>
</file>

<file path=ppt/diagrams/drawing5.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5449570" cy="5220553"/>
        <a:chOff x="0" y="0"/>
        <a:chExt cx="5449570" cy="5220553"/>
      </a:xfrm>
    </dsp:grpSpPr>
    <dsp:sp modelId="{AC65C9A2-8FD7-4B15-AEB2-FA80787EEDAD}">
      <dsp:nvSpPr>
        <dsp:cNvPr id="3" name="圆角矩形 2"/>
        <dsp:cNvSpPr/>
      </dsp:nvSpPr>
      <dsp:spPr bwMode="white">
        <a:xfrm>
          <a:off x="0" y="0"/>
          <a:ext cx="5449570" cy="575310"/>
        </a:xfrm>
        <a:prstGeom prst="roundRect">
          <a:avLst/>
        </a:prstGeom>
        <a:ln>
          <a:noFill/>
        </a:ln>
        <a:scene3d>
          <a:camera prst="orthographicFront"/>
          <a:lightRig rig="flat" dir="t"/>
        </a:scene3d>
        <a:sp3d prstMaterial="dkEdge">
          <a:bevelT w="8200" h="38100"/>
        </a:sp3d>
      </dsp:spPr>
      <dsp:style>
        <a:lnRef idx="0">
          <a:schemeClr val="dk1">
            <a:shade val="80000"/>
          </a:schemeClr>
        </a:lnRef>
        <a:fillRef idx="2">
          <a:schemeClr val="lt1"/>
        </a:fillRef>
        <a:effectRef idx="1">
          <a:scrgbClr r="0" g="0" b="0"/>
        </a:effectRef>
        <a:fontRef idx="minor">
          <a:schemeClr val="dk1"/>
        </a:fontRef>
      </dsp:style>
      <dsp:txBody>
        <a:bodyPr lIns="76200" tIns="76200" rIns="76200" bIns="76200" anchor="ctr"/>
        <a:lstStyle>
          <a:lvl1pPr algn="l">
            <a:defRPr sz="3000"/>
          </a:lvl1pPr>
          <a:lvl2pPr marL="228600" indent="-228600" algn="l">
            <a:defRPr sz="2300"/>
          </a:lvl2pPr>
          <a:lvl3pPr marL="457200" indent="-228600" algn="l">
            <a:defRPr sz="2300"/>
          </a:lvl3pPr>
          <a:lvl4pPr marL="685800" indent="-228600" algn="l">
            <a:defRPr sz="2300"/>
          </a:lvl4pPr>
          <a:lvl5pPr marL="914400" indent="-228600" algn="l">
            <a:defRPr sz="2300"/>
          </a:lvl5pPr>
          <a:lvl6pPr marL="1143000" indent="-228600" algn="l">
            <a:defRPr sz="2300"/>
          </a:lvl6pPr>
          <a:lvl7pPr marL="1371600" indent="-228600" algn="l">
            <a:defRPr sz="2300"/>
          </a:lvl7pPr>
          <a:lvl8pPr marL="1600200" indent="-228600" algn="l">
            <a:defRPr sz="2300"/>
          </a:lvl8pPr>
          <a:lvl9pPr marL="1828800" indent="-228600" algn="l">
            <a:defRPr sz="2300"/>
          </a:lvl9pPr>
        </a:lstStyle>
        <a:p>
          <a:pPr lvl="0" rtl="0">
            <a:lnSpc>
              <a:spcPct val="100000"/>
            </a:lnSpc>
            <a:spcBef>
              <a:spcPct val="0"/>
            </a:spcBef>
            <a:spcAft>
              <a:spcPct val="35000"/>
            </a:spcAft>
          </a:pPr>
          <a:r>
            <a:rPr lang="zh-CN" altLang="en-US" sz="2000" b="1" dirty="0">
              <a:solidFill>
                <a:schemeClr val="accent1"/>
              </a:solidFill>
              <a:latin typeface="Times New Roman" panose="02020603050405020304" pitchFamily="18" charset="0"/>
              <a:ea typeface="方正细等线简体" panose="02010601030101010101" pitchFamily="2" charset="-122"/>
            </a:rPr>
            <a:t>符合性验证（评分制）</a:t>
          </a:r>
          <a:endParaRPr>
            <a:solidFill>
              <a:schemeClr val="dk1"/>
            </a:solidFill>
          </a:endParaRPr>
        </a:p>
      </dsp:txBody>
      <dsp:txXfrm>
        <a:off x="0" y="0"/>
        <a:ext cx="5449570" cy="575310"/>
      </dsp:txXfrm>
    </dsp:sp>
    <dsp:sp modelId="{E84E86B7-0075-42B1-8322-BF425616C6EF}">
      <dsp:nvSpPr>
        <dsp:cNvPr id="4" name="圆角矩形 3"/>
        <dsp:cNvSpPr/>
      </dsp:nvSpPr>
      <dsp:spPr bwMode="white">
        <a:xfrm>
          <a:off x="0" y="676044"/>
          <a:ext cx="5449570" cy="575310"/>
        </a:xfrm>
        <a:prstGeom prst="roundRect">
          <a:avLst/>
        </a:prstGeom>
        <a:sp3d prstMaterial="dkEdge">
          <a:bevelT w="8200" h="38100"/>
        </a:sp3d>
      </dsp:spPr>
      <dsp:style>
        <a:lnRef idx="0">
          <a:schemeClr val="dk1">
            <a:shade val="80000"/>
          </a:schemeClr>
        </a:lnRef>
        <a:fillRef idx="2">
          <a:schemeClr val="lt1"/>
        </a:fillRef>
        <a:effectRef idx="1">
          <a:scrgbClr r="0" g="0" b="0"/>
        </a:effectRef>
        <a:fontRef idx="minor">
          <a:schemeClr val="dk1"/>
        </a:fontRef>
      </dsp:style>
      <dsp:txBody>
        <a:bodyPr lIns="68580" tIns="68580" rIns="68580" bIns="68580" anchor="ctr"/>
        <a:lstStyle>
          <a:lvl1pPr algn="l">
            <a:defRPr sz="3000"/>
          </a:lvl1pPr>
          <a:lvl2pPr marL="228600" indent="-228600" algn="l">
            <a:defRPr sz="2300"/>
          </a:lvl2pPr>
          <a:lvl3pPr marL="457200" indent="-228600" algn="l">
            <a:defRPr sz="2300"/>
          </a:lvl3pPr>
          <a:lvl4pPr marL="685800" indent="-228600" algn="l">
            <a:defRPr sz="2300"/>
          </a:lvl4pPr>
          <a:lvl5pPr marL="914400" indent="-228600" algn="l">
            <a:defRPr sz="2300"/>
          </a:lvl5pPr>
          <a:lvl6pPr marL="1143000" indent="-228600" algn="l">
            <a:defRPr sz="2300"/>
          </a:lvl6pPr>
          <a:lvl7pPr marL="1371600" indent="-228600" algn="l">
            <a:defRPr sz="2300"/>
          </a:lvl7pPr>
          <a:lvl8pPr marL="1600200" indent="-228600" algn="l">
            <a:defRPr sz="2300"/>
          </a:lvl8pPr>
          <a:lvl9pPr marL="1828800" indent="-228600" algn="l">
            <a:defRPr sz="2300"/>
          </a:lvl9pPr>
        </a:lstStyle>
        <a:p>
          <a:pPr lvl="0" rtl="0">
            <a:lnSpc>
              <a:spcPct val="100000"/>
            </a:lnSpc>
            <a:spcBef>
              <a:spcPct val="0"/>
            </a:spcBef>
            <a:spcAft>
              <a:spcPct val="35000"/>
            </a:spcAft>
          </a:pPr>
          <a:r>
            <a:rPr lang="en-US" altLang="zh-CN" sz="1800" dirty="0">
              <a:solidFill>
                <a:schemeClr val="dk1"/>
              </a:solidFill>
              <a:latin typeface="Times New Roman" panose="02020603050405020304" pitchFamily="18" charset="0"/>
              <a:ea typeface="方正细等线简体" panose="02010601030101010101" pitchFamily="2" charset="-122"/>
            </a:rPr>
            <a:t>—</a:t>
          </a:r>
          <a:r>
            <a:rPr lang="zh-CN" altLang="en-US" sz="1800" dirty="0">
              <a:solidFill>
                <a:srgbClr val="FF0000"/>
              </a:solidFill>
              <a:latin typeface="Times New Roman" panose="02020603050405020304" pitchFamily="18" charset="0"/>
              <a:ea typeface="方正细等线简体" panose="02010601030101010101" pitchFamily="2" charset="-122"/>
            </a:rPr>
            <a:t>不满足必选项目，实行一票否决</a:t>
          </a:r>
          <a:endParaRPr>
            <a:solidFill>
              <a:schemeClr val="dk1"/>
            </a:solidFill>
          </a:endParaRPr>
        </a:p>
      </dsp:txBody>
      <dsp:txXfrm>
        <a:off x="0" y="676044"/>
        <a:ext cx="5449570" cy="575310"/>
      </dsp:txXfrm>
    </dsp:sp>
    <dsp:sp modelId="{57785F33-2D6A-44CC-AB0E-9B74FC61A030}">
      <dsp:nvSpPr>
        <dsp:cNvPr id="5" name="圆角矩形 4"/>
        <dsp:cNvSpPr/>
      </dsp:nvSpPr>
      <dsp:spPr bwMode="white">
        <a:xfrm>
          <a:off x="0" y="1337754"/>
          <a:ext cx="5449570" cy="575310"/>
        </a:xfrm>
        <a:prstGeom prst="roundRect">
          <a:avLst/>
        </a:prstGeom>
        <a:sp3d prstMaterial="dkEdge">
          <a:bevelT w="8200" h="38100"/>
        </a:sp3d>
      </dsp:spPr>
      <dsp:style>
        <a:lnRef idx="0">
          <a:schemeClr val="dk1">
            <a:shade val="80000"/>
          </a:schemeClr>
        </a:lnRef>
        <a:fillRef idx="2">
          <a:schemeClr val="lt1"/>
        </a:fillRef>
        <a:effectRef idx="1">
          <a:scrgbClr r="0" g="0" b="0"/>
        </a:effectRef>
        <a:fontRef idx="minor">
          <a:schemeClr val="dk1"/>
        </a:fontRef>
      </dsp:style>
      <dsp:txBody>
        <a:bodyPr lIns="68580" tIns="68580" rIns="68580" bIns="68580" anchor="ctr"/>
        <a:lstStyle>
          <a:lvl1pPr algn="l">
            <a:defRPr sz="3000"/>
          </a:lvl1pPr>
          <a:lvl2pPr marL="228600" indent="-228600" algn="l">
            <a:defRPr sz="2300"/>
          </a:lvl2pPr>
          <a:lvl3pPr marL="457200" indent="-228600" algn="l">
            <a:defRPr sz="2300"/>
          </a:lvl3pPr>
          <a:lvl4pPr marL="685800" indent="-228600" algn="l">
            <a:defRPr sz="2300"/>
          </a:lvl4pPr>
          <a:lvl5pPr marL="914400" indent="-228600" algn="l">
            <a:defRPr sz="2300"/>
          </a:lvl5pPr>
          <a:lvl6pPr marL="1143000" indent="-228600" algn="l">
            <a:defRPr sz="2300"/>
          </a:lvl6pPr>
          <a:lvl7pPr marL="1371600" indent="-228600" algn="l">
            <a:defRPr sz="2300"/>
          </a:lvl7pPr>
          <a:lvl8pPr marL="1600200" indent="-228600" algn="l">
            <a:defRPr sz="2300"/>
          </a:lvl8pPr>
          <a:lvl9pPr marL="1828800" indent="-228600" algn="l">
            <a:defRPr sz="2300"/>
          </a:lvl9pPr>
        </a:lstStyle>
        <a:p>
          <a:pPr lvl="0" rtl="0">
            <a:lnSpc>
              <a:spcPct val="100000"/>
            </a:lnSpc>
            <a:spcBef>
              <a:spcPct val="0"/>
            </a:spcBef>
            <a:spcAft>
              <a:spcPct val="35000"/>
            </a:spcAft>
          </a:pPr>
          <a:r>
            <a:rPr lang="en-US" altLang="zh-CN" sz="1800" dirty="0">
              <a:solidFill>
                <a:schemeClr val="dk1"/>
              </a:solidFill>
              <a:latin typeface="Times New Roman" panose="02020603050405020304" pitchFamily="18" charset="0"/>
              <a:ea typeface="方正细等线简体" panose="02010601030101010101" pitchFamily="2" charset="-122"/>
            </a:rPr>
            <a:t>  — </a:t>
          </a:r>
          <a:r>
            <a:rPr lang="zh-CN" altLang="en-US" sz="1800" dirty="0">
              <a:solidFill>
                <a:srgbClr val="FF0000"/>
              </a:solidFill>
              <a:latin typeface="Times New Roman" panose="02020603050405020304" pitchFamily="18" charset="0"/>
              <a:ea typeface="方正细等线简体" panose="02010601030101010101" pitchFamily="2" charset="-122"/>
            </a:rPr>
            <a:t>部分满足</a:t>
          </a:r>
          <a:r>
            <a:rPr lang="zh-CN" altLang="en-US" sz="1800" dirty="0">
              <a:solidFill>
                <a:schemeClr val="dk1"/>
              </a:solidFill>
              <a:latin typeface="Times New Roman" panose="02020603050405020304" pitchFamily="18" charset="0"/>
              <a:ea typeface="方正细等线简体" panose="02010601030101010101" pitchFamily="2" charset="-122"/>
            </a:rPr>
            <a:t>的情况，根据评价方案要求进行</a:t>
          </a:r>
          <a:r>
            <a:rPr lang="zh-CN" altLang="en-US" sz="1800" dirty="0">
              <a:solidFill>
                <a:srgbClr val="FF0000"/>
              </a:solidFill>
              <a:latin typeface="Times New Roman" panose="02020603050405020304" pitchFamily="18" charset="0"/>
              <a:ea typeface="方正细等线简体" panose="02010601030101010101" pitchFamily="2" charset="-122"/>
            </a:rPr>
            <a:t>打分</a:t>
          </a:r>
          <a:endParaRPr>
            <a:solidFill>
              <a:schemeClr val="dk1"/>
            </a:solidFill>
          </a:endParaRPr>
        </a:p>
      </dsp:txBody>
      <dsp:txXfrm>
        <a:off x="0" y="1337754"/>
        <a:ext cx="5449570" cy="575310"/>
      </dsp:txXfrm>
    </dsp:sp>
    <dsp:sp modelId="{B57F2F71-59DB-46A9-AAFC-D4D7AB7EF7B2}">
      <dsp:nvSpPr>
        <dsp:cNvPr id="6" name="圆角矩形 5"/>
        <dsp:cNvSpPr/>
      </dsp:nvSpPr>
      <dsp:spPr bwMode="white">
        <a:xfrm>
          <a:off x="0" y="1999464"/>
          <a:ext cx="5449570" cy="575310"/>
        </a:xfrm>
        <a:prstGeom prst="roundRect">
          <a:avLst/>
        </a:prstGeom>
        <a:sp3d prstMaterial="dkEdge">
          <a:bevelT w="8200" h="38100"/>
        </a:sp3d>
      </dsp:spPr>
      <dsp:style>
        <a:lnRef idx="0">
          <a:schemeClr val="dk1">
            <a:shade val="80000"/>
          </a:schemeClr>
        </a:lnRef>
        <a:fillRef idx="2">
          <a:schemeClr val="lt1"/>
        </a:fillRef>
        <a:effectRef idx="1">
          <a:scrgbClr r="0" g="0" b="0"/>
        </a:effectRef>
        <a:fontRef idx="minor">
          <a:schemeClr val="dk1"/>
        </a:fontRef>
      </dsp:style>
      <dsp:txBody>
        <a:bodyPr lIns="76200" tIns="76200" rIns="76200" bIns="76200" anchor="ctr"/>
        <a:lstStyle>
          <a:lvl1pPr algn="l">
            <a:defRPr sz="3000"/>
          </a:lvl1pPr>
          <a:lvl2pPr marL="228600" indent="-228600" algn="l">
            <a:defRPr sz="2300"/>
          </a:lvl2pPr>
          <a:lvl3pPr marL="457200" indent="-228600" algn="l">
            <a:defRPr sz="2300"/>
          </a:lvl3pPr>
          <a:lvl4pPr marL="685800" indent="-228600" algn="l">
            <a:defRPr sz="2300"/>
          </a:lvl4pPr>
          <a:lvl5pPr marL="914400" indent="-228600" algn="l">
            <a:defRPr sz="2300"/>
          </a:lvl5pPr>
          <a:lvl6pPr marL="1143000" indent="-228600" algn="l">
            <a:defRPr sz="2300"/>
          </a:lvl6pPr>
          <a:lvl7pPr marL="1371600" indent="-228600" algn="l">
            <a:defRPr sz="2300"/>
          </a:lvl7pPr>
          <a:lvl8pPr marL="1600200" indent="-228600" algn="l">
            <a:defRPr sz="2300"/>
          </a:lvl8pPr>
          <a:lvl9pPr marL="1828800" indent="-228600" algn="l">
            <a:defRPr sz="2300"/>
          </a:lvl9pPr>
        </a:lstStyle>
        <a:p>
          <a:pPr lvl="0" rtl="0">
            <a:lnSpc>
              <a:spcPct val="100000"/>
            </a:lnSpc>
            <a:spcBef>
              <a:spcPct val="0"/>
            </a:spcBef>
            <a:spcAft>
              <a:spcPct val="35000"/>
            </a:spcAft>
          </a:pPr>
          <a:r>
            <a:rPr lang="zh-CN" altLang="en-US" sz="2000" b="1">
              <a:solidFill>
                <a:schemeClr val="accent1"/>
              </a:solidFill>
              <a:latin typeface="Times New Roman" panose="02020603050405020304" pitchFamily="18" charset="0"/>
              <a:ea typeface="方正细等线简体" panose="02010601030101010101" pitchFamily="2" charset="-122"/>
            </a:rPr>
            <a:t>采用的方式：</a:t>
          </a:r>
          <a:endParaRPr>
            <a:solidFill>
              <a:schemeClr val="dk1"/>
            </a:solidFill>
          </a:endParaRPr>
        </a:p>
      </dsp:txBody>
      <dsp:txXfrm>
        <a:off x="0" y="1999464"/>
        <a:ext cx="5449570" cy="575310"/>
      </dsp:txXfrm>
    </dsp:sp>
    <dsp:sp modelId="{D5E7DB54-10EF-4AFC-BE71-8FDD2F58B0A6}">
      <dsp:nvSpPr>
        <dsp:cNvPr id="7" name="圆角矩形 6"/>
        <dsp:cNvSpPr/>
      </dsp:nvSpPr>
      <dsp:spPr bwMode="white">
        <a:xfrm>
          <a:off x="0" y="2661174"/>
          <a:ext cx="5449570" cy="575310"/>
        </a:xfrm>
        <a:prstGeom prst="roundRect">
          <a:avLst/>
        </a:prstGeom>
        <a:sp3d prstMaterial="dkEdge">
          <a:bevelT w="8200" h="38100"/>
        </a:sp3d>
      </dsp:spPr>
      <dsp:style>
        <a:lnRef idx="0">
          <a:schemeClr val="dk1">
            <a:shade val="80000"/>
          </a:schemeClr>
        </a:lnRef>
        <a:fillRef idx="2">
          <a:schemeClr val="lt1"/>
        </a:fillRef>
        <a:effectRef idx="1">
          <a:scrgbClr r="0" g="0" b="0"/>
        </a:effectRef>
        <a:fontRef idx="minor">
          <a:schemeClr val="dk1"/>
        </a:fontRef>
      </dsp:style>
      <dsp:txBody>
        <a:bodyPr lIns="76200" tIns="76200" rIns="76200" bIns="76200" anchor="ctr"/>
        <a:lstStyle>
          <a:lvl1pPr algn="l">
            <a:defRPr sz="3000"/>
          </a:lvl1pPr>
          <a:lvl2pPr marL="228600" indent="-228600" algn="l">
            <a:defRPr sz="2300"/>
          </a:lvl2pPr>
          <a:lvl3pPr marL="457200" indent="-228600" algn="l">
            <a:defRPr sz="2300"/>
          </a:lvl3pPr>
          <a:lvl4pPr marL="685800" indent="-228600" algn="l">
            <a:defRPr sz="2300"/>
          </a:lvl4pPr>
          <a:lvl5pPr marL="914400" indent="-228600" algn="l">
            <a:defRPr sz="2300"/>
          </a:lvl5pPr>
          <a:lvl6pPr marL="1143000" indent="-228600" algn="l">
            <a:defRPr sz="2300"/>
          </a:lvl6pPr>
          <a:lvl7pPr marL="1371600" indent="-228600" algn="l">
            <a:defRPr sz="2300"/>
          </a:lvl7pPr>
          <a:lvl8pPr marL="1600200" indent="-228600" algn="l">
            <a:defRPr sz="2300"/>
          </a:lvl8pPr>
          <a:lvl9pPr marL="1828800" indent="-228600" algn="l">
            <a:defRPr sz="2300"/>
          </a:lvl9pPr>
        </a:lstStyle>
        <a:p>
          <a:pPr lvl="0" rtl="0">
            <a:lnSpc>
              <a:spcPct val="100000"/>
            </a:lnSpc>
            <a:spcBef>
              <a:spcPct val="0"/>
            </a:spcBef>
            <a:spcAft>
              <a:spcPct val="35000"/>
            </a:spcAft>
          </a:pPr>
          <a:r>
            <a:rPr lang="zh-CN" altLang="en-US" sz="2000" dirty="0">
              <a:solidFill>
                <a:schemeClr val="dk1"/>
              </a:solidFill>
              <a:latin typeface="Times New Roman" panose="02020603050405020304" pitchFamily="18" charset="0"/>
              <a:ea typeface="方正细等线简体" panose="02010601030101010101" pitchFamily="2" charset="-122"/>
            </a:rPr>
            <a:t>  </a:t>
          </a:r>
          <a:r>
            <a:rPr lang="en-US" altLang="zh-CN" sz="2000" dirty="0">
              <a:solidFill>
                <a:schemeClr val="dk1"/>
              </a:solidFill>
              <a:latin typeface="Times New Roman" panose="02020603050405020304" pitchFamily="18" charset="0"/>
              <a:ea typeface="方正细等线简体" panose="02010601030101010101" pitchFamily="2" charset="-122"/>
            </a:rPr>
            <a:t>—</a:t>
          </a:r>
          <a:r>
            <a:rPr lang="zh-CN" altLang="en-US" sz="2000" dirty="0">
              <a:solidFill>
                <a:schemeClr val="dk1"/>
              </a:solidFill>
              <a:latin typeface="Times New Roman" panose="02020603050405020304" pitchFamily="18" charset="0"/>
              <a:ea typeface="方正细等线简体" panose="02010601030101010101" pitchFamily="2" charset="-122"/>
            </a:rPr>
            <a:t>访谈</a:t>
          </a:r>
          <a:r>
            <a:rPr lang="zh-CN" altLang="en-US" sz="1800" dirty="0">
              <a:solidFill>
                <a:schemeClr val="dk1"/>
              </a:solidFill>
              <a:latin typeface="Times New Roman" panose="02020603050405020304" pitchFamily="18" charset="0"/>
              <a:ea typeface="方正细等线简体" panose="02010601030101010101" pitchFamily="2" charset="-122"/>
            </a:rPr>
            <a:t>、查阅资料、证明材料抽样验证</a:t>
          </a:r>
          <a:endParaRPr lang="zh-CN" altLang="en-US" sz="2000" dirty="0">
            <a:solidFill>
              <a:schemeClr val="dk1"/>
            </a:solidFill>
            <a:latin typeface="Times New Roman" panose="02020603050405020304" pitchFamily="18" charset="0"/>
            <a:ea typeface="方正细等线简体" panose="02010601030101010101" pitchFamily="2" charset="-122"/>
          </a:endParaRPr>
        </a:p>
      </dsp:txBody>
      <dsp:txXfrm>
        <a:off x="0" y="2661174"/>
        <a:ext cx="5449570" cy="575310"/>
      </dsp:txXfrm>
    </dsp:sp>
    <dsp:sp modelId="{8CA3893E-594D-4761-94BA-9B3F2A9FFEB3}">
      <dsp:nvSpPr>
        <dsp:cNvPr id="8" name="矩形 7"/>
        <dsp:cNvSpPr/>
      </dsp:nvSpPr>
      <dsp:spPr bwMode="white">
        <a:xfrm>
          <a:off x="0" y="3236484"/>
          <a:ext cx="5449570" cy="732715"/>
        </a:xfrm>
        <a:prstGeom prst="rect">
          <a:avLst/>
        </a:prstGeom>
      </dsp:spPr>
      <dsp:style>
        <a:lnRef idx="0">
          <a:schemeClr val="dk1">
            <a:alpha val="0"/>
          </a:schemeClr>
        </a:lnRef>
        <a:fillRef idx="0">
          <a:schemeClr val="lt1">
            <a:alpha val="0"/>
          </a:schemeClr>
        </a:fillRef>
        <a:effectRef idx="0">
          <a:scrgbClr r="0" g="0" b="0"/>
        </a:effectRef>
        <a:fontRef idx="minor"/>
      </dsp:style>
      <dsp:txBody>
        <a:bodyPr lIns="173023" tIns="22860" rIns="128016" bIns="22860" anchor="t"/>
        <a:lstStyle>
          <a:lvl1pPr algn="l">
            <a:defRPr sz="3000"/>
          </a:lvl1pPr>
          <a:lvl2pPr marL="228600" indent="-228600" algn="l">
            <a:defRPr sz="2300"/>
          </a:lvl2pPr>
          <a:lvl3pPr marL="457200" indent="-228600" algn="l">
            <a:defRPr sz="2300"/>
          </a:lvl3pPr>
          <a:lvl4pPr marL="685800" indent="-228600" algn="l">
            <a:defRPr sz="2300"/>
          </a:lvl4pPr>
          <a:lvl5pPr marL="914400" indent="-228600" algn="l">
            <a:defRPr sz="2300"/>
          </a:lvl5pPr>
          <a:lvl6pPr marL="1143000" indent="-228600" algn="l">
            <a:defRPr sz="2300"/>
          </a:lvl6pPr>
          <a:lvl7pPr marL="1371600" indent="-228600" algn="l">
            <a:defRPr sz="2300"/>
          </a:lvl7pPr>
          <a:lvl8pPr marL="1600200" indent="-228600" algn="l">
            <a:defRPr sz="2300"/>
          </a:lvl8pPr>
          <a:lvl9pPr marL="1828800" indent="-228600" algn="l">
            <a:defRPr sz="2300"/>
          </a:lvl9pPr>
        </a:lstStyle>
        <a:p>
          <a:pPr marL="171450" lvl="1" indent="-171450" rtl="0">
            <a:lnSpc>
              <a:spcPct val="100000"/>
            </a:lnSpc>
            <a:spcBef>
              <a:spcPct val="0"/>
            </a:spcBef>
            <a:spcAft>
              <a:spcPct val="20000"/>
            </a:spcAft>
            <a:buFontTx/>
            <a:buChar char="•"/>
          </a:pPr>
          <a:r>
            <a:rPr lang="en-US" altLang="zh-CN" sz="1800" dirty="0">
              <a:solidFill>
                <a:schemeClr val="tx1"/>
              </a:solidFill>
              <a:latin typeface="Times New Roman" panose="02020603050405020304" pitchFamily="18" charset="0"/>
              <a:ea typeface="方正细等线简体" panose="02010601030101010101" pitchFamily="2" charset="-122"/>
            </a:rPr>
            <a:t>       </a:t>
          </a:r>
          <a:r>
            <a:rPr lang="zh-CN" sz="1800" dirty="0">
              <a:solidFill>
                <a:schemeClr val="tx1"/>
              </a:solidFill>
              <a:latin typeface="Times New Roman" panose="02020603050405020304" pitchFamily="18" charset="0"/>
              <a:ea typeface="方正细等线简体" panose="02010601030101010101" pitchFamily="2" charset="-122"/>
            </a:rPr>
            <a:t>抽样的方法</a:t>
          </a:r>
          <a:endParaRPr lang="zh-CN" sz="2000" dirty="0">
            <a:solidFill>
              <a:schemeClr val="tx1"/>
            </a:solidFill>
            <a:latin typeface="Times New Roman" panose="02020603050405020304" pitchFamily="18" charset="0"/>
            <a:ea typeface="方正细等线简体" panose="02010601030101010101" pitchFamily="2" charset="-122"/>
          </a:endParaRPr>
        </a:p>
        <a:p>
          <a:pPr marL="171450" lvl="1" indent="-171450" rtl="0">
            <a:lnSpc>
              <a:spcPct val="100000"/>
            </a:lnSpc>
            <a:spcBef>
              <a:spcPct val="0"/>
            </a:spcBef>
            <a:spcAft>
              <a:spcPct val="20000"/>
            </a:spcAft>
            <a:buChar char="•"/>
          </a:pPr>
          <a:r>
            <a:rPr lang="en-US" altLang="zh-CN" sz="1800" dirty="0">
              <a:solidFill>
                <a:schemeClr val="tx1"/>
              </a:solidFill>
              <a:latin typeface="Times New Roman" panose="02020603050405020304" pitchFamily="18" charset="0"/>
              <a:ea typeface="方正细等线简体" panose="02010601030101010101" pitchFamily="2" charset="-122"/>
            </a:rPr>
            <a:t>       </a:t>
          </a:r>
          <a:r>
            <a:rPr lang="zh-CN" sz="1800" dirty="0">
              <a:solidFill>
                <a:schemeClr val="tx1"/>
              </a:solidFill>
              <a:latin typeface="Times New Roman" panose="02020603050405020304" pitchFamily="18" charset="0"/>
              <a:ea typeface="方正细等线简体" panose="02010601030101010101" pitchFamily="2" charset="-122"/>
            </a:rPr>
            <a:t>抽样的风险和局限性</a:t>
          </a:r>
          <a:endParaRPr lang="zh-CN" sz="2000" dirty="0">
            <a:solidFill>
              <a:schemeClr val="tx1"/>
            </a:solidFill>
            <a:latin typeface="Times New Roman" panose="02020603050405020304" pitchFamily="18" charset="0"/>
            <a:ea typeface="方正细等线简体" panose="02010601030101010101" pitchFamily="2" charset="-122"/>
          </a:endParaRPr>
        </a:p>
      </dsp:txBody>
      <dsp:txXfrm>
        <a:off x="0" y="3236484"/>
        <a:ext cx="5449570" cy="732715"/>
      </dsp:txXfrm>
    </dsp:sp>
    <dsp:sp modelId="{252CA4D4-39DD-4D05-BFA3-DDCAA5D02044}">
      <dsp:nvSpPr>
        <dsp:cNvPr id="9" name="圆角矩形 8"/>
        <dsp:cNvSpPr/>
      </dsp:nvSpPr>
      <dsp:spPr bwMode="white">
        <a:xfrm>
          <a:off x="0" y="3969199"/>
          <a:ext cx="5449570" cy="575310"/>
        </a:xfrm>
        <a:prstGeom prst="roundRect">
          <a:avLst/>
        </a:prstGeom>
        <a:sp3d prstMaterial="dkEdge">
          <a:bevelT w="8200" h="38100"/>
        </a:sp3d>
      </dsp:spPr>
      <dsp:style>
        <a:lnRef idx="0">
          <a:schemeClr val="dk1">
            <a:shade val="80000"/>
          </a:schemeClr>
        </a:lnRef>
        <a:fillRef idx="2">
          <a:schemeClr val="lt1"/>
        </a:fillRef>
        <a:effectRef idx="1">
          <a:scrgbClr r="0" g="0" b="0"/>
        </a:effectRef>
        <a:fontRef idx="minor">
          <a:schemeClr val="dk1"/>
        </a:fontRef>
      </dsp:style>
      <dsp:txBody>
        <a:bodyPr lIns="76200" tIns="76200" rIns="76200" bIns="76200" anchor="ctr"/>
        <a:lstStyle>
          <a:lvl1pPr algn="l">
            <a:defRPr sz="3000"/>
          </a:lvl1pPr>
          <a:lvl2pPr marL="228600" indent="-228600" algn="l">
            <a:defRPr sz="2300"/>
          </a:lvl2pPr>
          <a:lvl3pPr marL="457200" indent="-228600" algn="l">
            <a:defRPr sz="2300"/>
          </a:lvl3pPr>
          <a:lvl4pPr marL="685800" indent="-228600" algn="l">
            <a:defRPr sz="2300"/>
          </a:lvl4pPr>
          <a:lvl5pPr marL="914400" indent="-228600" algn="l">
            <a:defRPr sz="2300"/>
          </a:lvl5pPr>
          <a:lvl6pPr marL="1143000" indent="-228600" algn="l">
            <a:defRPr sz="2300"/>
          </a:lvl6pPr>
          <a:lvl7pPr marL="1371600" indent="-228600" algn="l">
            <a:defRPr sz="2300"/>
          </a:lvl7pPr>
          <a:lvl8pPr marL="1600200" indent="-228600" algn="l">
            <a:defRPr sz="2300"/>
          </a:lvl8pPr>
          <a:lvl9pPr marL="1828800" indent="-228600" algn="l">
            <a:defRPr sz="2300"/>
          </a:lvl9pPr>
        </a:lstStyle>
        <a:p>
          <a:pPr lvl="0" rtl="0">
            <a:lnSpc>
              <a:spcPct val="120000"/>
            </a:lnSpc>
            <a:spcBef>
              <a:spcPct val="0"/>
            </a:spcBef>
            <a:spcAft>
              <a:spcPct val="35000"/>
            </a:spcAft>
          </a:pPr>
          <a:r>
            <a:rPr lang="zh-CN" altLang="en-US" sz="2000" b="1" dirty="0">
              <a:solidFill>
                <a:schemeClr val="accent1"/>
              </a:solidFill>
              <a:latin typeface="Times New Roman" panose="02020603050405020304" pitchFamily="18" charset="0"/>
              <a:ea typeface="方正细等线简体" panose="02010601030101010101" pitchFamily="2" charset="-122"/>
            </a:rPr>
            <a:t>在评价中发现问题的处置</a:t>
          </a:r>
          <a:r>
            <a:rPr lang="zh-CN" altLang="en-US" sz="2000" b="1" dirty="0">
              <a:solidFill>
                <a:schemeClr val="dk1"/>
              </a:solidFill>
              <a:latin typeface="Times New Roman" panose="02020603050405020304" pitchFamily="18" charset="0"/>
              <a:ea typeface="方正细等线简体" panose="02010601030101010101" pitchFamily="2" charset="-122"/>
            </a:rPr>
            <a:t>　</a:t>
          </a:r>
          <a:endParaRPr lang="zh-CN" altLang="en-US" sz="2000" dirty="0">
            <a:solidFill>
              <a:schemeClr val="dk1"/>
            </a:solidFill>
            <a:latin typeface="Times New Roman" panose="02020603050405020304" pitchFamily="18" charset="0"/>
            <a:ea typeface="方正细等线简体" panose="02010601030101010101" pitchFamily="2" charset="-122"/>
          </a:endParaRPr>
        </a:p>
      </dsp:txBody>
      <dsp:txXfrm>
        <a:off x="0" y="3969199"/>
        <a:ext cx="5449570" cy="575310"/>
      </dsp:txXfrm>
    </dsp:sp>
    <dsp:sp modelId="{A90F0970-B14B-434D-9829-4196CE1FB71E}">
      <dsp:nvSpPr>
        <dsp:cNvPr id="10" name="圆角矩形 9"/>
        <dsp:cNvSpPr/>
      </dsp:nvSpPr>
      <dsp:spPr bwMode="white">
        <a:xfrm>
          <a:off x="0" y="4632661"/>
          <a:ext cx="5449570" cy="575310"/>
        </a:xfrm>
        <a:prstGeom prst="roundRect">
          <a:avLst/>
        </a:prstGeom>
        <a:sp3d prstMaterial="dkEdge">
          <a:bevelT w="8200" h="38100"/>
        </a:sp3d>
      </dsp:spPr>
      <dsp:style>
        <a:lnRef idx="0">
          <a:schemeClr val="dk1">
            <a:shade val="80000"/>
          </a:schemeClr>
        </a:lnRef>
        <a:fillRef idx="2">
          <a:schemeClr val="lt1"/>
        </a:fillRef>
        <a:effectRef idx="1">
          <a:scrgbClr r="0" g="0" b="0"/>
        </a:effectRef>
        <a:fontRef idx="minor">
          <a:schemeClr val="dk1"/>
        </a:fontRef>
      </dsp:style>
      <dsp:txBody>
        <a:bodyPr lIns="76200" tIns="76200" rIns="76200" bIns="76200" anchor="ctr"/>
        <a:lstStyle>
          <a:lvl1pPr algn="l">
            <a:defRPr sz="3000"/>
          </a:lvl1pPr>
          <a:lvl2pPr marL="228600" indent="-228600" algn="l">
            <a:defRPr sz="2300"/>
          </a:lvl2pPr>
          <a:lvl3pPr marL="457200" indent="-228600" algn="l">
            <a:defRPr sz="2300"/>
          </a:lvl3pPr>
          <a:lvl4pPr marL="685800" indent="-228600" algn="l">
            <a:defRPr sz="2300"/>
          </a:lvl4pPr>
          <a:lvl5pPr marL="914400" indent="-228600" algn="l">
            <a:defRPr sz="2300"/>
          </a:lvl5pPr>
          <a:lvl6pPr marL="1143000" indent="-228600" algn="l">
            <a:defRPr sz="2300"/>
          </a:lvl6pPr>
          <a:lvl7pPr marL="1371600" indent="-228600" algn="l">
            <a:defRPr sz="2300"/>
          </a:lvl7pPr>
          <a:lvl8pPr marL="1600200" indent="-228600" algn="l">
            <a:defRPr sz="2300"/>
          </a:lvl8pPr>
          <a:lvl9pPr marL="1828800" indent="-228600" algn="l">
            <a:defRPr sz="2300"/>
          </a:lvl9pPr>
        </a:lstStyle>
        <a:p>
          <a:pPr lvl="0" rtl="0">
            <a:lnSpc>
              <a:spcPct val="100000"/>
            </a:lnSpc>
            <a:spcBef>
              <a:spcPct val="0"/>
            </a:spcBef>
            <a:spcAft>
              <a:spcPct val="35000"/>
            </a:spcAft>
          </a:pPr>
          <a:r>
            <a:rPr lang="zh-CN" sz="2000" dirty="0">
              <a:solidFill>
                <a:schemeClr val="dk1"/>
              </a:solidFill>
              <a:latin typeface="Times New Roman" panose="02020603050405020304" pitchFamily="18" charset="0"/>
              <a:ea typeface="方正细等线简体" panose="02010601030101010101" pitchFamily="2" charset="-122"/>
            </a:rPr>
            <a:t>　</a:t>
          </a:r>
          <a:r>
            <a:rPr lang="en-US" altLang="zh-CN" sz="2000" dirty="0">
              <a:solidFill>
                <a:schemeClr val="dk1"/>
              </a:solidFill>
              <a:latin typeface="Times New Roman" panose="02020603050405020304" pitchFamily="18" charset="0"/>
              <a:ea typeface="方正细等线简体" panose="02010601030101010101" pitchFamily="2" charset="-122"/>
            </a:rPr>
            <a:t>—</a:t>
          </a:r>
          <a:r>
            <a:rPr lang="zh-CN" altLang="en-US" sz="2000" dirty="0">
              <a:solidFill>
                <a:srgbClr val="FF0000"/>
              </a:solidFill>
              <a:latin typeface="Times New Roman" panose="02020603050405020304" pitchFamily="18" charset="0"/>
              <a:ea typeface="方正细等线简体" panose="02010601030101010101" pitchFamily="2" charset="-122"/>
            </a:rPr>
            <a:t>问题清单</a:t>
          </a:r>
          <a:endParaRPr lang="zh-CN" sz="2000" dirty="0">
            <a:solidFill>
              <a:srgbClr val="FF0000"/>
            </a:solidFill>
            <a:latin typeface="Times New Roman" panose="02020603050405020304" pitchFamily="18" charset="0"/>
            <a:ea typeface="方正细等线简体" panose="02010601030101010101" pitchFamily="2" charset="-122"/>
          </a:endParaRPr>
        </a:p>
      </dsp:txBody>
      <dsp:txXfrm>
        <a:off x="0" y="4632661"/>
        <a:ext cx="5449570" cy="57531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1">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Sty" val="noArr"/>
                    <dgm:param type="endSty" val="noArr"/>
                    <dgm:param type="begPts" val="auto"/>
                    <dgm:param type="endPts" val="auto"/>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stAng" val="90"/>
                              <dgm:param type="ctrShpMap" val="fNode"/>
                            </dgm:alg>
                          </dgm:if>
                          <dgm:if name="Name67" axis="ch ch" ptType="node node" st="1 1" cnt="1 0" func="cnt" op="equ" val="2">
                            <dgm:alg type="cycle">
                              <dgm:param type="stAng" val="45"/>
                              <dgm:param type="spanAng" val="90"/>
                              <dgm:param type="ctrShpMap" val="fNode"/>
                            </dgm:alg>
                          </dgm:if>
                          <dgm:else name="Name68">
                            <dgm:alg type="cycle">
                              <dgm:param type="stAng" val="0"/>
                              <dgm:param type="spanAng" val="180"/>
                              <dgm:param type="ctrShpMap" val="fNode"/>
                            </dgm:alg>
                          </dgm:else>
                        </dgm:choose>
                      </dgm:if>
                      <dgm:if name="Name69" axis="ch" ptType="node" func="cnt" op="equ" val="2">
                        <dgm:choose name="Name70">
                          <dgm:if name="Name71" axis="ch ch" ptType="node node" st="1 1" cnt="1 0" func="cnt" op="equ" val="1">
                            <dgm:alg type="cycle">
                              <dgm:param type="stAng" val="0"/>
                              <dgm:param type="ctrShpMap" val="fNode"/>
                            </dgm:alg>
                          </dgm:if>
                          <dgm:if name="Name72" axis="ch ch" ptType="node node" st="1 1" cnt="1 0" func="cnt" op="equ" val="2">
                            <dgm:alg type="cycle">
                              <dgm:param type="stAng" val="315"/>
                              <dgm:param type="spanAng" val="90"/>
                              <dgm:param type="ctrShpMap" val="fNode"/>
                            </dgm:alg>
                          </dgm:if>
                          <dgm:else name="Name73">
                            <dgm:alg type="cycle">
                              <dgm:param type="stAng" val="270"/>
                              <dgm:param type="spanAng" val="180"/>
                              <dgm:param type="ctrShpMap" val="fNode"/>
                            </dgm:alg>
                          </dgm:else>
                        </dgm:choose>
                      </dgm:if>
                      <dgm:if name="Name74" axis="ch" ptType="node" func="cnt" op="equ" val="3">
                        <dgm:choose name="Name75">
                          <dgm:if name="Name76" axis="ch ch" ptType="node node" st="1 1" cnt="1 0" func="cnt" op="equ" val="1">
                            <dgm:alg type="cycle">
                              <dgm:param type="stAng" val="0"/>
                              <dgm:param type="ctrShpMap" val="fNode"/>
                            </dgm:alg>
                          </dgm:if>
                          <dgm:if name="Name77" axis="ch ch" ptType="node node" st="1 1" cnt="1 0" func="cnt" op="equ" val="2">
                            <dgm:alg type="cycle">
                              <dgm:param type="stAng" val="315"/>
                              <dgm:param type="spanAng" val="90"/>
                              <dgm:param type="ctrShpMap" val="fNode"/>
                            </dgm:alg>
                          </dgm:if>
                          <dgm:else name="Name78">
                            <dgm:alg type="cycle">
                              <dgm:param type="stAng" val="270"/>
                              <dgm:param type="spanAng" val="180"/>
                              <dgm:param type="ctrShpMap" val="fNode"/>
                            </dgm:alg>
                          </dgm:else>
                        </dgm:choose>
                      </dgm:if>
                      <dgm:if name="Name79" axis="ch" ptType="node" func="cnt" op="equ" val="4">
                        <dgm:choose name="Name80">
                          <dgm:if name="Name81" axis="ch ch" ptType="node node" st="1 1" cnt="1 0" func="cnt" op="equ" val="1">
                            <dgm:alg type="cycle">
                              <dgm:param type="stAng" val="0"/>
                              <dgm:param type="ctrShpMap" val="fNode"/>
                            </dgm:alg>
                          </dgm:if>
                          <dgm:if name="Name82" axis="ch ch" ptType="node node" st="1 1" cnt="1 0" func="cnt" op="equ" val="2">
                            <dgm:alg type="cycle">
                              <dgm:param type="stAng" val="315"/>
                              <dgm:param type="spanAng" val="90"/>
                              <dgm:param type="ctrShpMap" val="fNode"/>
                            </dgm:alg>
                          </dgm:if>
                          <dgm:else name="Name83">
                            <dgm:alg type="cycle">
                              <dgm:param type="stAng" val="292.5"/>
                              <dgm:param type="spanAng" val="135"/>
                              <dgm:param type="ctrShpMap" val="fNode"/>
                            </dgm:alg>
                          </dgm:else>
                        </dgm:choose>
                      </dgm:if>
                      <dgm:if name="Name84" axis="ch" ptType="node" func="cnt" op="equ" val="5">
                        <dgm:choose name="Name85">
                          <dgm:if name="Name86" axis="ch ch" ptType="node node" st="1 1" cnt="1 0" func="cnt" op="equ" val="1">
                            <dgm:alg type="cycle">
                              <dgm:param type="stAng" val="0"/>
                              <dgm:param type="ctrShpMap" val="fNode"/>
                            </dgm:alg>
                          </dgm:if>
                          <dgm:if name="Name87" axis="ch ch" ptType="node node" st="1 1" cnt="1 0" func="cnt" op="equ" val="2">
                            <dgm:alg type="cycle">
                              <dgm:param type="stAng" val="315"/>
                              <dgm:param type="spanAng" val="90"/>
                              <dgm:param type="ctrShpMap" val="fNode"/>
                            </dgm:alg>
                          </dgm:if>
                          <dgm:else name="Name88">
                            <dgm:alg type="cycle">
                              <dgm:param type="stAng" val="0"/>
                              <dgm:param type="spanAng" val="360"/>
                              <dgm:param type="ctrShpMap" val="fNode"/>
                            </dgm:alg>
                          </dgm:else>
                        </dgm:choose>
                      </dgm:if>
                      <dgm:if name="Name89" axis="ch" ptType="node" func="cnt" op="equ" val="6">
                        <dgm:choose name="Name90">
                          <dgm:if name="Name91" axis="ch ch" ptType="node node" st="1 1" cnt="1 0" func="cnt" op="equ" val="1">
                            <dgm:alg type="cycle">
                              <dgm:param type="stAng" val="0"/>
                              <dgm:param type="ctrShpMap" val="fNode"/>
                            </dgm:alg>
                          </dgm:if>
                          <dgm:if name="Name92" axis="ch ch" ptType="node node" st="1 1" cnt="1 0" func="cnt" op="equ" val="2">
                            <dgm:alg type="cycle">
                              <dgm:param type="stAng" val="315"/>
                              <dgm:param type="spanAng" val="90"/>
                              <dgm:param type="ctrShpMap" val="fNode"/>
                            </dgm:alg>
                          </dgm:if>
                          <dgm:else name="Name93">
                            <dgm:alg type="cycle">
                              <dgm:param type="stAng" val="0"/>
                              <dgm:param type="spanAng" val="360"/>
                              <dgm:param type="ctrShpMap" val="fNode"/>
                            </dgm:alg>
                          </dgm:else>
                        </dgm:choose>
                      </dgm:if>
                      <dgm:if name="Name94" axis="ch" ptType="node" func="cnt" op="gte" val="7">
                        <dgm:choose name="Name95">
                          <dgm:if name="Name96" axis="ch ch" ptType="node node" st="1 1" cnt="1 0" func="cnt" op="equ" val="1">
                            <dgm:alg type="cycle">
                              <dgm:param type="stAng" val="0"/>
                              <dgm:param type="ctrShpMap" val="fNode"/>
                            </dgm:alg>
                          </dgm:if>
                          <dgm:if name="Name97" axis="ch ch" ptType="node node" st="1 1" cnt="1 0" func="cnt" op="equ" val="2">
                            <dgm:alg type="cycle">
                              <dgm:param type="stAng" val="315"/>
                              <dgm:param type="spanAng" val="90"/>
                              <dgm:param type="ctrShpMap" val="fNode"/>
                            </dgm:alg>
                          </dgm:if>
                          <dgm:else name="Name98">
                            <dgm:alg type="cycle">
                              <dgm:param type="stAng" val="0"/>
                              <dgm:param type="spanAng" val="360"/>
                              <dgm:param type="ctrShpMap" val="fNode"/>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stAng" val="270"/>
                              <dgm:param type="ctrShpMap" val="fNode"/>
                            </dgm:alg>
                          </dgm:if>
                          <dgm:if name="Name105" axis="ch ch" ptType="node node" st="1 1" cnt="1 0" func="cnt" op="equ" val="2">
                            <dgm:alg type="cycle">
                              <dgm:param type="stAng" val="315"/>
                              <dgm:param type="spanAng" val="-90"/>
                              <dgm:param type="ctrShpMap" val="fNode"/>
                            </dgm:alg>
                          </dgm:if>
                          <dgm:else name="Name106">
                            <dgm:alg type="cycle">
                              <dgm:param type="stAng" val="0"/>
                              <dgm:param type="spanAng" val="-180"/>
                              <dgm:param type="ctrShpMap" val="fNode"/>
                            </dgm:alg>
                          </dgm:else>
                        </dgm:choose>
                      </dgm:if>
                      <dgm:if name="Name107" axis="ch" ptType="node" func="cnt" op="equ" val="2">
                        <dgm:choose name="Name108">
                          <dgm:if name="Name109" axis="ch ch" ptType="node node" st="1 1" cnt="1 0" func="cnt" op="equ" val="1">
                            <dgm:alg type="cycle">
                              <dgm:param type="stAng" val="0"/>
                              <dgm:param type="ctrShpMap" val="fNode"/>
                            </dgm:alg>
                          </dgm:if>
                          <dgm:if name="Name110" axis="ch ch" ptType="node node" st="1 1" cnt="1 0" func="cnt" op="equ" val="2">
                            <dgm:alg type="cycle">
                              <dgm:param type="stAng" val="45"/>
                              <dgm:param type="spanAng" val="-90"/>
                              <dgm:param type="ctrShpMap" val="fNode"/>
                            </dgm:alg>
                          </dgm:if>
                          <dgm:else name="Name111">
                            <dgm:alg type="cycle">
                              <dgm:param type="stAng" val="90"/>
                              <dgm:param type="spanAng" val="-180"/>
                              <dgm:param type="ctrShpMap" val="fNode"/>
                            </dgm:alg>
                          </dgm:else>
                        </dgm:choose>
                      </dgm:if>
                      <dgm:if name="Name112" axis="ch" ptType="node" func="cnt" op="equ" val="3">
                        <dgm:choose name="Name113">
                          <dgm:if name="Name114" axis="ch ch" ptType="node node" st="1 1" cnt="1 0" func="cnt" op="equ" val="1">
                            <dgm:alg type="cycle">
                              <dgm:param type="stAng" val="0"/>
                              <dgm:param type="ctrShpMap" val="fNode"/>
                            </dgm:alg>
                          </dgm:if>
                          <dgm:if name="Name115" axis="ch ch" ptType="node node" st="1 1" cnt="1 0" func="cnt" op="equ" val="2">
                            <dgm:alg type="cycle">
                              <dgm:param type="stAng" val="45"/>
                              <dgm:param type="spanAng" val="-90"/>
                              <dgm:param type="ctrShpMap" val="fNode"/>
                            </dgm:alg>
                          </dgm:if>
                          <dgm:else name="Name116">
                            <dgm:alg type="cycle">
                              <dgm:param type="stAng" val="90"/>
                              <dgm:param type="spanAng" val="-180"/>
                              <dgm:param type="ctrShpMap" val="fNode"/>
                            </dgm:alg>
                          </dgm:else>
                        </dgm:choose>
                      </dgm:if>
                      <dgm:if name="Name117" axis="ch" ptType="node" func="cnt" op="equ" val="4">
                        <dgm:choose name="Name118">
                          <dgm:if name="Name119" axis="ch ch" ptType="node node" st="1 1" cnt="1 0" func="cnt" op="equ" val="1">
                            <dgm:alg type="cycle">
                              <dgm:param type="stAng" val="0"/>
                              <dgm:param type="ctrShpMap" val="fNode"/>
                            </dgm:alg>
                          </dgm:if>
                          <dgm:if name="Name120" axis="ch ch" ptType="node node" st="1 1" cnt="1 0" func="cnt" op="equ" val="2">
                            <dgm:alg type="cycle">
                              <dgm:param type="stAng" val="45"/>
                              <dgm:param type="spanAng" val="-90"/>
                              <dgm:param type="ctrShpMap" val="fNode"/>
                            </dgm:alg>
                          </dgm:if>
                          <dgm:else name="Name121">
                            <dgm:alg type="cycle">
                              <dgm:param type="stAng" val="67.5"/>
                              <dgm:param type="spanAng" val="-135"/>
                              <dgm:param type="ctrShpMap" val="fNode"/>
                            </dgm:alg>
                          </dgm:else>
                        </dgm:choose>
                      </dgm:if>
                      <dgm:if name="Name122" axis="ch" ptType="node" func="cnt" op="equ" val="5">
                        <dgm:choose name="Name123">
                          <dgm:if name="Name124" axis="ch ch" ptType="node node" st="1 1" cnt="1 0" func="cnt" op="equ" val="1">
                            <dgm:alg type="cycle">
                              <dgm:param type="stAng" val="0"/>
                              <dgm:param type="ctrShpMap" val="fNode"/>
                            </dgm:alg>
                          </dgm:if>
                          <dgm:if name="Name125" axis="ch ch" ptType="node node" st="1 1" cnt="1 0" func="cnt" op="equ" val="2">
                            <dgm:alg type="cycle">
                              <dgm:param type="stAng" val="45"/>
                              <dgm:param type="spanAng" val="-90"/>
                              <dgm:param type="ctrShpMap" val="fNode"/>
                            </dgm:alg>
                          </dgm:if>
                          <dgm:else name="Name126">
                            <dgm:alg type="cycle">
                              <dgm:param type="stAng" val="0"/>
                              <dgm:param type="spanAng" val="-360"/>
                              <dgm:param type="ctrShpMap" val="fNode"/>
                            </dgm:alg>
                          </dgm:else>
                        </dgm:choose>
                      </dgm:if>
                      <dgm:if name="Name127" axis="ch" ptType="node" func="cnt" op="equ" val="6">
                        <dgm:choose name="Name128">
                          <dgm:if name="Name129" axis="ch ch" ptType="node node" st="1 1" cnt="1 0" func="cnt" op="equ" val="1">
                            <dgm:alg type="cycle">
                              <dgm:param type="stAng" val="0"/>
                              <dgm:param type="ctrShpMap" val="fNode"/>
                            </dgm:alg>
                          </dgm:if>
                          <dgm:if name="Name130" axis="ch ch" ptType="node node" st="1 1" cnt="1 0" func="cnt" op="equ" val="2">
                            <dgm:alg type="cycle">
                              <dgm:param type="stAng" val="45"/>
                              <dgm:param type="spanAng" val="-90"/>
                              <dgm:param type="ctrShpMap" val="fNode"/>
                            </dgm:alg>
                          </dgm:if>
                          <dgm:else name="Name131">
                            <dgm:alg type="cycle">
                              <dgm:param type="stAng" val="0"/>
                              <dgm:param type="spanAng" val="-360"/>
                              <dgm:param type="ctrShpMap" val="fNode"/>
                            </dgm:alg>
                          </dgm:else>
                        </dgm:choose>
                      </dgm:if>
                      <dgm:if name="Name132" axis="ch" ptType="node" func="cnt" op="gte" val="7">
                        <dgm:choose name="Name133">
                          <dgm:if name="Name134" axis="ch ch" ptType="node node" st="1 1" cnt="1 0" func="cnt" op="equ" val="1">
                            <dgm:alg type="cycle">
                              <dgm:param type="stAng" val="0"/>
                              <dgm:param type="ctrShpMap" val="fNode"/>
                            </dgm:alg>
                          </dgm:if>
                          <dgm:if name="Name135" axis="ch ch" ptType="node node" st="1 1" cnt="1 0" func="cnt" op="equ" val="2">
                            <dgm:alg type="cycle">
                              <dgm:param type="stAng" val="45"/>
                              <dgm:param type="spanAng" val="-90"/>
                              <dgm:param type="ctrShpMap" val="fNode"/>
                            </dgm:alg>
                          </dgm:if>
                          <dgm:else name="Name136">
                            <dgm:alg type="cycle">
                              <dgm:param type="stAng" val="0"/>
                              <dgm:param type="spanAng" val="-360"/>
                              <dgm:param type="ctrShpMap" val="fNode"/>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Sty" val="noArr"/>
                          <dgm:param type="endSty" val="noArr"/>
                          <dgm:param type="begPts" val="auto"/>
                          <dgm:param type="endPts" val="auto"/>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srcNode" val="textCenter"/>
                    <dgm:param type="dstNode" val="childCenter1"/>
                    <dgm:param type="dim" val="1D"/>
                    <dgm:param type="endSty" val="noArr"/>
                    <dgm:param type="begPts" val="auto"/>
                    <dgm:param type="endPts" val="auto"/>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stAng" val="180"/>
                              <dgm:param type="ctrShpMap" val="fNode"/>
                            </dgm:alg>
                          </dgm:if>
                          <dgm:if name="Name154" axis="ch ch" ptType="node node" st="2 1" cnt="1 0" func="cnt" op="equ" val="2">
                            <dgm:alg type="cycle">
                              <dgm:param type="stAng" val="135"/>
                              <dgm:param type="spanAng" val="90"/>
                              <dgm:param type="ctrShpMap" val="fNode"/>
                            </dgm:alg>
                          </dgm:if>
                          <dgm:else name="Name155">
                            <dgm:alg type="cycle">
                              <dgm:param type="stAng" val="90"/>
                              <dgm:param type="spanAng" val="180"/>
                              <dgm:param type="ctrShpMap" val="fNode"/>
                            </dgm:alg>
                          </dgm:else>
                        </dgm:choose>
                      </dgm:if>
                      <dgm:if name="Name156" axis="ch" ptType="node" func="cnt" op="equ" val="3">
                        <dgm:choose name="Name157">
                          <dgm:if name="Name158" axis="ch ch" ptType="node node" st="2 1" cnt="1 0" func="cnt" op="equ" val="1">
                            <dgm:alg type="cycle">
                              <dgm:param type="stAng" val="120"/>
                              <dgm:param type="ctrShpMap" val="fNode"/>
                              <dgm:param type="horzAlign" val="r"/>
                              <dgm:param type="vertAlign" val="b"/>
                            </dgm:alg>
                          </dgm:if>
                          <dgm:if name="Name159" axis="ch ch" ptType="node node" st="2 1" cnt="1 0" func="cnt" op="equ" val="2">
                            <dgm:alg type="cycle">
                              <dgm:param type="stAng" val="75"/>
                              <dgm:param type="spanAng" val="90"/>
                              <dgm:param type="ctrShpMap" val="fNode"/>
                              <dgm:param type="horzAlign" val="r"/>
                              <dgm:param type="vertAlign" val="b"/>
                            </dgm:alg>
                          </dgm:if>
                          <dgm:else name="Name160">
                            <dgm:alg type="cycle">
                              <dgm:param type="stAng" val="30"/>
                              <dgm:param type="spanAng" val="180"/>
                              <dgm:param type="ctrShpMap" val="fNode"/>
                            </dgm:alg>
                          </dgm:else>
                        </dgm:choose>
                      </dgm:if>
                      <dgm:if name="Name161" axis="ch" ptType="node" func="cnt" op="equ" val="4">
                        <dgm:choose name="Name162">
                          <dgm:if name="Name163" axis="ch ch" ptType="node node" st="2 1" cnt="1 0" func="cnt" op="equ" val="1">
                            <dgm:alg type="cycle">
                              <dgm:param type="stAng" val="90"/>
                              <dgm:param type="ctrShpMap" val="fNode"/>
                            </dgm:alg>
                          </dgm:if>
                          <dgm:if name="Name164" axis="ch ch" ptType="node node" st="2 1" cnt="1 0" func="cnt" op="equ" val="2">
                            <dgm:alg type="cycle">
                              <dgm:param type="stAng" val="45"/>
                              <dgm:param type="spanAng" val="90"/>
                              <dgm:param type="ctrShpMap" val="fNode"/>
                            </dgm:alg>
                          </dgm:if>
                          <dgm:else name="Name165">
                            <dgm:alg type="cycle">
                              <dgm:param type="stAng" val="22.5"/>
                              <dgm:param type="spanAng" val="135"/>
                              <dgm:param type="ctrShpMap" val="fNode"/>
                            </dgm:alg>
                          </dgm:else>
                        </dgm:choose>
                      </dgm:if>
                      <dgm:if name="Name166" axis="ch" ptType="node" func="cnt" op="equ" val="5">
                        <dgm:choose name="Name167">
                          <dgm:if name="Name168" axis="ch ch" ptType="node node" st="2 1" cnt="1 0" func="cnt" op="equ" val="1">
                            <dgm:alg type="cycle">
                              <dgm:param type="stAng" val="72"/>
                              <dgm:param type="ctrShpMap" val="fNode"/>
                            </dgm:alg>
                          </dgm:if>
                          <dgm:if name="Name169" axis="ch ch" ptType="node node" st="2 1" cnt="1 0" func="cnt" op="equ" val="2">
                            <dgm:alg type="cycle">
                              <dgm:param type="stAng" val="27"/>
                              <dgm:param type="spanAng" val="90"/>
                              <dgm:param type="ctrShpMap" val="fNode"/>
                            </dgm:alg>
                          </dgm:if>
                          <dgm:else name="Name170">
                            <dgm:alg type="cycle">
                              <dgm:param type="stAng" val="0"/>
                              <dgm:param type="spanAng" val="360"/>
                              <dgm:param type="ctrShpMap" val="fNode"/>
                            </dgm:alg>
                          </dgm:else>
                        </dgm:choose>
                      </dgm:if>
                      <dgm:if name="Name171" axis="ch" ptType="node" func="cnt" op="equ" val="6">
                        <dgm:choose name="Name172">
                          <dgm:if name="Name173" axis="ch ch" ptType="node node" st="2 1" cnt="1 0" func="cnt" op="equ" val="1">
                            <dgm:alg type="cycle">
                              <dgm:param type="stAng" val="60"/>
                              <dgm:param type="ctrShpMap" val="fNode"/>
                            </dgm:alg>
                          </dgm:if>
                          <dgm:if name="Name174" axis="ch ch" ptType="node node" st="2 1" cnt="1 0" func="cnt" op="equ" val="2">
                            <dgm:alg type="cycle">
                              <dgm:param type="stAng" val="15"/>
                              <dgm:param type="spanAng" val="90"/>
                              <dgm:param type="ctrShpMap" val="fNode"/>
                            </dgm:alg>
                          </dgm:if>
                          <dgm:else name="Name175">
                            <dgm:alg type="cycle">
                              <dgm:param type="stAng" val="0"/>
                              <dgm:param type="spanAng" val="360"/>
                              <dgm:param type="ctrShpMap" val="fNode"/>
                            </dgm:alg>
                          </dgm:else>
                        </dgm:choose>
                      </dgm:if>
                      <dgm:if name="Name176" axis="ch" ptType="node" func="cnt" op="gte" val="7">
                        <dgm:choose name="Name177">
                          <dgm:if name="Name178" axis="ch ch" ptType="node node" st="2 1" cnt="1 0" func="cnt" op="equ" val="1">
                            <dgm:alg type="cycle">
                              <dgm:param type="stAng" val="51"/>
                              <dgm:param type="ctrShpMap" val="fNode"/>
                            </dgm:alg>
                          </dgm:if>
                          <dgm:if name="Name179" axis="ch ch" ptType="node node" st="2 1" cnt="1 0" func="cnt" op="equ" val="2">
                            <dgm:alg type="cycle">
                              <dgm:param type="stAng" val="6"/>
                              <dgm:param type="spanAng" val="90"/>
                              <dgm:param type="ctrShpMap" val="fNode"/>
                            </dgm:alg>
                          </dgm:if>
                          <dgm:else name="Name180">
                            <dgm:alg type="cycle">
                              <dgm:param type="stAng" val="0"/>
                              <dgm:param type="spanAng" val="360"/>
                              <dgm:param type="ctrShpMap" val="fNode"/>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stAng" val="180"/>
                              <dgm:param type="ctrShpMap" val="fNode"/>
                            </dgm:alg>
                          </dgm:if>
                          <dgm:if name="Name187" axis="ch ch" ptType="node node" st="2 1" cnt="1 0" func="cnt" op="equ" val="2">
                            <dgm:alg type="cycle">
                              <dgm:param type="stAng" val="225"/>
                              <dgm:param type="spanAng" val="-90"/>
                              <dgm:param type="ctrShpMap" val="fNode"/>
                            </dgm:alg>
                          </dgm:if>
                          <dgm:else name="Name188">
                            <dgm:alg type="cycle">
                              <dgm:param type="stAng" val="270"/>
                              <dgm:param type="spanAng" val="-180"/>
                              <dgm:param type="ctrShpMap" val="fNode"/>
                            </dgm:alg>
                          </dgm:else>
                        </dgm:choose>
                      </dgm:if>
                      <dgm:if name="Name189" axis="ch" ptType="node" func="cnt" op="equ" val="3">
                        <dgm:choose name="Name190">
                          <dgm:if name="Name191" axis="ch ch" ptType="node node" st="2 1" cnt="1 0" func="cnt" op="equ" val="1">
                            <dgm:alg type="cycle">
                              <dgm:param type="stAng" val="240"/>
                              <dgm:param type="ctrShpMap" val="fNode"/>
                              <dgm:param type="horzAlign" val="l"/>
                              <dgm:param type="vertAlign" val="b"/>
                            </dgm:alg>
                          </dgm:if>
                          <dgm:if name="Name192" axis="ch ch" ptType="node node" st="2 1" cnt="1 0" func="cnt" op="equ" val="2">
                            <dgm:alg type="cycle">
                              <dgm:param type="stAng" val="285"/>
                              <dgm:param type="spanAng" val="-90"/>
                              <dgm:param type="ctrShpMap" val="fNode"/>
                              <dgm:param type="horzAlign" val="l"/>
                              <dgm:param type="vertAlign" val="b"/>
                            </dgm:alg>
                          </dgm:if>
                          <dgm:else name="Name193">
                            <dgm:alg type="cycle">
                              <dgm:param type="stAng" val="330"/>
                              <dgm:param type="spanAng" val="-180"/>
                              <dgm:param type="ctrShpMap" val="fNode"/>
                            </dgm:alg>
                          </dgm:else>
                        </dgm:choose>
                      </dgm:if>
                      <dgm:if name="Name194" axis="ch" ptType="node" func="cnt" op="equ" val="4">
                        <dgm:choose name="Name195">
                          <dgm:if name="Name196" axis="ch ch" ptType="node node" st="2 1" cnt="1 0" func="cnt" op="equ" val="1">
                            <dgm:alg type="cycle">
                              <dgm:param type="stAng" val="270"/>
                              <dgm:param type="ctrShpMap" val="fNode"/>
                            </dgm:alg>
                          </dgm:if>
                          <dgm:if name="Name197" axis="ch ch" ptType="node node" st="2 1" cnt="1 0" func="cnt" op="equ" val="2">
                            <dgm:alg type="cycle">
                              <dgm:param type="stAng" val="315"/>
                              <dgm:param type="spanAng" val="-90"/>
                              <dgm:param type="ctrShpMap" val="fNode"/>
                            </dgm:alg>
                          </dgm:if>
                          <dgm:else name="Name198">
                            <dgm:alg type="cycle">
                              <dgm:param type="stAng" val="337.5"/>
                              <dgm:param type="spanAng" val="-135"/>
                              <dgm:param type="ctrShpMap" val="fNode"/>
                            </dgm:alg>
                          </dgm:else>
                        </dgm:choose>
                      </dgm:if>
                      <dgm:if name="Name199" axis="ch" ptType="node" func="cnt" op="equ" val="5">
                        <dgm:choose name="Name200">
                          <dgm:if name="Name201" axis="ch ch" ptType="node node" st="2 1" cnt="1 0" func="cnt" op="equ" val="1">
                            <dgm:alg type="cycle">
                              <dgm:param type="stAng" val="288"/>
                              <dgm:param type="ctrShpMap" val="fNode"/>
                            </dgm:alg>
                          </dgm:if>
                          <dgm:if name="Name202" axis="ch ch" ptType="node node" st="2 1" cnt="1 0" func="cnt" op="equ" val="2">
                            <dgm:alg type="cycle">
                              <dgm:param type="stAng" val="333"/>
                              <dgm:param type="spanAng" val="-90"/>
                              <dgm:param type="ctrShpMap" val="fNode"/>
                            </dgm:alg>
                          </dgm:if>
                          <dgm:else name="Name203">
                            <dgm:alg type="cycle">
                              <dgm:param type="stAng" val="0"/>
                              <dgm:param type="spanAng" val="-360"/>
                              <dgm:param type="ctrShpMap" val="fNode"/>
                            </dgm:alg>
                          </dgm:else>
                        </dgm:choose>
                      </dgm:if>
                      <dgm:if name="Name204" axis="ch" ptType="node" func="cnt" op="equ" val="6">
                        <dgm:choose name="Name205">
                          <dgm:if name="Name206" axis="ch ch" ptType="node node" st="2 1" cnt="1 0" func="cnt" op="equ" val="1">
                            <dgm:alg type="cycle">
                              <dgm:param type="stAng" val="300"/>
                              <dgm:param type="ctrShpMap" val="fNode"/>
                            </dgm:alg>
                          </dgm:if>
                          <dgm:if name="Name207" axis="ch ch" ptType="node node" st="2 1" cnt="1 0" func="cnt" op="equ" val="2">
                            <dgm:alg type="cycle">
                              <dgm:param type="stAng" val="345"/>
                              <dgm:param type="spanAng" val="-90"/>
                              <dgm:param type="ctrShpMap" val="fNode"/>
                            </dgm:alg>
                          </dgm:if>
                          <dgm:else name="Name208">
                            <dgm:alg type="cycle">
                              <dgm:param type="stAng" val="0"/>
                              <dgm:param type="spanAng" val="-360"/>
                              <dgm:param type="ctrShpMap" val="fNode"/>
                            </dgm:alg>
                          </dgm:else>
                        </dgm:choose>
                      </dgm:if>
                      <dgm:if name="Name209" axis="ch" ptType="node" func="cnt" op="gte" val="7">
                        <dgm:choose name="Name210">
                          <dgm:if name="Name211" axis="ch ch" ptType="node node" st="2 1" cnt="1 0" func="cnt" op="equ" val="1">
                            <dgm:alg type="cycle">
                              <dgm:param type="stAng" val="308"/>
                              <dgm:param type="ctrShpMap" val="fNode"/>
                            </dgm:alg>
                          </dgm:if>
                          <dgm:if name="Name212" axis="ch ch" ptType="node node" st="2 1" cnt="1 0" func="cnt" op="equ" val="2">
                            <dgm:alg type="cycle">
                              <dgm:param type="stAng" val="353"/>
                              <dgm:param type="spanAng" val="-90"/>
                              <dgm:param type="ctrShpMap" val="fNode"/>
                            </dgm:alg>
                          </dgm:if>
                          <dgm:else name="Name213">
                            <dgm:alg type="cycle">
                              <dgm:param type="stAng" val="0"/>
                              <dgm:param type="spanAng" val="-360"/>
                              <dgm:param type="ctrShpMap" val="fNode"/>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Sty" val="noArr"/>
                          <dgm:param type="endSty" val="noArr"/>
                          <dgm:param type="begPts" val="auto"/>
                          <dgm:param type="endPts" val="auto"/>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srcNode" val="textCenter"/>
                    <dgm:param type="dstNode" val="childCenter2"/>
                    <dgm:param type="dim" val="1D"/>
                    <dgm:param type="endSty" val="noArr"/>
                    <dgm:param type="begPts" val="auto"/>
                    <dgm:param type="endPts" val="auto"/>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stAng" val="240"/>
                              <dgm:param type="ctrShpMap" val="fNode"/>
                              <dgm:param type="horzAlign" val="l"/>
                              <dgm:param type="vertAlign" val="b"/>
                            </dgm:alg>
                          </dgm:if>
                          <dgm:if name="Name231" axis="ch ch" ptType="node node" st="3 1" cnt="1 0" func="cnt" op="equ" val="2">
                            <dgm:alg type="cycle">
                              <dgm:param type="stAng" val="195"/>
                              <dgm:param type="spanAng" val="90"/>
                              <dgm:param type="ctrShpMap" val="fNode"/>
                              <dgm:param type="horzAlign" val="l"/>
                              <dgm:param type="vertAlign" val="b"/>
                            </dgm:alg>
                          </dgm:if>
                          <dgm:else name="Name232">
                            <dgm:alg type="cycle">
                              <dgm:param type="stAng" val="150"/>
                              <dgm:param type="spanAng" val="180"/>
                              <dgm:param type="ctrShpMap" val="fNode"/>
                            </dgm:alg>
                          </dgm:else>
                        </dgm:choose>
                      </dgm:if>
                      <dgm:if name="Name233" axis="ch" ptType="node" func="cnt" op="equ" val="4">
                        <dgm:choose name="Name234">
                          <dgm:if name="Name235" axis="ch ch" ptType="node node" st="3 1" cnt="1 0" func="cnt" op="equ" val="1">
                            <dgm:alg type="cycle">
                              <dgm:param type="stAng" val="180"/>
                              <dgm:param type="ctrShpMap" val="fNode"/>
                            </dgm:alg>
                          </dgm:if>
                          <dgm:if name="Name236" axis="ch ch" ptType="node node" st="3 1" cnt="1 0" func="cnt" op="equ" val="2">
                            <dgm:alg type="cycle">
                              <dgm:param type="stAng" val="135"/>
                              <dgm:param type="spanAng" val="90"/>
                              <dgm:param type="ctrShpMap" val="fNode"/>
                            </dgm:alg>
                          </dgm:if>
                          <dgm:else name="Name237">
                            <dgm:alg type="cycle">
                              <dgm:param type="stAng" val="112.5"/>
                              <dgm:param type="spanAng" val="135"/>
                              <dgm:param type="ctrShpMap" val="fNode"/>
                            </dgm:alg>
                          </dgm:else>
                        </dgm:choose>
                      </dgm:if>
                      <dgm:if name="Name238" axis="ch" ptType="node" func="cnt" op="equ" val="5">
                        <dgm:choose name="Name239">
                          <dgm:if name="Name240" axis="ch ch" ptType="node node" st="3 1" cnt="1 0" func="cnt" op="equ" val="1">
                            <dgm:alg type="cycle">
                              <dgm:param type="stAng" val="144"/>
                              <dgm:param type="ctrShpMap" val="fNode"/>
                            </dgm:alg>
                          </dgm:if>
                          <dgm:if name="Name241" axis="ch ch" ptType="node node" st="3 1" cnt="1 0" func="cnt" op="equ" val="2">
                            <dgm:alg type="cycle">
                              <dgm:param type="stAng" val="99"/>
                              <dgm:param type="spanAng" val="90"/>
                              <dgm:param type="ctrShpMap" val="fNode"/>
                            </dgm:alg>
                          </dgm:if>
                          <dgm:else name="Name242">
                            <dgm:alg type="cycle">
                              <dgm:param type="stAng" val="0"/>
                              <dgm:param type="spanAng" val="360"/>
                              <dgm:param type="ctrShpMap" val="fNode"/>
                            </dgm:alg>
                          </dgm:else>
                        </dgm:choose>
                      </dgm:if>
                      <dgm:if name="Name243" axis="ch" ptType="node" func="cnt" op="equ" val="6">
                        <dgm:choose name="Name244">
                          <dgm:if name="Name245" axis="ch ch" ptType="node node" st="3 1" cnt="1 0" func="cnt" op="equ" val="1">
                            <dgm:alg type="cycle">
                              <dgm:param type="stAng" val="120"/>
                              <dgm:param type="ctrShpMap" val="fNode"/>
                            </dgm:alg>
                          </dgm:if>
                          <dgm:if name="Name246" axis="ch ch" ptType="node node" st="3 1" cnt="1 0" func="cnt" op="equ" val="2">
                            <dgm:alg type="cycle">
                              <dgm:param type="stAng" val="75"/>
                              <dgm:param type="spanAng" val="90"/>
                              <dgm:param type="ctrShpMap" val="fNode"/>
                            </dgm:alg>
                          </dgm:if>
                          <dgm:else name="Name247">
                            <dgm:alg type="cycle">
                              <dgm:param type="stAng" val="0"/>
                              <dgm:param type="spanAng" val="360"/>
                              <dgm:param type="ctrShpMap" val="fNode"/>
                            </dgm:alg>
                          </dgm:else>
                        </dgm:choose>
                      </dgm:if>
                      <dgm:if name="Name248" axis="ch" ptType="node" func="cnt" op="gte" val="7">
                        <dgm:choose name="Name249">
                          <dgm:if name="Name250" axis="ch ch" ptType="node node" st="3 1" cnt="1 0" func="cnt" op="equ" val="1">
                            <dgm:alg type="cycle">
                              <dgm:param type="stAng" val="102"/>
                              <dgm:param type="ctrShpMap" val="fNode"/>
                            </dgm:alg>
                          </dgm:if>
                          <dgm:if name="Name251" axis="ch ch" ptType="node node" st="3 1" cnt="1 0" func="cnt" op="equ" val="2">
                            <dgm:alg type="cycle">
                              <dgm:param type="stAng" val="57"/>
                              <dgm:param type="spanAng" val="90"/>
                              <dgm:param type="ctrShpMap" val="fNode"/>
                            </dgm:alg>
                          </dgm:if>
                          <dgm:else name="Name252">
                            <dgm:alg type="cycle">
                              <dgm:param type="stAng" val="0"/>
                              <dgm:param type="spanAng" val="360"/>
                              <dgm:param type="ctrShpMap" val="fNode"/>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stAng" val="120"/>
                              <dgm:param type="ctrShpMap" val="fNode"/>
                              <dgm:param type="horzAlign" val="r"/>
                              <dgm:param type="vertAlign" val="b"/>
                            </dgm:alg>
                          </dgm:if>
                          <dgm:if name="Name259" axis="ch ch" ptType="node node" st="3 1" cnt="1 0" func="cnt" op="equ" val="2">
                            <dgm:alg type="cycle">
                              <dgm:param type="stAng" val="165"/>
                              <dgm:param type="spanAng" val="-90"/>
                              <dgm:param type="ctrShpMap" val="fNode"/>
                              <dgm:param type="horzAlign" val="r"/>
                              <dgm:param type="vertAlign" val="b"/>
                            </dgm:alg>
                          </dgm:if>
                          <dgm:else name="Name260">
                            <dgm:alg type="cycle">
                              <dgm:param type="stAng" val="210"/>
                              <dgm:param type="spanAng" val="-180"/>
                              <dgm:param type="ctrShpMap" val="fNode"/>
                            </dgm:alg>
                          </dgm:else>
                        </dgm:choose>
                      </dgm:if>
                      <dgm:if name="Name261" axis="ch" ptType="node" func="cnt" op="equ" val="4">
                        <dgm:choose name="Name262">
                          <dgm:if name="Name263" axis="ch ch" ptType="node node" st="3 1" cnt="1 0" func="cnt" op="equ" val="1">
                            <dgm:alg type="cycle">
                              <dgm:param type="stAng" val="180"/>
                              <dgm:param type="ctrShpMap" val="fNode"/>
                            </dgm:alg>
                          </dgm:if>
                          <dgm:if name="Name264" axis="ch ch" ptType="node node" st="3 1" cnt="1 0" func="cnt" op="equ" val="2">
                            <dgm:alg type="cycle">
                              <dgm:param type="stAng" val="225"/>
                              <dgm:param type="spanAng" val="-90"/>
                              <dgm:param type="ctrShpMap" val="fNode"/>
                            </dgm:alg>
                          </dgm:if>
                          <dgm:else name="Name265">
                            <dgm:alg type="cycle">
                              <dgm:param type="stAng" val="247.5"/>
                              <dgm:param type="spanAng" val="-135"/>
                              <dgm:param type="ctrShpMap" val="fNode"/>
                            </dgm:alg>
                          </dgm:else>
                        </dgm:choose>
                      </dgm:if>
                      <dgm:if name="Name266" axis="ch" ptType="node" func="cnt" op="equ" val="5">
                        <dgm:choose name="Name267">
                          <dgm:if name="Name268" axis="ch ch" ptType="node node" st="3 1" cnt="1 0" func="cnt" op="equ" val="1">
                            <dgm:alg type="cycle">
                              <dgm:param type="stAng" val="216"/>
                              <dgm:param type="ctrShpMap" val="fNode"/>
                            </dgm:alg>
                          </dgm:if>
                          <dgm:if name="Name269" axis="ch ch" ptType="node node" st="3 1" cnt="1 0" func="cnt" op="equ" val="2">
                            <dgm:alg type="cycle">
                              <dgm:param type="stAng" val="261"/>
                              <dgm:param type="spanAng" val="-90"/>
                              <dgm:param type="ctrShpMap" val="fNode"/>
                            </dgm:alg>
                          </dgm:if>
                          <dgm:else name="Name270">
                            <dgm:alg type="cycle">
                              <dgm:param type="stAng" val="0"/>
                              <dgm:param type="spanAng" val="-360"/>
                              <dgm:param type="ctrShpMap" val="fNode"/>
                            </dgm:alg>
                          </dgm:else>
                        </dgm:choose>
                      </dgm:if>
                      <dgm:if name="Name271" axis="ch" ptType="node" func="cnt" op="equ" val="6">
                        <dgm:choose name="Name272">
                          <dgm:if name="Name273" axis="ch ch" ptType="node node" st="3 1" cnt="1 0" func="cnt" op="equ" val="1">
                            <dgm:alg type="cycle">
                              <dgm:param type="stAng" val="240"/>
                              <dgm:param type="ctrShpMap" val="fNode"/>
                            </dgm:alg>
                          </dgm:if>
                          <dgm:if name="Name274" axis="ch ch" ptType="node node" st="3 1" cnt="1 0" func="cnt" op="equ" val="2">
                            <dgm:alg type="cycle">
                              <dgm:param type="stAng" val="285"/>
                              <dgm:param type="spanAng" val="-90"/>
                              <dgm:param type="ctrShpMap" val="fNode"/>
                            </dgm:alg>
                          </dgm:if>
                          <dgm:else name="Name275">
                            <dgm:alg type="cycle">
                              <dgm:param type="stAng" val="0"/>
                              <dgm:param type="spanAng" val="-360"/>
                              <dgm:param type="ctrShpMap" val="fNode"/>
                            </dgm:alg>
                          </dgm:else>
                        </dgm:choose>
                      </dgm:if>
                      <dgm:if name="Name276" axis="ch" ptType="node" func="cnt" op="gte" val="7">
                        <dgm:choose name="Name277">
                          <dgm:if name="Name278" axis="ch ch" ptType="node node" st="3 1" cnt="1 0" func="cnt" op="equ" val="1">
                            <dgm:alg type="cycle">
                              <dgm:param type="stAng" val="257"/>
                              <dgm:param type="ctrShpMap" val="fNode"/>
                            </dgm:alg>
                          </dgm:if>
                          <dgm:if name="Name279" axis="ch ch" ptType="node node" st="3 1" cnt="1 0" func="cnt" op="equ" val="2">
                            <dgm:alg type="cycle">
                              <dgm:param type="stAng" val="302"/>
                              <dgm:param type="spanAng" val="-90"/>
                              <dgm:param type="ctrShpMap" val="fNode"/>
                            </dgm:alg>
                          </dgm:if>
                          <dgm:else name="Name280">
                            <dgm:alg type="cycle">
                              <dgm:param type="stAng" val="0"/>
                              <dgm:param type="spanAng" val="-360"/>
                              <dgm:param type="ctrShpMap" val="fNode"/>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Sty" val="noArr"/>
                          <dgm:param type="endSty" val="noArr"/>
                          <dgm:param type="begPts" val="auto"/>
                          <dgm:param type="endPts" val="auto"/>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srcNode" val="textCenter"/>
                    <dgm:param type="dstNode" val="childCenter3"/>
                    <dgm:param type="dim" val="1D"/>
                    <dgm:param type="endSty" val="noArr"/>
                    <dgm:param type="begPts" val="auto"/>
                    <dgm:param type="endPts" val="auto"/>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stAng" val="270"/>
                              <dgm:param type="ctrShpMap" val="fNode"/>
                            </dgm:alg>
                          </dgm:if>
                          <dgm:if name="Name298" axis="ch ch" ptType="node node" st="4 1" cnt="1 0" func="cnt" op="equ" val="2">
                            <dgm:alg type="cycle">
                              <dgm:param type="stAng" val="225"/>
                              <dgm:param type="spanAng" val="90"/>
                              <dgm:param type="ctrShpMap" val="fNode"/>
                            </dgm:alg>
                          </dgm:if>
                          <dgm:else name="Name299">
                            <dgm:alg type="cycle">
                              <dgm:param type="stAng" val="202.5"/>
                              <dgm:param type="spanAng" val="135"/>
                              <dgm:param type="ctrShpMap" val="fNode"/>
                            </dgm:alg>
                          </dgm:else>
                        </dgm:choose>
                      </dgm:if>
                      <dgm:if name="Name300" axis="ch" ptType="node" func="cnt" op="equ" val="5">
                        <dgm:choose name="Name301">
                          <dgm:if name="Name302" axis="ch ch" ptType="node node" st="4 1" cnt="1 0" func="cnt" op="equ" val="1">
                            <dgm:alg type="cycle">
                              <dgm:param type="stAng" val="216"/>
                              <dgm:param type="ctrShpMap" val="fNode"/>
                            </dgm:alg>
                          </dgm:if>
                          <dgm:if name="Name303" axis="ch ch" ptType="node node" st="4 1" cnt="1 0" func="cnt" op="equ" val="2">
                            <dgm:alg type="cycle">
                              <dgm:param type="stAng" val="171"/>
                              <dgm:param type="spanAng" val="90"/>
                              <dgm:param type="ctrShpMap" val="fNode"/>
                            </dgm:alg>
                          </dgm:if>
                          <dgm:else name="Name304">
                            <dgm:alg type="cycle">
                              <dgm:param type="stAng" val="0"/>
                              <dgm:param type="spanAng" val="360"/>
                              <dgm:param type="ctrShpMap" val="fNode"/>
                            </dgm:alg>
                          </dgm:else>
                        </dgm:choose>
                      </dgm:if>
                      <dgm:if name="Name305" axis="ch" ptType="node" func="cnt" op="equ" val="6">
                        <dgm:choose name="Name306">
                          <dgm:if name="Name307" axis="ch ch" ptType="node node" st="4 1" cnt="1 0" func="cnt" op="equ" val="1">
                            <dgm:alg type="cycle">
                              <dgm:param type="stAng" val="180"/>
                              <dgm:param type="ctrShpMap" val="fNode"/>
                            </dgm:alg>
                          </dgm:if>
                          <dgm:if name="Name308" axis="ch ch" ptType="node node" st="4 1" cnt="1 0" func="cnt" op="equ" val="2">
                            <dgm:alg type="cycle">
                              <dgm:param type="stAng" val="135"/>
                              <dgm:param type="spanAng" val="90"/>
                              <dgm:param type="ctrShpMap" val="fNode"/>
                            </dgm:alg>
                          </dgm:if>
                          <dgm:else name="Name309">
                            <dgm:alg type="cycle">
                              <dgm:param type="stAng" val="0"/>
                              <dgm:param type="spanAng" val="360"/>
                              <dgm:param type="ctrShpMap" val="fNode"/>
                            </dgm:alg>
                          </dgm:else>
                        </dgm:choose>
                      </dgm:if>
                      <dgm:if name="Name310" axis="ch" ptType="node" func="cnt" op="gte" val="7">
                        <dgm:choose name="Name311">
                          <dgm:if name="Name312" axis="ch ch" ptType="node node" st="4 1" cnt="1 0" func="cnt" op="equ" val="1">
                            <dgm:alg type="cycle">
                              <dgm:param type="stAng" val="154"/>
                              <dgm:param type="ctrShpMap" val="fNode"/>
                            </dgm:alg>
                          </dgm:if>
                          <dgm:if name="Name313" axis="ch ch" ptType="node node" st="4 1" cnt="1 0" func="cnt" op="equ" val="2">
                            <dgm:alg type="cycle">
                              <dgm:param type="stAng" val="109"/>
                              <dgm:param type="spanAng" val="90"/>
                              <dgm:param type="ctrShpMap" val="fNode"/>
                            </dgm:alg>
                          </dgm:if>
                          <dgm:else name="Name314">
                            <dgm:alg type="cycle">
                              <dgm:param type="stAng" val="0"/>
                              <dgm:param type="spanAng" val="360"/>
                              <dgm:param type="ctrShpMap" val="fNode"/>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stAng" val="90"/>
                              <dgm:param type="ctrShpMap" val="fNode"/>
                            </dgm:alg>
                          </dgm:if>
                          <dgm:if name="Name321" axis="ch ch" ptType="node node" st="4 1" cnt="1 0" func="cnt" op="equ" val="2">
                            <dgm:alg type="cycle">
                              <dgm:param type="stAng" val="135"/>
                              <dgm:param type="spanAng" val="-90"/>
                              <dgm:param type="ctrShpMap" val="fNode"/>
                            </dgm:alg>
                          </dgm:if>
                          <dgm:else name="Name322">
                            <dgm:alg type="cycle">
                              <dgm:param type="stAng" val="157.5"/>
                              <dgm:param type="spanAng" val="-135"/>
                              <dgm:param type="ctrShpMap" val="fNode"/>
                            </dgm:alg>
                          </dgm:else>
                        </dgm:choose>
                      </dgm:if>
                      <dgm:if name="Name323" axis="ch" ptType="node" func="cnt" op="equ" val="5">
                        <dgm:choose name="Name324">
                          <dgm:if name="Name325" axis="ch ch" ptType="node node" st="4 1" cnt="1 0" func="cnt" op="equ" val="1">
                            <dgm:alg type="cycle">
                              <dgm:param type="stAng" val="144"/>
                              <dgm:param type="ctrShpMap" val="fNode"/>
                            </dgm:alg>
                          </dgm:if>
                          <dgm:if name="Name326" axis="ch ch" ptType="node node" st="4 1" cnt="1 0" func="cnt" op="equ" val="2">
                            <dgm:alg type="cycle">
                              <dgm:param type="stAng" val="189"/>
                              <dgm:param type="spanAng" val="-90"/>
                              <dgm:param type="ctrShpMap" val="fNode"/>
                            </dgm:alg>
                          </dgm:if>
                          <dgm:else name="Name327">
                            <dgm:alg type="cycle">
                              <dgm:param type="stAng" val="0"/>
                              <dgm:param type="spanAng" val="-360"/>
                              <dgm:param type="ctrShpMap" val="fNode"/>
                            </dgm:alg>
                          </dgm:else>
                        </dgm:choose>
                      </dgm:if>
                      <dgm:if name="Name328" axis="ch" ptType="node" func="cnt" op="equ" val="6">
                        <dgm:choose name="Name329">
                          <dgm:if name="Name330" axis="ch ch" ptType="node node" st="4 1" cnt="1 0" func="cnt" op="equ" val="1">
                            <dgm:alg type="cycle">
                              <dgm:param type="stAng" val="180"/>
                              <dgm:param type="ctrShpMap" val="fNode"/>
                            </dgm:alg>
                          </dgm:if>
                          <dgm:if name="Name331" axis="ch ch" ptType="node node" st="4 1" cnt="1 0" func="cnt" op="equ" val="2">
                            <dgm:alg type="cycle">
                              <dgm:param type="stAng" val="225"/>
                              <dgm:param type="spanAng" val="-90"/>
                              <dgm:param type="ctrShpMap" val="fNode"/>
                            </dgm:alg>
                          </dgm:if>
                          <dgm:else name="Name332">
                            <dgm:alg type="cycle">
                              <dgm:param type="stAng" val="0"/>
                              <dgm:param type="spanAng" val="-360"/>
                              <dgm:param type="ctrShpMap" val="fNode"/>
                            </dgm:alg>
                          </dgm:else>
                        </dgm:choose>
                      </dgm:if>
                      <dgm:if name="Name333" axis="ch" ptType="node" func="cnt" op="gte" val="7">
                        <dgm:choose name="Name334">
                          <dgm:if name="Name335" axis="ch ch" ptType="node node" st="4 1" cnt="1 0" func="cnt" op="equ" val="1">
                            <dgm:alg type="cycle">
                              <dgm:param type="stAng" val="205"/>
                              <dgm:param type="ctrShpMap" val="fNode"/>
                            </dgm:alg>
                          </dgm:if>
                          <dgm:if name="Name336" axis="ch ch" ptType="node node" st="4 1" cnt="1 0" func="cnt" op="equ" val="2">
                            <dgm:alg type="cycle">
                              <dgm:param type="stAng" val="250"/>
                              <dgm:param type="spanAng" val="-90"/>
                              <dgm:param type="ctrShpMap" val="fNode"/>
                            </dgm:alg>
                          </dgm:if>
                          <dgm:else name="Name337">
                            <dgm:alg type="cycle">
                              <dgm:param type="stAng" val="0"/>
                              <dgm:param type="spanAng" val="-360"/>
                              <dgm:param type="ctrShpMap" val="fNode"/>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Sty" val="noArr"/>
                          <dgm:param type="endSty" val="noArr"/>
                          <dgm:param type="begPts" val="auto"/>
                          <dgm:param type="endPts" val="auto"/>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srcNode" val="textCenter"/>
                    <dgm:param type="dstNode" val="childCenter4"/>
                    <dgm:param type="dim" val="1D"/>
                    <dgm:param type="endSty" val="noArr"/>
                    <dgm:param type="begPts" val="auto"/>
                    <dgm:param type="endPts" val="auto"/>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stAng" val="288"/>
                              <dgm:param type="ctrShpMap" val="fNode"/>
                            </dgm:alg>
                          </dgm:if>
                          <dgm:if name="Name355" axis="ch ch" ptType="node node" st="5 1" cnt="1 0" func="cnt" op="equ" val="2">
                            <dgm:alg type="cycle">
                              <dgm:param type="stAng" val="243"/>
                              <dgm:param type="spanAng" val="90"/>
                              <dgm:param type="ctrShpMap" val="fNode"/>
                            </dgm:alg>
                          </dgm:if>
                          <dgm:else name="Name356">
                            <dgm:alg type="cycle">
                              <dgm:param type="stAng" val="0"/>
                              <dgm:param type="spanAng" val="360"/>
                              <dgm:param type="ctrShpMap" val="fNode"/>
                            </dgm:alg>
                          </dgm:else>
                        </dgm:choose>
                      </dgm:if>
                      <dgm:if name="Name357" axis="ch" ptType="node" func="cnt" op="equ" val="6">
                        <dgm:choose name="Name358">
                          <dgm:if name="Name359" axis="ch ch" ptType="node node" st="5 1" cnt="1 0" func="cnt" op="equ" val="1">
                            <dgm:alg type="cycle">
                              <dgm:param type="stAng" val="240"/>
                              <dgm:param type="ctrShpMap" val="fNode"/>
                            </dgm:alg>
                          </dgm:if>
                          <dgm:if name="Name360" axis="ch ch" ptType="node node" st="5 1" cnt="1 0" func="cnt" op="equ" val="2">
                            <dgm:alg type="cycle">
                              <dgm:param type="stAng" val="195"/>
                              <dgm:param type="spanAng" val="90"/>
                              <dgm:param type="ctrShpMap" val="fNode"/>
                            </dgm:alg>
                          </dgm:if>
                          <dgm:else name="Name361">
                            <dgm:alg type="cycle">
                              <dgm:param type="stAng" val="0"/>
                              <dgm:param type="spanAng" val="360"/>
                              <dgm:param type="ctrShpMap" val="fNode"/>
                            </dgm:alg>
                          </dgm:else>
                        </dgm:choose>
                      </dgm:if>
                      <dgm:if name="Name362" axis="ch" ptType="node" func="cnt" op="gte" val="7">
                        <dgm:choose name="Name363">
                          <dgm:if name="Name364" axis="ch ch" ptType="node node" st="5 1" cnt="1 0" func="cnt" op="equ" val="1">
                            <dgm:alg type="cycle">
                              <dgm:param type="stAng" val="205"/>
                              <dgm:param type="ctrShpMap" val="fNode"/>
                            </dgm:alg>
                          </dgm:if>
                          <dgm:if name="Name365" axis="ch ch" ptType="node node" st="5 1" cnt="1 0" func="cnt" op="equ" val="2">
                            <dgm:alg type="cycle">
                              <dgm:param type="stAng" val="160"/>
                              <dgm:param type="spanAng" val="90"/>
                              <dgm:param type="ctrShpMap" val="fNode"/>
                            </dgm:alg>
                          </dgm:if>
                          <dgm:else name="Name366">
                            <dgm:alg type="cycle">
                              <dgm:param type="stAng" val="0"/>
                              <dgm:param type="spanAng" val="360"/>
                              <dgm:param type="ctrShpMap" val="fNode"/>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stAng" val="72"/>
                              <dgm:param type="ctrShpMap" val="fNode"/>
                            </dgm:alg>
                          </dgm:if>
                          <dgm:if name="Name373" axis="ch ch" ptType="node node" st="5 1" cnt="1 0" func="cnt" op="equ" val="2">
                            <dgm:alg type="cycle">
                              <dgm:param type="stAng" val="117"/>
                              <dgm:param type="spanAng" val="-90"/>
                              <dgm:param type="ctrShpMap" val="fNode"/>
                            </dgm:alg>
                          </dgm:if>
                          <dgm:else name="Name374">
                            <dgm:alg type="cycle">
                              <dgm:param type="stAng" val="0"/>
                              <dgm:param type="spanAng" val="-360"/>
                              <dgm:param type="ctrShpMap" val="fNode"/>
                            </dgm:alg>
                          </dgm:else>
                        </dgm:choose>
                      </dgm:if>
                      <dgm:if name="Name375" axis="ch" ptType="node" func="cnt" op="equ" val="6">
                        <dgm:choose name="Name376">
                          <dgm:if name="Name377" axis="ch ch" ptType="node node" st="5 1" cnt="1 0" func="cnt" op="equ" val="1">
                            <dgm:alg type="cycle">
                              <dgm:param type="stAng" val="120"/>
                              <dgm:param type="ctrShpMap" val="fNode"/>
                            </dgm:alg>
                          </dgm:if>
                          <dgm:if name="Name378" axis="ch ch" ptType="node node" st="5 1" cnt="1 0" func="cnt" op="equ" val="2">
                            <dgm:alg type="cycle">
                              <dgm:param type="stAng" val="165"/>
                              <dgm:param type="spanAng" val="-90"/>
                              <dgm:param type="ctrShpMap" val="fNode"/>
                            </dgm:alg>
                          </dgm:if>
                          <dgm:else name="Name379">
                            <dgm:alg type="cycle">
                              <dgm:param type="stAng" val="0"/>
                              <dgm:param type="spanAng" val="-360"/>
                              <dgm:param type="ctrShpMap" val="fNode"/>
                            </dgm:alg>
                          </dgm:else>
                        </dgm:choose>
                      </dgm:if>
                      <dgm:if name="Name380" axis="ch" ptType="node" func="cnt" op="gte" val="7">
                        <dgm:choose name="Name381">
                          <dgm:if name="Name382" axis="ch ch" ptType="node node" st="5 1" cnt="1 0" func="cnt" op="equ" val="1">
                            <dgm:alg type="cycle">
                              <dgm:param type="stAng" val="154"/>
                              <dgm:param type="ctrShpMap" val="fNode"/>
                            </dgm:alg>
                          </dgm:if>
                          <dgm:if name="Name383" axis="ch ch" ptType="node node" st="5 1" cnt="1 0" func="cnt" op="equ" val="2">
                            <dgm:alg type="cycle">
                              <dgm:param type="stAng" val="199"/>
                              <dgm:param type="spanAng" val="-90"/>
                              <dgm:param type="ctrShpMap" val="fNode"/>
                            </dgm:alg>
                          </dgm:if>
                          <dgm:else name="Name384">
                            <dgm:alg type="cycle">
                              <dgm:param type="stAng" val="0"/>
                              <dgm:param type="spanAng" val="-360"/>
                              <dgm:param type="ctrShpMap" val="fNode"/>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Sty" val="noArr"/>
                          <dgm:param type="endSty" val="noArr"/>
                          <dgm:param type="begPts" val="auto"/>
                          <dgm:param type="endPts" val="auto"/>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srcNode" val="textCenter"/>
                    <dgm:param type="dstNode" val="childCenter5"/>
                    <dgm:param type="dim" val="1D"/>
                    <dgm:param type="endSty" val="noArr"/>
                    <dgm:param type="begPts" val="auto"/>
                    <dgm:param type="endPts" val="auto"/>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stAng" val="300"/>
                              <dgm:param type="ctrShpMap" val="fNode"/>
                            </dgm:alg>
                          </dgm:if>
                          <dgm:if name="Name402" axis="ch ch" ptType="node node" st="6 1" cnt="1 0" func="cnt" op="equ" val="2">
                            <dgm:alg type="cycle">
                              <dgm:param type="stAng" val="255"/>
                              <dgm:param type="spanAng" val="90"/>
                              <dgm:param type="ctrShpMap" val="fNode"/>
                            </dgm:alg>
                          </dgm:if>
                          <dgm:else name="Name403">
                            <dgm:alg type="cycle">
                              <dgm:param type="stAng" val="0"/>
                              <dgm:param type="spanAng" val="360"/>
                              <dgm:param type="ctrShpMap" val="fNode"/>
                            </dgm:alg>
                          </dgm:else>
                        </dgm:choose>
                      </dgm:if>
                      <dgm:if name="Name404" axis="ch" ptType="node" func="cnt" op="gte" val="7">
                        <dgm:choose name="Name405">
                          <dgm:if name="Name406" axis="ch ch" ptType="node node" st="6 1" cnt="1 0" func="cnt" op="equ" val="1">
                            <dgm:alg type="cycle">
                              <dgm:param type="stAng" val="257"/>
                              <dgm:param type="ctrShpMap" val="fNode"/>
                            </dgm:alg>
                          </dgm:if>
                          <dgm:if name="Name407" axis="ch ch" ptType="node node" st="6 1" cnt="1 0" func="cnt" op="equ" val="2">
                            <dgm:alg type="cycle">
                              <dgm:param type="stAng" val="212"/>
                              <dgm:param type="spanAng" val="90"/>
                              <dgm:param type="ctrShpMap" val="fNode"/>
                            </dgm:alg>
                          </dgm:if>
                          <dgm:else name="Name408">
                            <dgm:alg type="cycle">
                              <dgm:param type="stAng" val="0"/>
                              <dgm:param type="spanAng" val="360"/>
                              <dgm:param type="ctrShpMap" val="fNode"/>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stAng" val="60"/>
                              <dgm:param type="ctrShpMap" val="fNode"/>
                            </dgm:alg>
                          </dgm:if>
                          <dgm:if name="Name415" axis="ch ch" ptType="node node" st="6 1" cnt="1 0" func="cnt" op="equ" val="2">
                            <dgm:alg type="cycle">
                              <dgm:param type="stAng" val="105"/>
                              <dgm:param type="spanAng" val="-90"/>
                              <dgm:param type="ctrShpMap" val="fNode"/>
                            </dgm:alg>
                          </dgm:if>
                          <dgm:else name="Name416">
                            <dgm:alg type="cycle">
                              <dgm:param type="stAng" val="0"/>
                              <dgm:param type="spanAng" val="-360"/>
                              <dgm:param type="ctrShpMap" val="fNode"/>
                            </dgm:alg>
                          </dgm:else>
                        </dgm:choose>
                      </dgm:if>
                      <dgm:if name="Name417" axis="ch" ptType="node" func="cnt" op="gte" val="7">
                        <dgm:choose name="Name418">
                          <dgm:if name="Name419" axis="ch ch" ptType="node node" st="6 1" cnt="1 0" func="cnt" op="equ" val="1">
                            <dgm:alg type="cycle">
                              <dgm:param type="stAng" val="102"/>
                              <dgm:param type="ctrShpMap" val="fNode"/>
                            </dgm:alg>
                          </dgm:if>
                          <dgm:if name="Name420" axis="ch ch" ptType="node node" st="6 1" cnt="1 0" func="cnt" op="equ" val="2">
                            <dgm:alg type="cycle">
                              <dgm:param type="stAng" val="147"/>
                              <dgm:param type="spanAng" val="-90"/>
                              <dgm:param type="ctrShpMap" val="fNode"/>
                            </dgm:alg>
                          </dgm:if>
                          <dgm:else name="Name421">
                            <dgm:alg type="cycle">
                              <dgm:param type="stAng" val="0"/>
                              <dgm:param type="spanAng" val="-360"/>
                              <dgm:param type="ctrShpMap" val="fNode"/>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Sty" val="noArr"/>
                          <dgm:param type="endSty" val="noArr"/>
                          <dgm:param type="begPts" val="auto"/>
                          <dgm:param type="endPts" val="auto"/>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srcNode" val="textCenter"/>
                    <dgm:param type="dstNode" val="childCenter6"/>
                    <dgm:param type="dim" val="1D"/>
                    <dgm:param type="endSty" val="noArr"/>
                    <dgm:param type="begPts" val="auto"/>
                    <dgm:param type="endPts" val="auto"/>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stAng" val="308"/>
                              <dgm:param type="ctrShpMap" val="fNode"/>
                            </dgm:alg>
                          </dgm:if>
                          <dgm:if name="Name439" axis="ch ch" ptType="node node" st="7 1" cnt="1 0" func="cnt" op="equ" val="2">
                            <dgm:alg type="cycle">
                              <dgm:param type="stAng" val="263"/>
                              <dgm:param type="spanAng" val="90"/>
                              <dgm:param type="ctrShpMap" val="fNode"/>
                            </dgm:alg>
                          </dgm:if>
                          <dgm:else name="Name440">
                            <dgm:alg type="cycle">
                              <dgm:param type="stAng" val="0"/>
                              <dgm:param type="spanAng" val="360"/>
                              <dgm:param type="ctrShpMap" val="fNode"/>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stAng" val="51"/>
                              <dgm:param type="ctrShpMap" val="fNode"/>
                            </dgm:alg>
                          </dgm:if>
                          <dgm:if name="Name447" axis="ch ch" ptType="node node" st="7 1" cnt="1 0" func="cnt" op="equ" val="2">
                            <dgm:alg type="cycle">
                              <dgm:param type="stAng" val="96"/>
                              <dgm:param type="spanAng" val="-90"/>
                              <dgm:param type="ctrShpMap" val="fNode"/>
                            </dgm:alg>
                          </dgm:if>
                          <dgm:else name="Name448">
                            <dgm:alg type="cycle">
                              <dgm:param type="stAng" val="0"/>
                              <dgm:param type="spanAng" val="-360"/>
                              <dgm:param type="ctrShpMap" val="fNode"/>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Sty" val="noArr"/>
                          <dgm:param type="endSty" val="noArr"/>
                          <dgm:param type="begPts" val="auto"/>
                          <dgm:param type="endPts" val="auto"/>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srcNode" val="textCenter"/>
                    <dgm:param type="dstNode" val="childCenter7"/>
                    <dgm:param type="dim" val="1D"/>
                    <dgm:param type="endSty" val="noArr"/>
                    <dgm:param type="begPts" val="auto"/>
                    <dgm:param type="endPts" val="auto"/>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type="upArrowCallout" r:blip="" rot="180">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type="upArrowCallout" r:blip="" rot="180">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1">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bkpt" val="endCnv"/>
          <dgm:param type="contDir" val="sameDir"/>
          <dgm:param type="grDir" val="tL"/>
          <dgm:param type="flowDir" val="row"/>
        </dgm:alg>
      </dgm:if>
      <dgm:else name="Name3">
        <dgm:alg type="snake">
          <dgm:param type="bkpt" val="endCnv"/>
          <dgm:param type="contDir" val="sameDir"/>
          <dgm:param type="grDir" val="tR"/>
          <dgm:param type="flowDir" val="row"/>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dim" val="1D"/>
                <dgm:param type="connRout" val="bend"/>
                <dgm:param type="begPts" val="midR bCtr"/>
                <dgm:param type="endPts" val="midL tCtr"/>
              </dgm:alg>
            </dgm:if>
            <dgm:else name="Name6">
              <dgm:alg type="conn">
                <dgm:param type="dim" val="1D"/>
                <dgm:param type="connRout" val="ben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1">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3d1#2">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1">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263352" y="6365688"/>
            <a:ext cx="3657600" cy="365125"/>
          </a:xfrm>
        </p:spPr>
        <p:txBody>
          <a:bodyPr/>
          <a:lstStyle/>
          <a:p>
            <a:fld id="{061E5A97-0F71-4861-979D-B49366B32CFB}" type="datetime10">
              <a:rPr lang="zh-CN" altLang="en-US" smtClean="0"/>
            </a:fld>
            <a:endParaRPr lang="zh-CN" altLang="en-US" dirty="0"/>
          </a:p>
        </p:txBody>
      </p:sp>
      <p:pic>
        <p:nvPicPr>
          <p:cNvPr id="3"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49651" y="0"/>
            <a:ext cx="2242349" cy="7541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01715F-C4A0-4D22-8C19-DE7E86125FBC}" type="datetime10">
              <a:rPr lang="zh-CN" altLang="en-US" smtClean="0"/>
            </a:fld>
            <a:endParaRPr lang="zh-CN" altLang="en-US" dirty="0"/>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56CA248-7BE1-4335-B3FB-1E6869F2EC71}"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8"/>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0965" indent="0">
              <a:buNone/>
              <a:defRPr sz="750"/>
            </a:lvl5pPr>
            <a:lvl6pPr marL="1713865" indent="0">
              <a:buNone/>
              <a:defRPr sz="750"/>
            </a:lvl6pPr>
            <a:lvl7pPr marL="2056765" indent="0">
              <a:buNone/>
              <a:defRPr sz="750"/>
            </a:lvl7pPr>
            <a:lvl8pPr marL="2399665" indent="0">
              <a:buNone/>
              <a:defRPr sz="750"/>
            </a:lvl8pPr>
            <a:lvl9pPr marL="2742565" indent="0">
              <a:buNone/>
              <a:defRPr sz="75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5C310020-54B7-439F-9DF1-D2BF678A7C83}" type="datetime10">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56CA248-7BE1-4335-B3FB-1E6869F2EC71}"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8"/>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0965" indent="0">
              <a:buNone/>
              <a:defRPr sz="1500"/>
            </a:lvl5pPr>
            <a:lvl6pPr marL="1713865" indent="0">
              <a:buNone/>
              <a:defRPr sz="1500"/>
            </a:lvl6pPr>
            <a:lvl7pPr marL="2056765" indent="0">
              <a:buNone/>
              <a:defRPr sz="1500"/>
            </a:lvl7pPr>
            <a:lvl8pPr marL="2399665" indent="0">
              <a:buNone/>
              <a:defRPr sz="1500"/>
            </a:lvl8pPr>
            <a:lvl9pPr marL="2742565"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0965" indent="0">
              <a:buNone/>
              <a:defRPr sz="750"/>
            </a:lvl5pPr>
            <a:lvl6pPr marL="1713865" indent="0">
              <a:buNone/>
              <a:defRPr sz="750"/>
            </a:lvl6pPr>
            <a:lvl7pPr marL="2056765" indent="0">
              <a:buNone/>
              <a:defRPr sz="750"/>
            </a:lvl7pPr>
            <a:lvl8pPr marL="2399665" indent="0">
              <a:buNone/>
              <a:defRPr sz="750"/>
            </a:lvl8pPr>
            <a:lvl9pPr marL="2742565" indent="0">
              <a:buNone/>
              <a:defRPr sz="75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9F670BCB-274F-4F03-9361-9D3DC786A13D}" type="datetime10">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56CA248-7BE1-4335-B3FB-1E6869F2EC71}"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26955037-7DE9-49D0-B4C8-7106B648B817}" type="datetime10">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56CA248-7BE1-4335-B3FB-1E6869F2EC71}"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D2439756-5D2A-48D0-8839-32192A75B92D}" type="datetime10">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56CA248-7BE1-4335-B3FB-1E6869F2EC71}"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pic>
        <p:nvPicPr>
          <p:cNvPr id="14" name="图片 13" descr="F:/★素材收集/★行业素材/行业照片/316664a36685452cb70b3e6796b94ffa.png316664a36685452cb70b3e6796b94ffa"/>
          <p:cNvPicPr>
            <a:picLocks noChangeAspect="1"/>
          </p:cNvPicPr>
          <p:nvPr userDrawn="1"/>
        </p:nvPicPr>
        <p:blipFill>
          <a:blip r:embed="rId2">
            <a:alphaModFix amt="20000"/>
          </a:blip>
          <a:srcRect t="43156" b="43156"/>
          <a:stretch>
            <a:fillRect/>
          </a:stretch>
        </p:blipFill>
        <p:spPr>
          <a:xfrm>
            <a:off x="5024120" y="6240145"/>
            <a:ext cx="7167880" cy="617855"/>
          </a:xfrm>
          <a:prstGeom prst="rect">
            <a:avLst/>
          </a:prstGeom>
          <a:gradFill>
            <a:gsLst>
              <a:gs pos="0">
                <a:schemeClr val="accent1">
                  <a:lumMod val="5000"/>
                  <a:lumOff val="95000"/>
                  <a:alpha val="10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pic>
      <p:sp>
        <p:nvSpPr>
          <p:cNvPr id="21" name="矩形 20"/>
          <p:cNvSpPr/>
          <p:nvPr userDrawn="1"/>
        </p:nvSpPr>
        <p:spPr>
          <a:xfrm>
            <a:off x="11952605" y="6136640"/>
            <a:ext cx="299720" cy="721360"/>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84667" y="-96520"/>
            <a:ext cx="320040" cy="1906270"/>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50"/>
              </a:solidFill>
            </a:endParaRPr>
          </a:p>
        </p:txBody>
      </p:sp>
      <p:sp>
        <p:nvSpPr>
          <p:cNvPr id="2" name="日期占位符 2"/>
          <p:cNvSpPr>
            <a:spLocks noGrp="1"/>
          </p:cNvSpPr>
          <p:nvPr>
            <p:ph type="dt" sz="half" idx="10"/>
          </p:nvPr>
        </p:nvSpPr>
        <p:spPr>
          <a:xfrm>
            <a:off x="263352" y="6365688"/>
            <a:ext cx="3657600" cy="365125"/>
          </a:xfrm>
        </p:spPr>
        <p:txBody>
          <a:bodyPr/>
          <a:lstStyle/>
          <a:p>
            <a:fld id="{061E5A97-0F71-4861-979D-B49366B32CFB}" type="datetime10">
              <a:rPr lang="zh-CN" altLang="en-US" smtClean="0"/>
            </a:fld>
            <a:endParaRPr lang="zh-CN" altLang="en-US" dirty="0"/>
          </a:p>
        </p:txBody>
      </p:sp>
      <p:pic>
        <p:nvPicPr>
          <p:cNvPr id="4"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949651" y="0"/>
            <a:ext cx="2242349" cy="7541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1117600" y="365125"/>
            <a:ext cx="140208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263352" y="6365688"/>
            <a:ext cx="3657600" cy="365125"/>
          </a:xfrm>
        </p:spPr>
        <p:txBody>
          <a:bodyPr/>
          <a:lstStyle/>
          <a:p>
            <a:fld id="{061E5A97-0F71-4861-979D-B49366B32CFB}" type="datetime10">
              <a:rPr lang="zh-CN" altLang="en-US" smtClean="0"/>
            </a:fld>
            <a:endParaRPr lang="zh-CN" altLang="en-US" dirty="0"/>
          </a:p>
        </p:txBody>
      </p:sp>
      <p:sp>
        <p:nvSpPr>
          <p:cNvPr id="4" name="页脚占位符 3"/>
          <p:cNvSpPr>
            <a:spLocks noGrp="1"/>
          </p:cNvSpPr>
          <p:nvPr>
            <p:ph type="ftr" sz="quarter" idx="11"/>
          </p:nvPr>
        </p:nvSpPr>
        <p:spPr>
          <a:xfrm>
            <a:off x="5384800" y="6356350"/>
            <a:ext cx="5486400" cy="365125"/>
          </a:xfrm>
        </p:spPr>
        <p:txBody>
          <a:bodyPr/>
          <a:lstStyle/>
          <a:p>
            <a:endParaRPr lang="zh-CN" altLang="en-US"/>
          </a:p>
        </p:txBody>
      </p:sp>
      <p:sp>
        <p:nvSpPr>
          <p:cNvPr id="5" name="灯片编号占位符 4"/>
          <p:cNvSpPr>
            <a:spLocks noGrp="1"/>
          </p:cNvSpPr>
          <p:nvPr>
            <p:ph type="sldNum" sz="quarter" idx="12"/>
          </p:nvPr>
        </p:nvSpPr>
        <p:spPr>
          <a:xfrm>
            <a:off x="11480800" y="6356350"/>
            <a:ext cx="36576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0965" indent="0" algn="ctr">
              <a:buNone/>
              <a:defRPr sz="1200"/>
            </a:lvl5pPr>
            <a:lvl6pPr marL="1713865" indent="0" algn="ctr">
              <a:buNone/>
              <a:defRPr sz="1200"/>
            </a:lvl6pPr>
            <a:lvl7pPr marL="2056765" indent="0" algn="ctr">
              <a:buNone/>
              <a:defRPr sz="1200"/>
            </a:lvl7pPr>
            <a:lvl8pPr marL="2399665" indent="0" algn="ctr">
              <a:buNone/>
              <a:defRPr sz="1200"/>
            </a:lvl8pPr>
            <a:lvl9pPr marL="2742565"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5382CFD8-3BB8-4707-AFBF-12FCFB58717E}" type="datetime10">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56CA248-7BE1-4335-B3FB-1E6869F2EC71}"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53036C4E-0CC2-4CC9-9DB0-0719C50B7119}" type="datetime10">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56CA248-7BE1-4335-B3FB-1E6869F2EC71}"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0" cy="2852737"/>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6"/>
            <a:ext cx="105156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0965" indent="0">
              <a:buNone/>
              <a:defRPr sz="1200">
                <a:solidFill>
                  <a:schemeClr val="tx1">
                    <a:tint val="75000"/>
                  </a:schemeClr>
                </a:solidFill>
              </a:defRPr>
            </a:lvl5pPr>
            <a:lvl6pPr marL="1713865" indent="0">
              <a:buNone/>
              <a:defRPr sz="1200">
                <a:solidFill>
                  <a:schemeClr val="tx1">
                    <a:tint val="75000"/>
                  </a:schemeClr>
                </a:solidFill>
              </a:defRPr>
            </a:lvl6pPr>
            <a:lvl7pPr marL="2056765" indent="0">
              <a:buNone/>
              <a:defRPr sz="1200">
                <a:solidFill>
                  <a:schemeClr val="tx1">
                    <a:tint val="75000"/>
                  </a:schemeClr>
                </a:solidFill>
              </a:defRPr>
            </a:lvl7pPr>
            <a:lvl8pPr marL="2399665" indent="0">
              <a:buNone/>
              <a:defRPr sz="1200">
                <a:solidFill>
                  <a:schemeClr val="tx1">
                    <a:tint val="75000"/>
                  </a:schemeClr>
                </a:solidFill>
              </a:defRPr>
            </a:lvl8pPr>
            <a:lvl9pPr marL="2742565"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2071D06B-6F78-4687-B23C-35D643878827}" type="datetime10">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56CA248-7BE1-4335-B3FB-1E6869F2EC71}"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p:nvPr>
        </p:nvSpPr>
        <p:spPr>
          <a:xfrm>
            <a:off x="6172201"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C831EAAD-F83C-43C7-AD05-18467C169C97}" type="datetime10">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56CA248-7BE1-4335-B3FB-1E6869F2EC71}"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8"/>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0965" indent="0">
              <a:buNone/>
              <a:defRPr sz="1200" b="1"/>
            </a:lvl5pPr>
            <a:lvl6pPr marL="1713865" indent="0">
              <a:buNone/>
              <a:defRPr sz="1200" b="1"/>
            </a:lvl6pPr>
            <a:lvl7pPr marL="2056765" indent="0">
              <a:buNone/>
              <a:defRPr sz="1200" b="1"/>
            </a:lvl7pPr>
            <a:lvl8pPr marL="2399665" indent="0">
              <a:buNone/>
              <a:defRPr sz="1200" b="1"/>
            </a:lvl8pPr>
            <a:lvl9pPr marL="2742565" indent="0">
              <a:buNone/>
              <a:defRPr sz="12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839789"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0965" indent="0">
              <a:buNone/>
              <a:defRPr sz="1200" b="1"/>
            </a:lvl5pPr>
            <a:lvl6pPr marL="1713865" indent="0">
              <a:buNone/>
              <a:defRPr sz="1200" b="1"/>
            </a:lvl6pPr>
            <a:lvl7pPr marL="2056765" indent="0">
              <a:buNone/>
              <a:defRPr sz="1200" b="1"/>
            </a:lvl7pPr>
            <a:lvl8pPr marL="2399665" indent="0">
              <a:buNone/>
              <a:defRPr sz="1200" b="1"/>
            </a:lvl8pPr>
            <a:lvl9pPr marL="2742565" indent="0">
              <a:buNone/>
              <a:defRPr sz="12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BB354F0E-432D-4C53-9F05-E210A1D0FEFA}" type="datetime10">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56CA248-7BE1-4335-B3FB-1E6869F2EC71}"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074E868-3B31-456C-B450-095ECE4EA759}" type="datetime10">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56CA248-7BE1-4335-B3FB-1E6869F2EC71}"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slideLayout" Target="../slideLayouts/slideLayout11.xml"/><Relationship Id="rId7" Type="http://schemas.openxmlformats.org/officeDocument/2006/relationships/slideLayout" Target="../slideLayouts/slideLayout10.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3" Type="http://schemas.openxmlformats.org/officeDocument/2006/relationships/slideLayout" Target="../slideLayouts/slideLayout6.xml"/><Relationship Id="rId2" Type="http://schemas.openxmlformats.org/officeDocument/2006/relationships/slideLayout" Target="../slideLayouts/slideLayout5.xml"/><Relationship Id="rId12" Type="http://schemas.openxmlformats.org/officeDocument/2006/relationships/theme" Target="../theme/theme2.xml"/><Relationship Id="rId11" Type="http://schemas.openxmlformats.org/officeDocument/2006/relationships/slideLayout" Target="../slideLayouts/slideLayout14.xml"/><Relationship Id="rId10" Type="http://schemas.openxmlformats.org/officeDocument/2006/relationships/slideLayout" Target="../slideLayouts/slideLayout1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日期占位符 2"/>
          <p:cNvSpPr>
            <a:spLocks noGrp="1"/>
          </p:cNvSpPr>
          <p:nvPr>
            <p:ph type="dt" sz="half" idx="2"/>
          </p:nvPr>
        </p:nvSpPr>
        <p:spPr>
          <a:xfrm>
            <a:off x="263352" y="6365688"/>
            <a:ext cx="3657600" cy="365125"/>
          </a:xfrm>
        </p:spPr>
        <p:txBody>
          <a:bodyPr/>
          <a:lstStyle/>
          <a:p>
            <a:fld id="{061E5A97-0F71-4861-979D-B49366B32CFB}" type="datetime10">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sldNum="0" hdr="0" ftr="0"/>
  <p:txStyles>
    <p:titleStyle>
      <a:lvl1pPr algn="l" defTabSz="866775" rtl="0" eaLnBrk="1" latinLnBrk="0" hangingPunct="1">
        <a:lnSpc>
          <a:spcPct val="90000"/>
        </a:lnSpc>
        <a:spcBef>
          <a:spcPct val="0"/>
        </a:spcBef>
        <a:buNone/>
        <a:defRPr sz="4175" kern="1200">
          <a:solidFill>
            <a:schemeClr val="tx1"/>
          </a:solidFill>
          <a:latin typeface="+mj-lt"/>
          <a:ea typeface="+mj-ea"/>
          <a:cs typeface="+mj-cs"/>
        </a:defRPr>
      </a:lvl1pPr>
    </p:titleStyle>
    <p:bodyStyle>
      <a:lvl1pPr marL="216535" indent="-215265" algn="l" defTabSz="866775" rtl="0" eaLnBrk="1" latinLnBrk="0" hangingPunct="1">
        <a:lnSpc>
          <a:spcPct val="90000"/>
        </a:lnSpc>
        <a:spcBef>
          <a:spcPct val="190000"/>
        </a:spcBef>
        <a:buFont typeface="Arial" panose="020B0604020202020204" pitchFamily="34" charset="0"/>
        <a:buChar char="•"/>
        <a:defRPr sz="2655" kern="1200">
          <a:solidFill>
            <a:schemeClr val="tx1"/>
          </a:solidFill>
          <a:latin typeface="+mn-lt"/>
          <a:ea typeface="+mn-ea"/>
          <a:cs typeface="+mn-cs"/>
        </a:defRPr>
      </a:lvl1pPr>
      <a:lvl2pPr marL="650240" indent="-215265" algn="l" defTabSz="866775" rtl="0" eaLnBrk="1" latinLnBrk="0" hangingPunct="1">
        <a:lnSpc>
          <a:spcPct val="90000"/>
        </a:lnSpc>
        <a:spcBef>
          <a:spcPct val="95000"/>
        </a:spcBef>
        <a:buFont typeface="Arial" panose="020B0604020202020204" pitchFamily="34" charset="0"/>
        <a:buChar char="•"/>
        <a:defRPr sz="2275" kern="1200">
          <a:solidFill>
            <a:schemeClr val="tx1"/>
          </a:solidFill>
          <a:latin typeface="+mn-lt"/>
          <a:ea typeface="+mn-ea"/>
          <a:cs typeface="+mn-cs"/>
        </a:defRPr>
      </a:lvl2pPr>
      <a:lvl3pPr marL="1083310" indent="-215265" algn="l" defTabSz="866775" rtl="0" eaLnBrk="1" latinLnBrk="0" hangingPunct="1">
        <a:lnSpc>
          <a:spcPct val="90000"/>
        </a:lnSpc>
        <a:spcBef>
          <a:spcPct val="95000"/>
        </a:spcBef>
        <a:buFont typeface="Arial" panose="020B0604020202020204" pitchFamily="34" charset="0"/>
        <a:buChar char="•"/>
        <a:defRPr sz="1900" kern="1200">
          <a:solidFill>
            <a:schemeClr val="tx1"/>
          </a:solidFill>
          <a:latin typeface="+mn-lt"/>
          <a:ea typeface="+mn-ea"/>
          <a:cs typeface="+mn-cs"/>
        </a:defRPr>
      </a:lvl3pPr>
      <a:lvl4pPr marL="1517015" indent="-21526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4pPr>
      <a:lvl5pPr marL="1951355" indent="-21526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5pPr>
      <a:lvl6pPr marL="2385060" indent="-21526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6pPr>
      <a:lvl7pPr marL="2818130" indent="-21526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7pPr>
      <a:lvl8pPr marL="3251835" indent="-21526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8pPr>
      <a:lvl9pPr marL="3684905" indent="-21526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9pPr>
    </p:bodyStyle>
    <p:otherStyle>
      <a:defPPr>
        <a:defRPr lang="zh-CN"/>
      </a:defPPr>
      <a:lvl1pPr marL="0" algn="l" defTabSz="866775" rtl="0" eaLnBrk="1" latinLnBrk="0" hangingPunct="1">
        <a:defRPr sz="1705" kern="1200">
          <a:solidFill>
            <a:schemeClr val="tx1"/>
          </a:solidFill>
          <a:latin typeface="+mn-lt"/>
          <a:ea typeface="+mn-ea"/>
          <a:cs typeface="+mn-cs"/>
        </a:defRPr>
      </a:lvl1pPr>
      <a:lvl2pPr marL="433705" algn="l" defTabSz="866775" rtl="0" eaLnBrk="1" latinLnBrk="0" hangingPunct="1">
        <a:defRPr sz="1705" kern="1200">
          <a:solidFill>
            <a:schemeClr val="tx1"/>
          </a:solidFill>
          <a:latin typeface="+mn-lt"/>
          <a:ea typeface="+mn-ea"/>
          <a:cs typeface="+mn-cs"/>
        </a:defRPr>
      </a:lvl2pPr>
      <a:lvl3pPr marL="866775" algn="l" defTabSz="866775" rtl="0" eaLnBrk="1" latinLnBrk="0" hangingPunct="1">
        <a:defRPr sz="1705" kern="1200">
          <a:solidFill>
            <a:schemeClr val="tx1"/>
          </a:solidFill>
          <a:latin typeface="+mn-lt"/>
          <a:ea typeface="+mn-ea"/>
          <a:cs typeface="+mn-cs"/>
        </a:defRPr>
      </a:lvl3pPr>
      <a:lvl4pPr marL="1300480" algn="l" defTabSz="866775" rtl="0" eaLnBrk="1" latinLnBrk="0" hangingPunct="1">
        <a:defRPr sz="1705" kern="1200">
          <a:solidFill>
            <a:schemeClr val="tx1"/>
          </a:solidFill>
          <a:latin typeface="+mn-lt"/>
          <a:ea typeface="+mn-ea"/>
          <a:cs typeface="+mn-cs"/>
        </a:defRPr>
      </a:lvl4pPr>
      <a:lvl5pPr marL="1733550" algn="l" defTabSz="866775" rtl="0" eaLnBrk="1" latinLnBrk="0" hangingPunct="1">
        <a:defRPr sz="1705" kern="1200">
          <a:solidFill>
            <a:schemeClr val="tx1"/>
          </a:solidFill>
          <a:latin typeface="+mn-lt"/>
          <a:ea typeface="+mn-ea"/>
          <a:cs typeface="+mn-cs"/>
        </a:defRPr>
      </a:lvl5pPr>
      <a:lvl6pPr marL="2167890" algn="l" defTabSz="866775" rtl="0" eaLnBrk="1" latinLnBrk="0" hangingPunct="1">
        <a:defRPr sz="1705" kern="1200">
          <a:solidFill>
            <a:schemeClr val="tx1"/>
          </a:solidFill>
          <a:latin typeface="+mn-lt"/>
          <a:ea typeface="+mn-ea"/>
          <a:cs typeface="+mn-cs"/>
        </a:defRPr>
      </a:lvl6pPr>
      <a:lvl7pPr marL="2601595" algn="l" defTabSz="866775" rtl="0" eaLnBrk="1" latinLnBrk="0" hangingPunct="1">
        <a:defRPr sz="1705" kern="1200">
          <a:solidFill>
            <a:schemeClr val="tx1"/>
          </a:solidFill>
          <a:latin typeface="+mn-lt"/>
          <a:ea typeface="+mn-ea"/>
          <a:cs typeface="+mn-cs"/>
        </a:defRPr>
      </a:lvl7pPr>
      <a:lvl8pPr marL="3034665" algn="l" defTabSz="866775" rtl="0" eaLnBrk="1" latinLnBrk="0" hangingPunct="1">
        <a:defRPr sz="1705" kern="1200">
          <a:solidFill>
            <a:schemeClr val="tx1"/>
          </a:solidFill>
          <a:latin typeface="+mn-lt"/>
          <a:ea typeface="+mn-ea"/>
          <a:cs typeface="+mn-cs"/>
        </a:defRPr>
      </a:lvl8pPr>
      <a:lvl9pPr marL="3468370" algn="l" defTabSz="866775" rtl="0" eaLnBrk="1" latinLnBrk="0" hangingPunct="1">
        <a:defRPr sz="170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479376" y="6342642"/>
            <a:ext cx="2743200" cy="365125"/>
          </a:xfrm>
          <a:prstGeom prst="rect">
            <a:avLst/>
          </a:prstGeom>
        </p:spPr>
        <p:txBody>
          <a:bodyPr vert="horz" lIns="91440" tIns="45720" rIns="91440" bIns="45720" rtlCol="0" anchor="ctr"/>
          <a:lstStyle>
            <a:lvl1pPr algn="l">
              <a:defRPr sz="1050">
                <a:solidFill>
                  <a:schemeClr val="tx1"/>
                </a:solidFill>
              </a:defRPr>
            </a:lvl1pPr>
          </a:lstStyle>
          <a:p>
            <a:fld id="{95640FA2-FC7F-4F7E-9573-E3DD1BDA2568}" type="datetime10">
              <a:rPr lang="zh-CN" altLang="en-US" smtClean="0"/>
            </a:fld>
            <a:endParaRPr lang="zh-CN" altLang="en-US"/>
          </a:p>
        </p:txBody>
      </p:sp>
      <p:sp>
        <p:nvSpPr>
          <p:cNvPr id="5" name="Footer Placeholder 4"/>
          <p:cNvSpPr>
            <a:spLocks noGrp="1"/>
          </p:cNvSpPr>
          <p:nvPr>
            <p:ph type="ftr" sz="quarter" idx="3"/>
          </p:nvPr>
        </p:nvSpPr>
        <p:spPr>
          <a:xfrm>
            <a:off x="4038600" y="6356353"/>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3"/>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56CA248-7BE1-4335-B3FB-1E6869F2EC71}"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sldNum="0" hdr="0" ft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51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41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31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21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11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01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0965" algn="l" defTabSz="685800" rtl="0" eaLnBrk="1" latinLnBrk="0" hangingPunct="1">
        <a:defRPr sz="1350" kern="1200">
          <a:solidFill>
            <a:schemeClr val="tx1"/>
          </a:solidFill>
          <a:latin typeface="+mn-lt"/>
          <a:ea typeface="+mn-ea"/>
          <a:cs typeface="+mn-cs"/>
        </a:defRPr>
      </a:lvl5pPr>
      <a:lvl6pPr marL="1713865" algn="l" defTabSz="685800" rtl="0" eaLnBrk="1" latinLnBrk="0" hangingPunct="1">
        <a:defRPr sz="1350" kern="1200">
          <a:solidFill>
            <a:schemeClr val="tx1"/>
          </a:solidFill>
          <a:latin typeface="+mn-lt"/>
          <a:ea typeface="+mn-ea"/>
          <a:cs typeface="+mn-cs"/>
        </a:defRPr>
      </a:lvl6pPr>
      <a:lvl7pPr marL="2056765" algn="l" defTabSz="685800" rtl="0" eaLnBrk="1" latinLnBrk="0" hangingPunct="1">
        <a:defRPr sz="1350" kern="1200">
          <a:solidFill>
            <a:schemeClr val="tx1"/>
          </a:solidFill>
          <a:latin typeface="+mn-lt"/>
          <a:ea typeface="+mn-ea"/>
          <a:cs typeface="+mn-cs"/>
        </a:defRPr>
      </a:lvl7pPr>
      <a:lvl8pPr marL="2399665" algn="l" defTabSz="685800" rtl="0" eaLnBrk="1" latinLnBrk="0" hangingPunct="1">
        <a:defRPr sz="1350" kern="1200">
          <a:solidFill>
            <a:schemeClr val="tx1"/>
          </a:solidFill>
          <a:latin typeface="+mn-lt"/>
          <a:ea typeface="+mn-ea"/>
          <a:cs typeface="+mn-cs"/>
        </a:defRPr>
      </a:lvl8pPr>
      <a:lvl9pPr marL="274256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0.xml"/><Relationship Id="rId4" Type="http://schemas.openxmlformats.org/officeDocument/2006/relationships/image" Target="../media/image1.jpeg"/><Relationship Id="rId3" Type="http://schemas.openxmlformats.org/officeDocument/2006/relationships/tags" Target="../tags/tag1.xml"/><Relationship Id="rId2" Type="http://schemas.microsoft.com/office/2007/relationships/hdphoto" Target="../media/image3.wdp"/><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22.png"/><Relationship Id="rId7" Type="http://schemas.openxmlformats.org/officeDocument/2006/relationships/image" Target="../media/image21.png"/><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4.png"/><Relationship Id="rId1" Type="http://schemas.openxmlformats.org/officeDocument/2006/relationships/image" Target="../media/image23.wmf"/></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image" Target="../media/image2.png"/><Relationship Id="rId2" Type="http://schemas.openxmlformats.org/officeDocument/2006/relationships/tags" Target="../tags/tag3.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2.png"/><Relationship Id="rId1"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9" Type="http://schemas.openxmlformats.org/officeDocument/2006/relationships/diagramColors" Target="../diagrams/colors2.xml"/><Relationship Id="rId8" Type="http://schemas.openxmlformats.org/officeDocument/2006/relationships/diagramQuickStyle" Target="../diagrams/quickStyle2.xml"/><Relationship Id="rId7" Type="http://schemas.openxmlformats.org/officeDocument/2006/relationships/diagramLayout" Target="../diagrams/layout2.xml"/><Relationship Id="rId6" Type="http://schemas.openxmlformats.org/officeDocument/2006/relationships/diagramData" Target="../diagrams/data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2" Type="http://schemas.openxmlformats.org/officeDocument/2006/relationships/slideLayout" Target="../slideLayouts/slideLayout2.xml"/><Relationship Id="rId11" Type="http://schemas.openxmlformats.org/officeDocument/2006/relationships/image" Target="../media/image4.png"/><Relationship Id="rId10" Type="http://schemas.microsoft.com/office/2007/relationships/diagramDrawing" Target="../diagrams/drawing2.xml"/><Relationship Id="rId1"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5.xml"/><Relationship Id="rId4" Type="http://schemas.openxmlformats.org/officeDocument/2006/relationships/diagramColors" Target="../diagrams/colors5.xml"/><Relationship Id="rId3" Type="http://schemas.openxmlformats.org/officeDocument/2006/relationships/diagramQuickStyle" Target="../diagrams/quickStyle5.xml"/><Relationship Id="rId2" Type="http://schemas.openxmlformats.org/officeDocument/2006/relationships/diagramLayout" Target="../diagrams/layout5.xml"/><Relationship Id="rId1" Type="http://schemas.openxmlformats.org/officeDocument/2006/relationships/diagramData" Target="../diagrams/data5.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tags" Target="../tags/tag16.xml"/></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7.png"/><Relationship Id="rId2" Type="http://schemas.openxmlformats.org/officeDocument/2006/relationships/tags" Target="../tags/tag17.xml"/><Relationship Id="rId1" Type="http://schemas.openxmlformats.org/officeDocument/2006/relationships/image" Target="../media/image36.jpeg"/></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8.png"/><Relationship Id="rId2" Type="http://schemas.openxmlformats.org/officeDocument/2006/relationships/tags" Target="../tags/tag18.xml"/><Relationship Id="rId1" Type="http://schemas.openxmlformats.org/officeDocument/2006/relationships/image" Target="../media/image36.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9.png"/><Relationship Id="rId1" Type="http://schemas.openxmlformats.org/officeDocument/2006/relationships/tags" Target="../tags/tag19.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0.xml"/><Relationship Id="rId1" Type="http://schemas.openxmlformats.org/officeDocument/2006/relationships/image" Target="../media/image4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4505740"/>
            <a:ext cx="12192000" cy="1643270"/>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p:nvSpPr>
        <p:spPr>
          <a:xfrm>
            <a:off x="6335713" y="2060848"/>
            <a:ext cx="5379209" cy="3306282"/>
          </a:xfrm>
          <a:prstGeom prst="rect">
            <a:avLst/>
          </a:prstGeom>
          <a:blipFill rotWithShape="1">
            <a:blip r:embed="rId1" cstate="screen">
              <a:extLst>
                <a:ext uri="{BEBA8EAE-BF5A-486C-A8C5-ECC9F3942E4B}">
                  <a14:imgProps xmlns:a14="http://schemas.microsoft.com/office/drawing/2010/main">
                    <a14:imgLayer r:embed="rId2">
                      <a14:imgEffect>
                        <a14:saturation sat="23000"/>
                      </a14:imgEffect>
                    </a14:imgLayer>
                  </a14:imgProps>
                </a:ext>
              </a:extLst>
            </a:blip>
            <a:stretch>
              <a:fillRect l="-1000" b="-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p:cNvSpPr/>
          <p:nvPr/>
        </p:nvSpPr>
        <p:spPr>
          <a:xfrm>
            <a:off x="8760296" y="1137920"/>
            <a:ext cx="2242349" cy="1851660"/>
          </a:xfrm>
          <a:prstGeom prst="rect">
            <a:avLst/>
          </a:prstGeom>
          <a:solidFill>
            <a:srgbClr val="31A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609600" y="1556792"/>
            <a:ext cx="6167755" cy="1691640"/>
          </a:xfrm>
          <a:prstGeom prst="rect">
            <a:avLst/>
          </a:prstGeom>
          <a:noFill/>
        </p:spPr>
        <p:txBody>
          <a:bodyPr wrap="square" rtlCol="0">
            <a:spAutoFit/>
          </a:bodyPr>
          <a:lstStyle/>
          <a:p>
            <a:pPr algn="l">
              <a:lnSpc>
                <a:spcPct val="100000"/>
              </a:lnSpc>
            </a:pPr>
            <a:r>
              <a:rPr lang="zh-CN" sz="6000" dirty="0">
                <a:solidFill>
                  <a:srgbClr val="009900"/>
                </a:solidFill>
                <a:effectLst/>
                <a:latin typeface="阿里巴巴普惠体 2.0 105 Heavy" panose="00020600040101010101" charset="-122"/>
                <a:ea typeface="阿里巴巴普惠体 2.0 105 Heavy" panose="00020600040101010101" charset="-122"/>
                <a:cs typeface="阿里巴巴普惠体 2.0 55 Regular" panose="00020600040101010101" charset="-122"/>
                <a:sym typeface="Arial" panose="020B0604020202020204" pitchFamily="34" charset="0"/>
              </a:rPr>
              <a:t>打造绿色</a:t>
            </a:r>
            <a:r>
              <a:rPr lang="zh-CN" altLang="en-US" sz="6000" dirty="0">
                <a:solidFill>
                  <a:srgbClr val="009900"/>
                </a:solidFill>
                <a:latin typeface="阿里巴巴普惠体 2.0 105 Heavy" panose="00020600040101010101" charset="-122"/>
                <a:ea typeface="阿里巴巴普惠体 2.0 105 Heavy" panose="00020600040101010101" charset="-122"/>
                <a:cs typeface="阿里巴巴普惠体 2.0 55 Regular" panose="00020600040101010101" charset="-122"/>
                <a:sym typeface="Arial" panose="020B0604020202020204" pitchFamily="34" charset="0"/>
              </a:rPr>
              <a:t>制造</a:t>
            </a:r>
            <a:endParaRPr lang="zh-CN" sz="6000" dirty="0">
              <a:solidFill>
                <a:srgbClr val="009900"/>
              </a:solidFill>
              <a:effectLst/>
              <a:latin typeface="阿里巴巴普惠体 2.0 105 Heavy" panose="00020600040101010101" charset="-122"/>
              <a:ea typeface="阿里巴巴普惠体 2.0 105 Heavy" panose="00020600040101010101" charset="-122"/>
              <a:cs typeface="阿里巴巴普惠体 2.0 55 Regular" panose="00020600040101010101" charset="-122"/>
              <a:sym typeface="Arial" panose="020B0604020202020204" pitchFamily="34" charset="0"/>
            </a:endParaRPr>
          </a:p>
          <a:p>
            <a:pPr algn="l">
              <a:lnSpc>
                <a:spcPct val="100000"/>
              </a:lnSpc>
            </a:pPr>
            <a:r>
              <a:rPr lang="zh-CN" sz="4400" dirty="0">
                <a:solidFill>
                  <a:srgbClr val="009900"/>
                </a:solidFill>
                <a:effectLst/>
                <a:latin typeface="阿里巴巴普惠体 2.0 105 Heavy" panose="00020600040101010101" charset="-122"/>
                <a:ea typeface="阿里巴巴普惠体 2.0 105 Heavy" panose="00020600040101010101" charset="-122"/>
                <a:cs typeface="阿里巴巴普惠体 2.0 55 Regular" panose="00020600040101010101" charset="-122"/>
                <a:sym typeface="Arial" panose="020B0604020202020204" pitchFamily="34" charset="0"/>
              </a:rPr>
              <a:t>赋能企业高质量发展</a:t>
            </a:r>
            <a:endParaRPr kumimoji="1" lang="zh-CN" altLang="en-US" sz="4400" dirty="0">
              <a:solidFill>
                <a:srgbClr val="009900"/>
              </a:solidFill>
              <a:effectLst/>
              <a:latin typeface="阿里巴巴普惠体 2.0 105 Heavy" panose="00020600040101010101" charset="-122"/>
              <a:ea typeface="阿里巴巴普惠体 2.0 105 Heavy" panose="00020600040101010101" charset="-122"/>
              <a:cs typeface="阿里巴巴普惠体 2.0 55 Regular" panose="00020600040101010101" charset="-122"/>
              <a:sym typeface="Arial" panose="020B0604020202020204" pitchFamily="34" charset="0"/>
            </a:endParaRPr>
          </a:p>
        </p:txBody>
      </p:sp>
      <p:sp>
        <p:nvSpPr>
          <p:cNvPr id="7" name="文本框 6"/>
          <p:cNvSpPr txBox="1"/>
          <p:nvPr/>
        </p:nvSpPr>
        <p:spPr>
          <a:xfrm>
            <a:off x="692085" y="3501614"/>
            <a:ext cx="5257505" cy="521970"/>
          </a:xfrm>
          <a:prstGeom prst="rect">
            <a:avLst/>
          </a:prstGeom>
          <a:noFill/>
        </p:spPr>
        <p:txBody>
          <a:bodyPr wrap="square" rtlCol="0">
            <a:spAutoFit/>
          </a:bodyPr>
          <a:lstStyle/>
          <a:p>
            <a:pPr algn="l">
              <a:lnSpc>
                <a:spcPct val="100000"/>
              </a:lnSpc>
            </a:pPr>
            <a:r>
              <a:rPr lang="zh-CN" sz="1400" cap="all" dirty="0">
                <a:solidFill>
                  <a:srgbClr val="00B050"/>
                </a:solidFill>
                <a:effectLst/>
                <a:uFillTx/>
                <a:latin typeface="阿里巴巴普惠体 2.0 35 Thin" panose="00020600040101010101" charset="-122"/>
                <a:ea typeface="阿里巴巴普惠体 2.0 35 Thin" panose="00020600040101010101" charset="-122"/>
                <a:cs typeface="阿里巴巴普惠体 2.0 55 Regular" panose="00020600040101010101" charset="-122"/>
                <a:sym typeface="Arial" panose="020B0604020202020204" pitchFamily="34" charset="0"/>
              </a:rPr>
              <a:t>Build green factories to empower enterprises to develop with high quality</a:t>
            </a:r>
            <a:endParaRPr lang="zh-CN" altLang="zh-CN" sz="1400" cap="all" dirty="0">
              <a:solidFill>
                <a:srgbClr val="00B050"/>
              </a:solidFill>
              <a:effectLst/>
              <a:uFillTx/>
              <a:latin typeface="阿里巴巴普惠体 2.0 35 Thin" panose="00020600040101010101" charset="-122"/>
              <a:ea typeface="阿里巴巴普惠体 2.0 35 Thin" panose="00020600040101010101" charset="-122"/>
              <a:cs typeface="阿里巴巴普惠体 2.0 55 Regular" panose="00020600040101010101" charset="-122"/>
              <a:sym typeface="Arial" panose="020B0604020202020204" pitchFamily="34" charset="0"/>
            </a:endParaRPr>
          </a:p>
        </p:txBody>
      </p:sp>
      <p:sp>
        <p:nvSpPr>
          <p:cNvPr id="12" name="文本框 11"/>
          <p:cNvSpPr txBox="1"/>
          <p:nvPr/>
        </p:nvSpPr>
        <p:spPr>
          <a:xfrm>
            <a:off x="8969567" y="1562854"/>
            <a:ext cx="1989263" cy="1077218"/>
          </a:xfrm>
          <a:prstGeom prst="rect">
            <a:avLst/>
          </a:prstGeom>
          <a:noFill/>
        </p:spPr>
        <p:txBody>
          <a:bodyPr wrap="none" rtlCol="0">
            <a:spAutoFit/>
          </a:bodyPr>
          <a:lstStyle/>
          <a:p>
            <a:pPr algn="l"/>
            <a:r>
              <a:rPr lang="zh-CN" altLang="en-US" sz="3200" cap="all" dirty="0">
                <a:solidFill>
                  <a:schemeClr val="bg1">
                    <a:alpha val="53000"/>
                  </a:schemeClr>
                </a:solidFill>
                <a:effectLst/>
                <a:uFillTx/>
                <a:latin typeface="思源黑体 CN Regular" panose="020B0500000000000000" charset="-122"/>
                <a:ea typeface="思源黑体 CN Regular" panose="020B0500000000000000" charset="-122"/>
                <a:cs typeface="OPPOSans H" panose="00020600040101010101" pitchFamily="18" charset="-122"/>
                <a:sym typeface="Arial" panose="020B0604020202020204" pitchFamily="34" charset="0"/>
              </a:rPr>
              <a:t>green </a:t>
            </a:r>
            <a:endParaRPr lang="zh-CN" altLang="en-US" sz="3200" cap="all" dirty="0">
              <a:solidFill>
                <a:schemeClr val="bg1">
                  <a:alpha val="53000"/>
                </a:schemeClr>
              </a:solidFill>
              <a:effectLst/>
              <a:uFillTx/>
              <a:latin typeface="思源黑体 CN Regular" panose="020B0500000000000000" charset="-122"/>
              <a:ea typeface="思源黑体 CN Regular" panose="020B0500000000000000" charset="-122"/>
              <a:cs typeface="OPPOSans H" panose="00020600040101010101" pitchFamily="18" charset="-122"/>
              <a:sym typeface="Arial" panose="020B0604020202020204" pitchFamily="34" charset="0"/>
            </a:endParaRPr>
          </a:p>
          <a:p>
            <a:pPr algn="l"/>
            <a:r>
              <a:rPr lang="zh-CN" altLang="en-US" sz="3200" cap="all" dirty="0">
                <a:solidFill>
                  <a:schemeClr val="bg1">
                    <a:alpha val="53000"/>
                  </a:schemeClr>
                </a:solidFill>
                <a:effectLst/>
                <a:uFillTx/>
                <a:latin typeface="思源黑体 CN Regular" panose="020B0500000000000000" charset="-122"/>
                <a:ea typeface="思源黑体 CN Regular" panose="020B0500000000000000" charset="-122"/>
                <a:cs typeface="OPPOSans H" panose="00020600040101010101" pitchFamily="18" charset="-122"/>
                <a:sym typeface="Arial" panose="020B0604020202020204" pitchFamily="34" charset="0"/>
              </a:rPr>
              <a:t>factory</a:t>
            </a:r>
            <a:endParaRPr kumimoji="1" lang="zh-CN" altLang="en-US" sz="3200" dirty="0">
              <a:solidFill>
                <a:schemeClr val="bg1"/>
              </a:solidFill>
              <a:latin typeface="思源黑体 CN Regular" panose="020B0500000000000000" charset="-122"/>
              <a:ea typeface="思源黑体 CN Regular" panose="020B0500000000000000" charset="-122"/>
            </a:endParaRPr>
          </a:p>
        </p:txBody>
      </p:sp>
      <p:sp>
        <p:nvSpPr>
          <p:cNvPr id="2" name="文本框 1"/>
          <p:cNvSpPr txBox="1"/>
          <p:nvPr/>
        </p:nvSpPr>
        <p:spPr>
          <a:xfrm>
            <a:off x="1411115" y="4635133"/>
            <a:ext cx="4180829" cy="1383665"/>
          </a:xfrm>
          <a:prstGeom prst="rect">
            <a:avLst/>
          </a:prstGeom>
          <a:noFill/>
        </p:spPr>
        <p:txBody>
          <a:bodyPr wrap="square" rtlCol="0" anchor="t">
            <a:spAutoFit/>
          </a:bodyPr>
          <a:lstStyle/>
          <a:p>
            <a:pPr algn="l"/>
            <a:r>
              <a:rPr lang="zh-CN" altLang="en-US" sz="2800" b="1" dirty="0">
                <a:solidFill>
                  <a:schemeClr val="bg1"/>
                </a:solidFill>
                <a:effectLst/>
                <a:latin typeface="思源黑体 CN Heavy" panose="020B0A00000000000000" pitchFamily="34" charset="-122"/>
                <a:ea typeface="思源黑体 CN Heavy" panose="020B0A00000000000000" pitchFamily="34" charset="-122"/>
                <a:cs typeface="OPPOSans H" panose="00020600040101010101" pitchFamily="18" charset="-122"/>
                <a:sym typeface="Arial" panose="020B0604020202020204" pitchFamily="34" charset="0"/>
              </a:rPr>
              <a:t>湖北工业大学</a:t>
            </a:r>
            <a:endParaRPr lang="en-US" altLang="zh-CN" sz="2800" b="1" dirty="0">
              <a:solidFill>
                <a:schemeClr val="bg1"/>
              </a:solidFill>
              <a:effectLst/>
              <a:latin typeface="思源黑体 CN Heavy" panose="020B0A00000000000000" pitchFamily="34" charset="-122"/>
              <a:ea typeface="思源黑体 CN Heavy" panose="020B0A00000000000000" pitchFamily="34" charset="-122"/>
              <a:cs typeface="OPPOSans H" panose="00020600040101010101" pitchFamily="18" charset="-122"/>
              <a:sym typeface="Arial" panose="020B0604020202020204" pitchFamily="34" charset="0"/>
            </a:endParaRPr>
          </a:p>
          <a:p>
            <a:r>
              <a:rPr lang="zh-CN" altLang="en-US" sz="2800" dirty="0">
                <a:solidFill>
                  <a:schemeClr val="bg1"/>
                </a:solidFill>
                <a:latin typeface="阿里巴巴普惠体 2.0 55 Regular" panose="00020600040101010101" charset="-122"/>
                <a:ea typeface="阿里巴巴普惠体 2.0 55 Regular" panose="00020600040101010101" charset="-122"/>
                <a:cs typeface="阿里巴巴普惠体 2.0 55 Regular" panose="00020600040101010101" charset="-122"/>
                <a:sym typeface="Arial" panose="020B0604020202020204" pitchFamily="34" charset="0"/>
              </a:rPr>
              <a:t>皮科武</a:t>
            </a:r>
            <a:r>
              <a:rPr lang="en-US" altLang="zh-CN" sz="2800" dirty="0">
                <a:solidFill>
                  <a:schemeClr val="bg1"/>
                </a:solidFill>
                <a:latin typeface="阿里巴巴普惠体 2.0 55 Regular" panose="00020600040101010101" charset="-122"/>
                <a:ea typeface="阿里巴巴普惠体 2.0 55 Regular" panose="00020600040101010101" charset="-122"/>
                <a:cs typeface="阿里巴巴普惠体 2.0 55 Regular" panose="00020600040101010101" charset="-122"/>
                <a:sym typeface="Arial" panose="020B0604020202020204" pitchFamily="34" charset="0"/>
              </a:rPr>
              <a:t>  </a:t>
            </a:r>
            <a:r>
              <a:rPr lang="zh-CN" altLang="en-US" sz="2800" dirty="0">
                <a:solidFill>
                  <a:schemeClr val="bg1"/>
                </a:solidFill>
                <a:latin typeface="阿里巴巴普惠体 2.0 55 Regular" panose="00020600040101010101" charset="-122"/>
                <a:ea typeface="阿里巴巴普惠体 2.0 55 Regular" panose="00020600040101010101" charset="-122"/>
                <a:cs typeface="阿里巴巴普惠体 2.0 55 Regular" panose="00020600040101010101" charset="-122"/>
                <a:sym typeface="Arial" panose="020B0604020202020204" pitchFamily="34" charset="0"/>
              </a:rPr>
              <a:t>教授</a:t>
            </a:r>
            <a:endParaRPr lang="en-US" altLang="zh-CN" sz="2800" dirty="0">
              <a:solidFill>
                <a:schemeClr val="bg1"/>
              </a:solidFill>
              <a:latin typeface="阿里巴巴普惠体 2.0 55 Regular" panose="00020600040101010101" charset="-122"/>
              <a:ea typeface="阿里巴巴普惠体 2.0 55 Regular" panose="00020600040101010101" charset="-122"/>
              <a:cs typeface="阿里巴巴普惠体 2.0 55 Regular" panose="00020600040101010101" charset="-122"/>
              <a:sym typeface="Arial" panose="020B0604020202020204" pitchFamily="34" charset="0"/>
            </a:endParaRPr>
          </a:p>
          <a:p>
            <a:endParaRPr lang="en-US" altLang="zh-CN" sz="2800" b="1" dirty="0">
              <a:solidFill>
                <a:schemeClr val="bg1"/>
              </a:solidFill>
              <a:effectLst/>
              <a:latin typeface="思源黑体 CN Heavy" panose="020B0A00000000000000" pitchFamily="34" charset="-122"/>
              <a:ea typeface="思源黑体 CN Heavy" panose="020B0A00000000000000" pitchFamily="34" charset="-122"/>
              <a:cs typeface="OPPOSans H" panose="00020600040101010101" pitchFamily="18" charset="-122"/>
              <a:sym typeface="Arial" panose="020B0604020202020204" pitchFamily="34" charset="0"/>
            </a:endParaRPr>
          </a:p>
        </p:txBody>
      </p:sp>
      <p:sp>
        <p:nvSpPr>
          <p:cNvPr id="15" name="矩形 14"/>
          <p:cNvSpPr/>
          <p:nvPr>
            <p:custDataLst>
              <p:tags r:id="rId3"/>
            </p:custDataLst>
          </p:nvPr>
        </p:nvSpPr>
        <p:spPr>
          <a:xfrm>
            <a:off x="8760296" y="-243206"/>
            <a:ext cx="2242349" cy="599245"/>
          </a:xfrm>
          <a:prstGeom prst="rect">
            <a:avLst/>
          </a:prstGeom>
          <a:solidFill>
            <a:srgbClr val="31A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0296" y="358926"/>
            <a:ext cx="2242349" cy="7541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ssolv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ssolv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ssolve">
                                      <p:cBhvr>
                                        <p:cTn id="23" dur="500"/>
                                        <p:tgtEl>
                                          <p:spTgt spid="6"/>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dissolve">
                                      <p:cBhvr>
                                        <p:cTn id="26" dur="500"/>
                                        <p:tgtEl>
                                          <p:spTgt spid="7"/>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dissolve">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6" grpId="0"/>
      <p:bldP spid="7" grpId="0"/>
      <p:bldP spid="12" grpId="0"/>
      <p:bldP spid="15"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1792605" y="194310"/>
            <a:ext cx="474980" cy="1630045"/>
          </a:xfrm>
          <a:prstGeom prst="rect">
            <a:avLst/>
          </a:prstGeom>
          <a:noFill/>
        </p:spPr>
        <p:txBody>
          <a:bodyPr wrap="square" rtlCol="0">
            <a:spAutoFit/>
          </a:bodyPr>
          <a:lstStyle/>
          <a:p>
            <a:r>
              <a:rPr lang="en-US" altLang="zh-CN" sz="10000" dirty="0">
                <a:solidFill>
                  <a:schemeClr val="bg1">
                    <a:lumMod val="65000"/>
                  </a:schemeClr>
                </a:solidFill>
                <a:latin typeface="方正小标宋简体" panose="02010601030101010101" charset="-122"/>
                <a:ea typeface="方正小标宋简体" panose="02010601030101010101" charset="-122"/>
              </a:rPr>
              <a:t>2</a:t>
            </a:r>
            <a:endParaRPr lang="en-US" altLang="zh-CN" sz="10000" dirty="0">
              <a:solidFill>
                <a:schemeClr val="bg1">
                  <a:lumMod val="65000"/>
                </a:schemeClr>
              </a:solidFill>
              <a:latin typeface="方正小标宋简体" panose="02010601030101010101" charset="-122"/>
              <a:ea typeface="方正小标宋简体" panose="02010601030101010101" charset="-122"/>
            </a:endParaRPr>
          </a:p>
        </p:txBody>
      </p:sp>
      <p:grpSp>
        <p:nvGrpSpPr>
          <p:cNvPr id="2" name="组合 3"/>
          <p:cNvGrpSpPr/>
          <p:nvPr/>
        </p:nvGrpSpPr>
        <p:grpSpPr>
          <a:xfrm>
            <a:off x="2576830" y="562610"/>
            <a:ext cx="3178810" cy="825500"/>
            <a:chOff x="1658" y="886"/>
            <a:chExt cx="5006" cy="1300"/>
          </a:xfrm>
        </p:grpSpPr>
        <p:sp>
          <p:nvSpPr>
            <p:cNvPr id="19" name="TextBox 8"/>
            <p:cNvSpPr txBox="1"/>
            <p:nvPr/>
          </p:nvSpPr>
          <p:spPr>
            <a:xfrm>
              <a:off x="1771" y="1459"/>
              <a:ext cx="4893" cy="727"/>
            </a:xfrm>
            <a:prstGeom prst="rect">
              <a:avLst/>
            </a:prstGeom>
            <a:noFill/>
          </p:spPr>
          <p:txBody>
            <a:bodyPr wrap="square" lIns="0" tIns="0" rIns="0" bIns="0" rtlCol="0" anchor="ctr">
              <a:spAutoFit/>
            </a:bodyPr>
            <a:lstStyle/>
            <a:p>
              <a:pPr algn="just"/>
              <a:r>
                <a:rPr lang="en-US" altLang="zh-CN" sz="3000" dirty="0">
                  <a:solidFill>
                    <a:srgbClr val="64A70C"/>
                  </a:solidFill>
                  <a:latin typeface="方正小标宋简体" panose="02010601030101010101" charset="-122"/>
                  <a:ea typeface="方正小标宋简体" panose="02010601030101010101" charset="-122"/>
                  <a:sym typeface="Arial" panose="020B0604020202020204" pitchFamily="34" charset="0"/>
                </a:rPr>
                <a:t>Logic</a:t>
              </a:r>
              <a:endParaRPr lang="en-US" altLang="zh-CN" sz="3000" dirty="0">
                <a:solidFill>
                  <a:srgbClr val="64A70C"/>
                </a:solidFill>
                <a:latin typeface="方正小标宋简体" panose="02010601030101010101" charset="-122"/>
                <a:ea typeface="方正小标宋简体" panose="02010601030101010101" charset="-122"/>
                <a:sym typeface="Arial" panose="020B0604020202020204" pitchFamily="34" charset="0"/>
              </a:endParaRPr>
            </a:p>
          </p:txBody>
        </p:sp>
        <p:sp>
          <p:nvSpPr>
            <p:cNvPr id="20" name="文本框 19"/>
            <p:cNvSpPr txBox="1"/>
            <p:nvPr/>
          </p:nvSpPr>
          <p:spPr>
            <a:xfrm>
              <a:off x="1658" y="886"/>
              <a:ext cx="4386" cy="580"/>
            </a:xfrm>
            <a:prstGeom prst="rect">
              <a:avLst/>
            </a:prstGeom>
            <a:noFill/>
          </p:spPr>
          <p:txBody>
            <a:bodyPr wrap="square" rtlCol="0">
              <a:spAutoFit/>
            </a:bodyPr>
            <a:lstStyle/>
            <a:p>
              <a:pPr algn="just"/>
              <a:r>
                <a:rPr lang="zh-CN" altLang="en-US" sz="1800" dirty="0">
                  <a:solidFill>
                    <a:schemeClr val="bg2">
                      <a:lumMod val="50000"/>
                    </a:schemeClr>
                  </a:solidFill>
                  <a:latin typeface="思源黑体 CN Bold" panose="020B0800000000000000" charset="-122"/>
                  <a:ea typeface="思源黑体 CN Bold" panose="020B0800000000000000" charset="-122"/>
                </a:rPr>
                <a:t>绿色工厂评价指标逻辑</a:t>
              </a:r>
              <a:endParaRPr lang="zh-CN" altLang="en-US" sz="1800" dirty="0">
                <a:solidFill>
                  <a:schemeClr val="bg2">
                    <a:lumMod val="50000"/>
                  </a:schemeClr>
                </a:solidFill>
                <a:latin typeface="思源黑体 CN Bold" panose="020B0800000000000000" charset="-122"/>
                <a:ea typeface="思源黑体 CN Bold" panose="020B0800000000000000" charset="-122"/>
              </a:endParaRPr>
            </a:p>
          </p:txBody>
        </p:sp>
      </p:grpSp>
      <p:sp>
        <p:nvSpPr>
          <p:cNvPr id="39" name="Rectangle 22"/>
          <p:cNvSpPr/>
          <p:nvPr/>
        </p:nvSpPr>
        <p:spPr>
          <a:xfrm>
            <a:off x="1961197" y="4630467"/>
            <a:ext cx="7588885" cy="2227533"/>
          </a:xfrm>
          <a:prstGeom prst="rect">
            <a:avLst/>
          </a:prstGeom>
        </p:spPr>
        <p:txBody>
          <a:bodyPr wrap="square" lIns="0" tIns="0" rIns="0" bIns="0">
            <a:spAutoFit/>
          </a:bodyPr>
          <a:lstStyle/>
          <a:p>
            <a:pPr algn="l">
              <a:lnSpc>
                <a:spcPct val="150000"/>
              </a:lnSpc>
            </a:pPr>
            <a:r>
              <a:rPr lang="en-US" altLang="zh-CN" sz="2000" dirty="0">
                <a:solidFill>
                  <a:srgbClr val="64A70C"/>
                </a:solidFill>
                <a:latin typeface="方正小标宋简体" panose="02010601030101010101" charset="-122"/>
                <a:ea typeface="方正小标宋简体" panose="02010601030101010101" charset="-122"/>
                <a:sym typeface="Arial" panose="020B0604020202020204" pitchFamily="34" charset="0"/>
              </a:rPr>
              <a:t>基础设施/管理体系</a:t>
            </a:r>
            <a:r>
              <a:rPr lang="zh-CN" altLang="en-US" sz="2000" dirty="0">
                <a:solidFill>
                  <a:schemeClr val="bg2">
                    <a:lumMod val="50000"/>
                  </a:schemeClr>
                </a:solidFill>
                <a:latin typeface="方正小标宋简体" panose="02010601030101010101" charset="-122"/>
                <a:ea typeface="方正小标宋简体" panose="02010601030101010101" charset="-122"/>
                <a:sym typeface="Arial" panose="020B0604020202020204" pitchFamily="34" charset="0"/>
              </a:rPr>
              <a:t>：物理上的、思维上的建设基础；</a:t>
            </a:r>
            <a:endParaRPr lang="zh-CN" altLang="en-US" sz="2000" dirty="0">
              <a:solidFill>
                <a:schemeClr val="bg2">
                  <a:lumMod val="50000"/>
                </a:schemeClr>
              </a:solidFill>
              <a:latin typeface="方正小标宋简体" panose="02010601030101010101" charset="-122"/>
              <a:ea typeface="方正小标宋简体" panose="02010601030101010101" charset="-122"/>
              <a:sym typeface="Arial" panose="020B0604020202020204" pitchFamily="34" charset="0"/>
            </a:endParaRPr>
          </a:p>
          <a:p>
            <a:pPr algn="l">
              <a:lnSpc>
                <a:spcPct val="150000"/>
              </a:lnSpc>
            </a:pPr>
            <a:r>
              <a:rPr lang="en-US" altLang="zh-CN" sz="2000" dirty="0" err="1">
                <a:solidFill>
                  <a:srgbClr val="64A70C"/>
                </a:solidFill>
                <a:latin typeface="方正小标宋简体" panose="02010601030101010101" charset="-122"/>
                <a:ea typeface="方正小标宋简体" panose="02010601030101010101" charset="-122"/>
                <a:sym typeface="Arial" panose="020B0604020202020204" pitchFamily="34" charset="0"/>
              </a:rPr>
              <a:t>能源</a:t>
            </a:r>
            <a:r>
              <a:rPr lang="en-US" altLang="zh-CN" sz="2000" dirty="0">
                <a:solidFill>
                  <a:srgbClr val="64A70C"/>
                </a:solidFill>
                <a:latin typeface="方正小标宋简体" panose="02010601030101010101" charset="-122"/>
                <a:ea typeface="方正小标宋简体" panose="02010601030101010101" charset="-122"/>
                <a:sym typeface="Arial" panose="020B0604020202020204" pitchFamily="34" charset="0"/>
              </a:rPr>
              <a:t>/</a:t>
            </a:r>
            <a:r>
              <a:rPr lang="en-US" altLang="zh-CN" sz="2000" dirty="0" err="1">
                <a:solidFill>
                  <a:srgbClr val="64A70C"/>
                </a:solidFill>
                <a:latin typeface="方正小标宋简体" panose="02010601030101010101" charset="-122"/>
                <a:ea typeface="方正小标宋简体" panose="02010601030101010101" charset="-122"/>
                <a:sym typeface="Arial" panose="020B0604020202020204" pitchFamily="34" charset="0"/>
              </a:rPr>
              <a:t>资源投入</a:t>
            </a:r>
            <a:r>
              <a:rPr lang="zh-CN" altLang="en-US" sz="2000" dirty="0">
                <a:solidFill>
                  <a:schemeClr val="bg2">
                    <a:lumMod val="50000"/>
                  </a:schemeClr>
                </a:solidFill>
                <a:latin typeface="方正小标宋简体" panose="02010601030101010101" charset="-122"/>
                <a:ea typeface="方正小标宋简体" panose="02010601030101010101" charset="-122"/>
                <a:sym typeface="Arial" panose="020B0604020202020204" pitchFamily="34" charset="0"/>
              </a:rPr>
              <a:t>：输入；</a:t>
            </a:r>
            <a:endParaRPr lang="en-US" altLang="zh-CN" sz="2000" dirty="0">
              <a:solidFill>
                <a:schemeClr val="bg2">
                  <a:lumMod val="50000"/>
                </a:schemeClr>
              </a:solidFill>
              <a:latin typeface="方正小标宋简体" panose="02010601030101010101" charset="-122"/>
              <a:ea typeface="方正小标宋简体" panose="02010601030101010101" charset="-122"/>
              <a:sym typeface="Arial" panose="020B0604020202020204" pitchFamily="34" charset="0"/>
            </a:endParaRPr>
          </a:p>
          <a:p>
            <a:pPr algn="l">
              <a:lnSpc>
                <a:spcPct val="150000"/>
              </a:lnSpc>
            </a:pPr>
            <a:r>
              <a:rPr lang="en-US" altLang="zh-CN" sz="2000" dirty="0" err="1">
                <a:solidFill>
                  <a:srgbClr val="64A70C"/>
                </a:solidFill>
                <a:latin typeface="方正小标宋简体" panose="02010601030101010101" charset="-122"/>
                <a:ea typeface="方正小标宋简体" panose="02010601030101010101" charset="-122"/>
                <a:sym typeface="Arial" panose="020B0604020202020204" pitchFamily="34" charset="0"/>
              </a:rPr>
              <a:t>产品</a:t>
            </a:r>
            <a:r>
              <a:rPr lang="en-US" altLang="zh-CN" sz="2000" dirty="0">
                <a:solidFill>
                  <a:srgbClr val="64A70C"/>
                </a:solidFill>
                <a:latin typeface="方正小标宋简体" panose="02010601030101010101" charset="-122"/>
                <a:ea typeface="方正小标宋简体" panose="02010601030101010101" charset="-122"/>
                <a:sym typeface="Arial" panose="020B0604020202020204" pitchFamily="34" charset="0"/>
              </a:rPr>
              <a:t>/环境排放</a:t>
            </a:r>
            <a:r>
              <a:rPr lang="zh-CN" altLang="en-US" sz="2000" dirty="0">
                <a:solidFill>
                  <a:schemeClr val="bg2">
                    <a:lumMod val="50000"/>
                  </a:schemeClr>
                </a:solidFill>
                <a:latin typeface="方正小标宋简体" panose="02010601030101010101" charset="-122"/>
                <a:ea typeface="方正小标宋简体" panose="02010601030101010101" charset="-122"/>
                <a:sym typeface="Arial" panose="020B0604020202020204" pitchFamily="34" charset="0"/>
              </a:rPr>
              <a:t>：正面</a:t>
            </a:r>
            <a:r>
              <a:rPr lang="en-US" altLang="zh-CN" sz="2000" dirty="0">
                <a:solidFill>
                  <a:schemeClr val="bg2">
                    <a:lumMod val="50000"/>
                  </a:schemeClr>
                </a:solidFill>
                <a:latin typeface="方正小标宋简体" panose="02010601030101010101" charset="-122"/>
                <a:ea typeface="方正小标宋简体" panose="02010601030101010101" charset="-122"/>
                <a:sym typeface="Arial" panose="020B0604020202020204" pitchFamily="34" charset="0"/>
              </a:rPr>
              <a:t>/</a:t>
            </a:r>
            <a:r>
              <a:rPr lang="zh-CN" altLang="en-US" sz="2000" dirty="0">
                <a:solidFill>
                  <a:schemeClr val="bg2">
                    <a:lumMod val="50000"/>
                  </a:schemeClr>
                </a:solidFill>
                <a:latin typeface="方正小标宋简体" panose="02010601030101010101" charset="-122"/>
                <a:ea typeface="方正小标宋简体" panose="02010601030101010101" charset="-122"/>
                <a:sym typeface="Arial" panose="020B0604020202020204" pitchFamily="34" charset="0"/>
              </a:rPr>
              <a:t>负面输出；</a:t>
            </a:r>
            <a:endParaRPr lang="zh-CN" altLang="en-US" sz="2000" dirty="0">
              <a:solidFill>
                <a:schemeClr val="bg2">
                  <a:lumMod val="50000"/>
                </a:schemeClr>
              </a:solidFill>
              <a:latin typeface="方正小标宋简体" panose="02010601030101010101" charset="-122"/>
              <a:ea typeface="方正小标宋简体" panose="02010601030101010101" charset="-122"/>
              <a:sym typeface="Arial" panose="020B0604020202020204" pitchFamily="34" charset="0"/>
            </a:endParaRPr>
          </a:p>
          <a:p>
            <a:pPr algn="l">
              <a:lnSpc>
                <a:spcPct val="150000"/>
              </a:lnSpc>
            </a:pPr>
            <a:r>
              <a:rPr lang="en-US" altLang="zh-CN" sz="2000" dirty="0" err="1">
                <a:solidFill>
                  <a:srgbClr val="64A70C"/>
                </a:solidFill>
                <a:latin typeface="方正小标宋简体" panose="02010601030101010101" charset="-122"/>
                <a:ea typeface="方正小标宋简体" panose="02010601030101010101" charset="-122"/>
                <a:sym typeface="Arial" panose="020B0604020202020204" pitchFamily="34" charset="0"/>
              </a:rPr>
              <a:t>环境</a:t>
            </a:r>
            <a:r>
              <a:rPr lang="en-US" altLang="zh-CN" sz="2000" dirty="0">
                <a:solidFill>
                  <a:srgbClr val="64A70C"/>
                </a:solidFill>
                <a:latin typeface="方正小标宋简体" panose="02010601030101010101" charset="-122"/>
                <a:ea typeface="方正小标宋简体" panose="02010601030101010101" charset="-122"/>
                <a:sym typeface="Arial" panose="020B0604020202020204" pitchFamily="34" charset="0"/>
              </a:rPr>
              <a:t>/</a:t>
            </a:r>
            <a:r>
              <a:rPr lang="en-US" altLang="zh-CN" sz="2000" dirty="0" err="1">
                <a:solidFill>
                  <a:srgbClr val="64A70C"/>
                </a:solidFill>
                <a:latin typeface="方正小标宋简体" panose="02010601030101010101" charset="-122"/>
                <a:ea typeface="方正小标宋简体" panose="02010601030101010101" charset="-122"/>
                <a:sym typeface="Arial" panose="020B0604020202020204" pitchFamily="34" charset="0"/>
              </a:rPr>
              <a:t>绩效</a:t>
            </a:r>
            <a:r>
              <a:rPr lang="zh-CN" altLang="en-US" dirty="0">
                <a:solidFill>
                  <a:schemeClr val="bg2">
                    <a:lumMod val="50000"/>
                  </a:schemeClr>
                </a:solidFill>
                <a:latin typeface="方正小标宋简体" panose="02010601030101010101" charset="-122"/>
                <a:ea typeface="方正小标宋简体" panose="02010601030101010101" charset="-122"/>
                <a:sym typeface="Arial" panose="020B0604020202020204" pitchFamily="34" charset="0"/>
              </a:rPr>
              <a:t>：</a:t>
            </a:r>
            <a:r>
              <a:rPr lang="zh-CN" altLang="en-US" sz="2000" dirty="0">
                <a:solidFill>
                  <a:schemeClr val="bg2">
                    <a:lumMod val="50000"/>
                  </a:schemeClr>
                </a:solidFill>
                <a:latin typeface="方正小标宋简体" panose="02010601030101010101" charset="-122"/>
                <a:ea typeface="方正小标宋简体" panose="02010601030101010101" charset="-122"/>
                <a:sym typeface="Arial" panose="020B0604020202020204" pitchFamily="34" charset="0"/>
              </a:rPr>
              <a:t>可量化的指标。</a:t>
            </a:r>
            <a:br>
              <a:rPr lang="zh-CN" altLang="en-US" dirty="0">
                <a:solidFill>
                  <a:schemeClr val="bg2">
                    <a:lumMod val="50000"/>
                  </a:schemeClr>
                </a:solidFill>
                <a:latin typeface="方正小标宋简体" panose="02010601030101010101" charset="-122"/>
                <a:ea typeface="方正小标宋简体" panose="02010601030101010101" charset="-122"/>
                <a:sym typeface="Arial" panose="020B0604020202020204" pitchFamily="34" charset="0"/>
              </a:rPr>
            </a:br>
            <a:endParaRPr lang="zh-CN" altLang="en-US" dirty="0">
              <a:solidFill>
                <a:schemeClr val="bg2">
                  <a:lumMod val="50000"/>
                </a:schemeClr>
              </a:solidFill>
              <a:latin typeface="方正小标宋简体" panose="02010601030101010101" charset="-122"/>
              <a:ea typeface="方正小标宋简体" panose="02010601030101010101" charset="-122"/>
              <a:sym typeface="Arial" panose="020B0604020202020204" pitchFamily="34" charset="0"/>
            </a:endParaRPr>
          </a:p>
        </p:txBody>
      </p:sp>
      <p:pic>
        <p:nvPicPr>
          <p:cNvPr id="3" name="图片 2"/>
          <p:cNvPicPr>
            <a:picLocks noChangeAspect="1"/>
          </p:cNvPicPr>
          <p:nvPr/>
        </p:nvPicPr>
        <p:blipFill>
          <a:blip r:embed="rId1"/>
          <a:stretch>
            <a:fillRect/>
          </a:stretch>
        </p:blipFill>
        <p:spPr>
          <a:xfrm>
            <a:off x="3647728" y="1185218"/>
            <a:ext cx="6869099" cy="344524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1792605" y="194310"/>
            <a:ext cx="474980" cy="1630045"/>
          </a:xfrm>
          <a:prstGeom prst="rect">
            <a:avLst/>
          </a:prstGeom>
          <a:noFill/>
        </p:spPr>
        <p:txBody>
          <a:bodyPr wrap="square" rtlCol="0">
            <a:spAutoFit/>
          </a:bodyPr>
          <a:lstStyle/>
          <a:p>
            <a:r>
              <a:rPr lang="en-US" altLang="zh-CN" sz="10000" dirty="0">
                <a:solidFill>
                  <a:schemeClr val="bg1">
                    <a:lumMod val="65000"/>
                  </a:schemeClr>
                </a:solidFill>
                <a:latin typeface="方正小标宋简体" panose="02010601030101010101" charset="-122"/>
                <a:ea typeface="方正小标宋简体" panose="02010601030101010101" charset="-122"/>
              </a:rPr>
              <a:t>2</a:t>
            </a:r>
            <a:endParaRPr lang="en-US" altLang="zh-CN" sz="10000" dirty="0">
              <a:solidFill>
                <a:schemeClr val="bg1">
                  <a:lumMod val="65000"/>
                </a:schemeClr>
              </a:solidFill>
              <a:latin typeface="方正小标宋简体" panose="02010601030101010101" charset="-122"/>
              <a:ea typeface="方正小标宋简体" panose="02010601030101010101" charset="-122"/>
            </a:endParaRPr>
          </a:p>
        </p:txBody>
      </p:sp>
      <p:grpSp>
        <p:nvGrpSpPr>
          <p:cNvPr id="2" name="组合 3"/>
          <p:cNvGrpSpPr/>
          <p:nvPr/>
        </p:nvGrpSpPr>
        <p:grpSpPr>
          <a:xfrm>
            <a:off x="2576830" y="562610"/>
            <a:ext cx="2019696" cy="827405"/>
            <a:chOff x="1658" y="886"/>
            <a:chExt cx="2435" cy="1303"/>
          </a:xfrm>
        </p:grpSpPr>
        <p:sp>
          <p:nvSpPr>
            <p:cNvPr id="19" name="TextBox 8"/>
            <p:cNvSpPr txBox="1"/>
            <p:nvPr/>
          </p:nvSpPr>
          <p:spPr>
            <a:xfrm>
              <a:off x="1745" y="1462"/>
              <a:ext cx="2348" cy="727"/>
            </a:xfrm>
            <a:prstGeom prst="rect">
              <a:avLst/>
            </a:prstGeom>
            <a:noFill/>
          </p:spPr>
          <p:txBody>
            <a:bodyPr wrap="square" lIns="0" tIns="0" rIns="0" bIns="0" rtlCol="0" anchor="ctr">
              <a:spAutoFit/>
            </a:bodyPr>
            <a:lstStyle/>
            <a:p>
              <a:pPr algn="just"/>
              <a:r>
                <a:rPr lang="zh-CN" altLang="en-US" sz="3000" b="1" dirty="0">
                  <a:solidFill>
                    <a:srgbClr val="64A70C"/>
                  </a:solidFill>
                  <a:latin typeface="微软雅黑" panose="020B0503020204020204" pitchFamily="34" charset="-122"/>
                  <a:ea typeface="微软雅黑" panose="020B0503020204020204" pitchFamily="34" charset="-122"/>
                  <a:sym typeface="Arial" panose="020B0604020202020204" pitchFamily="34" charset="0"/>
                </a:rPr>
                <a:t>财政支持</a:t>
              </a:r>
              <a:endParaRPr lang="zh-CN" altLang="en-US" sz="3000" b="1" dirty="0">
                <a:solidFill>
                  <a:srgbClr val="64A70C"/>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0" name="文本框 19"/>
            <p:cNvSpPr txBox="1"/>
            <p:nvPr/>
          </p:nvSpPr>
          <p:spPr>
            <a:xfrm>
              <a:off x="1658" y="886"/>
              <a:ext cx="1697" cy="580"/>
            </a:xfrm>
            <a:prstGeom prst="rect">
              <a:avLst/>
            </a:prstGeom>
            <a:noFill/>
          </p:spPr>
          <p:txBody>
            <a:bodyPr wrap="square" rtlCol="0">
              <a:spAutoFit/>
            </a:bodyPr>
            <a:lstStyle/>
            <a:p>
              <a:pPr algn="just"/>
              <a:r>
                <a:rPr lang="zh-CN" altLang="en-US" dirty="0">
                  <a:solidFill>
                    <a:schemeClr val="bg2">
                      <a:lumMod val="50000"/>
                    </a:schemeClr>
                  </a:solidFill>
                  <a:latin typeface="思源黑体 CN Bold" panose="020B0800000000000000" charset="-122"/>
                  <a:ea typeface="思源黑体 CN Bold" panose="020B0800000000000000" charset="-122"/>
                </a:rPr>
                <a:t>当前</a:t>
              </a:r>
              <a:r>
                <a:rPr lang="zh-CN" altLang="en-US" sz="1800" dirty="0">
                  <a:solidFill>
                    <a:schemeClr val="bg2">
                      <a:lumMod val="50000"/>
                    </a:schemeClr>
                  </a:solidFill>
                  <a:latin typeface="思源黑体 CN Bold" panose="020B0800000000000000" charset="-122"/>
                  <a:ea typeface="思源黑体 CN Bold" panose="020B0800000000000000" charset="-122"/>
                </a:rPr>
                <a:t>政策</a:t>
              </a:r>
              <a:endParaRPr lang="zh-CN" altLang="en-US" sz="1800" dirty="0">
                <a:solidFill>
                  <a:schemeClr val="bg2">
                    <a:lumMod val="50000"/>
                  </a:schemeClr>
                </a:solidFill>
                <a:latin typeface="思源黑体 CN Bold" panose="020B0800000000000000" charset="-122"/>
                <a:ea typeface="思源黑体 CN Bold" panose="020B0800000000000000" charset="-122"/>
              </a:endParaRPr>
            </a:p>
          </p:txBody>
        </p:sp>
      </p:grpSp>
      <p:grpSp>
        <p:nvGrpSpPr>
          <p:cNvPr id="9" name="组合 8"/>
          <p:cNvGrpSpPr/>
          <p:nvPr/>
        </p:nvGrpSpPr>
        <p:grpSpPr>
          <a:xfrm>
            <a:off x="2927385" y="1676175"/>
            <a:ext cx="6228620" cy="2165984"/>
            <a:chOff x="2257" y="2991"/>
            <a:chExt cx="10739" cy="3791"/>
          </a:xfrm>
        </p:grpSpPr>
        <p:sp>
          <p:nvSpPr>
            <p:cNvPr id="16" name="Rectangle 35"/>
            <p:cNvSpPr/>
            <p:nvPr/>
          </p:nvSpPr>
          <p:spPr>
            <a:xfrm>
              <a:off x="2257" y="2991"/>
              <a:ext cx="4346" cy="12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1000">
                <a:latin typeface="Arial" panose="020B0604020202020204" pitchFamily="34" charset="0"/>
                <a:ea typeface="微软雅黑" panose="020B0503020204020204" pitchFamily="34" charset="-122"/>
                <a:sym typeface="Arial" panose="020B0604020202020204" pitchFamily="34" charset="0"/>
              </a:endParaRPr>
            </a:p>
          </p:txBody>
        </p:sp>
        <p:sp>
          <p:nvSpPr>
            <p:cNvPr id="13" name="Rectangle 45"/>
            <p:cNvSpPr/>
            <p:nvPr/>
          </p:nvSpPr>
          <p:spPr>
            <a:xfrm>
              <a:off x="6603" y="4155"/>
              <a:ext cx="4637" cy="1386"/>
            </a:xfrm>
            <a:prstGeom prst="rect">
              <a:avLst/>
            </a:prstGeom>
            <a:solidFill>
              <a:srgbClr val="009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1000">
                <a:latin typeface="Arial" panose="020B0604020202020204" pitchFamily="34" charset="0"/>
                <a:ea typeface="微软雅黑" panose="020B0503020204020204" pitchFamily="34" charset="-122"/>
                <a:sym typeface="Arial" panose="020B0604020202020204" pitchFamily="34" charset="0"/>
              </a:endParaRPr>
            </a:p>
          </p:txBody>
        </p:sp>
        <p:sp>
          <p:nvSpPr>
            <p:cNvPr id="4" name="Rectangle 45"/>
            <p:cNvSpPr/>
            <p:nvPr/>
          </p:nvSpPr>
          <p:spPr>
            <a:xfrm>
              <a:off x="8962" y="5555"/>
              <a:ext cx="4034" cy="1227"/>
            </a:xfrm>
            <a:prstGeom prst="rect">
              <a:avLst/>
            </a:prstGeom>
            <a:solidFill>
              <a:srgbClr val="0095B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1000">
                <a:latin typeface="Arial" panose="020B0604020202020204" pitchFamily="34" charset="0"/>
                <a:ea typeface="微软雅黑" panose="020B0503020204020204" pitchFamily="34" charset="-122"/>
                <a:sym typeface="Arial" panose="020B0604020202020204" pitchFamily="34" charset="0"/>
              </a:endParaRPr>
            </a:p>
          </p:txBody>
        </p:sp>
        <p:sp>
          <p:nvSpPr>
            <p:cNvPr id="6" name="Text Placeholder 32"/>
            <p:cNvSpPr txBox="1"/>
            <p:nvPr/>
          </p:nvSpPr>
          <p:spPr>
            <a:xfrm>
              <a:off x="9346" y="5831"/>
              <a:ext cx="3266" cy="646"/>
            </a:xfrm>
            <a:prstGeom prst="rect">
              <a:avLst/>
            </a:prstGeom>
            <a:effectLst>
              <a:outerShdw blurRad="50800" dist="38100" dir="2700000" algn="tl" rotWithShape="0">
                <a:prstClr val="black">
                  <a:alpha val="40000"/>
                </a:prstClr>
              </a:outerShdw>
            </a:effectLst>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zh-CN" altLang="en-US" sz="2400" dirty="0">
                  <a:solidFill>
                    <a:schemeClr val="bg1"/>
                  </a:solidFill>
                  <a:latin typeface="方正小标宋简体" panose="02010601030101010101" charset="-122"/>
                  <a:ea typeface="方正小标宋简体" panose="02010601030101010101" charset="-122"/>
                  <a:sym typeface="Arial" panose="020B0604020202020204" pitchFamily="34" charset="0"/>
                </a:rPr>
                <a:t>绿色信贷</a:t>
              </a:r>
              <a:endParaRPr lang="zh-CN" altLang="en-US" sz="2400" dirty="0">
                <a:solidFill>
                  <a:schemeClr val="bg1"/>
                </a:solidFill>
                <a:latin typeface="方正小标宋简体" panose="02010601030101010101" charset="-122"/>
                <a:ea typeface="方正小标宋简体" panose="02010601030101010101" charset="-122"/>
                <a:sym typeface="Arial" panose="020B0604020202020204" pitchFamily="34" charset="0"/>
              </a:endParaRPr>
            </a:p>
          </p:txBody>
        </p:sp>
        <p:sp>
          <p:nvSpPr>
            <p:cNvPr id="3" name="Text Placeholder 32"/>
            <p:cNvSpPr txBox="1"/>
            <p:nvPr/>
          </p:nvSpPr>
          <p:spPr>
            <a:xfrm>
              <a:off x="2257" y="3172"/>
              <a:ext cx="4346" cy="646"/>
            </a:xfrm>
            <a:prstGeom prst="rect">
              <a:avLst/>
            </a:prstGeom>
            <a:effectLst>
              <a:outerShdw blurRad="50800" dist="38100" dir="2700000" algn="tl" rotWithShape="0">
                <a:prstClr val="black">
                  <a:alpha val="40000"/>
                </a:prstClr>
              </a:outerShdw>
            </a:effectLst>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zh-CN" altLang="en-US" sz="2400" dirty="0">
                  <a:solidFill>
                    <a:schemeClr val="bg1"/>
                  </a:solidFill>
                  <a:latin typeface="方正小标宋简体" panose="02010601030101010101" charset="-122"/>
                  <a:ea typeface="方正小标宋简体" panose="02010601030101010101" charset="-122"/>
                  <a:sym typeface="Arial" panose="020B0604020202020204" pitchFamily="34" charset="0"/>
                </a:rPr>
                <a:t>工业转型升级资金</a:t>
              </a:r>
              <a:endParaRPr lang="zh-CN" altLang="en-US" sz="2400" dirty="0">
                <a:solidFill>
                  <a:schemeClr val="bg1"/>
                </a:solidFill>
                <a:latin typeface="方正小标宋简体" panose="02010601030101010101" charset="-122"/>
                <a:ea typeface="方正小标宋简体" panose="02010601030101010101" charset="-122"/>
                <a:sym typeface="Arial" panose="020B0604020202020204" pitchFamily="34" charset="0"/>
              </a:endParaRPr>
            </a:p>
          </p:txBody>
        </p:sp>
        <p:sp>
          <p:nvSpPr>
            <p:cNvPr id="5" name="Text Placeholder 32"/>
            <p:cNvSpPr txBox="1"/>
            <p:nvPr/>
          </p:nvSpPr>
          <p:spPr>
            <a:xfrm>
              <a:off x="7206" y="4452"/>
              <a:ext cx="3266" cy="646"/>
            </a:xfrm>
            <a:prstGeom prst="rect">
              <a:avLst/>
            </a:prstGeom>
            <a:effectLst>
              <a:outerShdw blurRad="50800" dist="38100" dir="2700000" algn="tl" rotWithShape="0">
                <a:prstClr val="black">
                  <a:alpha val="40000"/>
                </a:prstClr>
              </a:outerShdw>
            </a:effectLst>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zh-CN" altLang="en-US" sz="2400" dirty="0">
                  <a:solidFill>
                    <a:schemeClr val="bg1"/>
                  </a:solidFill>
                  <a:latin typeface="方正小标宋简体" panose="02010601030101010101" charset="-122"/>
                  <a:ea typeface="方正小标宋简体" panose="02010601030101010101" charset="-122"/>
                  <a:sym typeface="Arial" panose="020B0604020202020204" pitchFamily="34" charset="0"/>
                </a:rPr>
                <a:t>地方财政</a:t>
              </a:r>
              <a:endParaRPr lang="zh-CN" altLang="en-US" sz="2400" dirty="0">
                <a:solidFill>
                  <a:schemeClr val="bg1"/>
                </a:solidFill>
                <a:latin typeface="方正小标宋简体" panose="02010601030101010101" charset="-122"/>
                <a:ea typeface="方正小标宋简体" panose="02010601030101010101" charset="-122"/>
                <a:sym typeface="Arial" panose="020B0604020202020204" pitchFamily="34" charset="0"/>
              </a:endParaRPr>
            </a:p>
          </p:txBody>
        </p:sp>
      </p:grpSp>
      <p:grpSp>
        <p:nvGrpSpPr>
          <p:cNvPr id="8" name="组合 7"/>
          <p:cNvGrpSpPr/>
          <p:nvPr/>
        </p:nvGrpSpPr>
        <p:grpSpPr>
          <a:xfrm>
            <a:off x="1632377" y="3479121"/>
            <a:ext cx="10225136" cy="2460399"/>
            <a:chOff x="1881" y="4621"/>
            <a:chExt cx="9877" cy="2853"/>
          </a:xfrm>
        </p:grpSpPr>
        <p:sp>
          <p:nvSpPr>
            <p:cNvPr id="11" name="Rectangle 22"/>
            <p:cNvSpPr/>
            <p:nvPr/>
          </p:nvSpPr>
          <p:spPr>
            <a:xfrm>
              <a:off x="1881" y="4621"/>
              <a:ext cx="9877" cy="800"/>
            </a:xfrm>
            <a:prstGeom prst="rect">
              <a:avLst/>
            </a:prstGeom>
          </p:spPr>
          <p:txBody>
            <a:bodyPr wrap="square" lIns="0" tIns="0" rIns="0" bIns="0">
              <a:spAutoFit/>
            </a:bodyPr>
            <a:lstStyle/>
            <a:p>
              <a:pPr algn="just">
                <a:lnSpc>
                  <a:spcPct val="150000"/>
                </a:lnSpc>
              </a:pPr>
              <a:r>
                <a:rPr lang="zh-CN" altLang="en-US" sz="2400" dirty="0">
                  <a:solidFill>
                    <a:schemeClr val="bg2">
                      <a:lumMod val="50000"/>
                    </a:schemeClr>
                  </a:solidFill>
                  <a:latin typeface="方正小标宋简体" panose="02010601030101010101" charset="-122"/>
                  <a:ea typeface="方正小标宋简体" panose="02010601030101010101" charset="-122"/>
                  <a:sym typeface="Arial" panose="020B0604020202020204" pitchFamily="34" charset="0"/>
                </a:rPr>
                <a:t>降低成本与风险</a:t>
              </a:r>
              <a:endParaRPr lang="zh-CN" altLang="en-US" sz="2400" dirty="0">
                <a:solidFill>
                  <a:schemeClr val="bg2">
                    <a:lumMod val="50000"/>
                  </a:schemeClr>
                </a:solidFill>
                <a:latin typeface="方正小标宋简体" panose="02010601030101010101" charset="-122"/>
                <a:ea typeface="方正小标宋简体" panose="02010601030101010101" charset="-122"/>
                <a:sym typeface="Arial" panose="020B0604020202020204" pitchFamily="34" charset="0"/>
              </a:endParaRPr>
            </a:p>
          </p:txBody>
        </p:sp>
        <p:sp>
          <p:nvSpPr>
            <p:cNvPr id="14" name="Rectangle 22"/>
            <p:cNvSpPr/>
            <p:nvPr/>
          </p:nvSpPr>
          <p:spPr>
            <a:xfrm>
              <a:off x="1881" y="5426"/>
              <a:ext cx="9877" cy="589"/>
            </a:xfrm>
            <a:prstGeom prst="rect">
              <a:avLst/>
            </a:prstGeom>
          </p:spPr>
          <p:txBody>
            <a:bodyPr wrap="square" lIns="0" tIns="0" rIns="0" bIns="0">
              <a:spAutoFit/>
            </a:bodyPr>
            <a:lstStyle/>
            <a:p>
              <a:pPr algn="just">
                <a:lnSpc>
                  <a:spcPct val="150000"/>
                </a:lnSpc>
              </a:pPr>
              <a:r>
                <a:rPr lang="zh-CN" altLang="en-US" sz="2400" dirty="0">
                  <a:solidFill>
                    <a:schemeClr val="bg2">
                      <a:lumMod val="50000"/>
                    </a:schemeClr>
                  </a:solidFill>
                  <a:latin typeface="方正小标宋简体" panose="02010601030101010101" charset="-122"/>
                  <a:ea typeface="方正小标宋简体" panose="02010601030101010101" charset="-122"/>
                  <a:sym typeface="Arial" panose="020B0604020202020204" pitchFamily="34" charset="0"/>
                </a:rPr>
                <a:t>创建绿色工厂，</a:t>
              </a:r>
              <a:r>
                <a:rPr lang="zh-CN" altLang="en-US" sz="2400" dirty="0">
                  <a:solidFill>
                    <a:srgbClr val="FF0000"/>
                  </a:solidFill>
                  <a:latin typeface="方正小标宋简体" panose="02010601030101010101" charset="-122"/>
                  <a:ea typeface="方正小标宋简体" panose="02010601030101010101" charset="-122"/>
                  <a:sym typeface="Arial" panose="020B0604020202020204" pitchFamily="34" charset="0"/>
                </a:rPr>
                <a:t>推行绿色制造</a:t>
              </a:r>
              <a:r>
                <a:rPr lang="zh-CN" altLang="en-US" sz="2400" dirty="0">
                  <a:solidFill>
                    <a:schemeClr val="bg2">
                      <a:lumMod val="50000"/>
                    </a:schemeClr>
                  </a:solidFill>
                  <a:latin typeface="方正小标宋简体" panose="02010601030101010101" charset="-122"/>
                  <a:ea typeface="方正小标宋简体" panose="02010601030101010101" charset="-122"/>
                  <a:sym typeface="Arial" panose="020B0604020202020204" pitchFamily="34" charset="0"/>
                </a:rPr>
                <a:t>，</a:t>
              </a:r>
              <a:r>
                <a:rPr lang="zh-CN" altLang="en-US" sz="2400" dirty="0">
                  <a:solidFill>
                    <a:srgbClr val="FF0000"/>
                  </a:solidFill>
                  <a:latin typeface="方正小标宋简体" panose="02010601030101010101" charset="-122"/>
                  <a:ea typeface="方正小标宋简体" panose="02010601030101010101" charset="-122"/>
                  <a:sym typeface="Arial" panose="020B0604020202020204" pitchFamily="34" charset="0"/>
                </a:rPr>
                <a:t>落实节能减排</a:t>
              </a:r>
              <a:r>
                <a:rPr lang="zh-CN" altLang="en-US" sz="2400" dirty="0">
                  <a:solidFill>
                    <a:schemeClr val="bg2">
                      <a:lumMod val="50000"/>
                    </a:schemeClr>
                  </a:solidFill>
                  <a:latin typeface="方正小标宋简体" panose="02010601030101010101" charset="-122"/>
                  <a:ea typeface="方正小标宋简体" panose="02010601030101010101" charset="-122"/>
                  <a:sym typeface="Arial" panose="020B0604020202020204" pitchFamily="34" charset="0"/>
                </a:rPr>
                <a:t>增强企业社会影响力</a:t>
              </a:r>
              <a:endParaRPr lang="zh-CN" altLang="en-US" sz="2400" dirty="0">
                <a:solidFill>
                  <a:schemeClr val="bg2">
                    <a:lumMod val="50000"/>
                  </a:schemeClr>
                </a:solidFill>
                <a:latin typeface="方正小标宋简体" panose="02010601030101010101" charset="-122"/>
                <a:ea typeface="方正小标宋简体" panose="02010601030101010101" charset="-122"/>
                <a:sym typeface="Arial" panose="020B0604020202020204" pitchFamily="34" charset="0"/>
              </a:endParaRPr>
            </a:p>
          </p:txBody>
        </p:sp>
        <p:sp>
          <p:nvSpPr>
            <p:cNvPr id="15" name="Rectangle 22"/>
            <p:cNvSpPr/>
            <p:nvPr/>
          </p:nvSpPr>
          <p:spPr>
            <a:xfrm>
              <a:off x="1881" y="6252"/>
              <a:ext cx="9877" cy="1222"/>
            </a:xfrm>
            <a:prstGeom prst="rect">
              <a:avLst/>
            </a:prstGeom>
          </p:spPr>
          <p:txBody>
            <a:bodyPr wrap="square" lIns="0" tIns="0" rIns="0" bIns="0">
              <a:spAutoFit/>
            </a:bodyPr>
            <a:lstStyle/>
            <a:p>
              <a:pPr algn="just">
                <a:lnSpc>
                  <a:spcPct val="150000"/>
                </a:lnSpc>
              </a:pPr>
              <a:r>
                <a:rPr lang="zh-CN" altLang="en-US" sz="2400" dirty="0">
                  <a:solidFill>
                    <a:srgbClr val="FF0000"/>
                  </a:solidFill>
                  <a:latin typeface="方正小标宋简体" panose="02010601030101010101" charset="-122"/>
                  <a:ea typeface="方正小标宋简体" panose="02010601030101010101" charset="-122"/>
                  <a:sym typeface="Arial" panose="020B0604020202020204" pitchFamily="34" charset="0"/>
                </a:rPr>
                <a:t>契合国家政策导向</a:t>
              </a:r>
              <a:r>
                <a:rPr lang="zh-CN" altLang="en-US" sz="2400" dirty="0">
                  <a:solidFill>
                    <a:schemeClr val="bg2">
                      <a:lumMod val="50000"/>
                    </a:schemeClr>
                  </a:solidFill>
                  <a:latin typeface="方正小标宋简体" panose="02010601030101010101" charset="-122"/>
                  <a:ea typeface="方正小标宋简体" panose="02010601030101010101" charset="-122"/>
                  <a:sym typeface="Arial" panose="020B0604020202020204" pitchFamily="34" charset="0"/>
                </a:rPr>
                <a:t>，获得财政、金融支持</a:t>
              </a:r>
              <a:r>
                <a:rPr lang="zh-CN" altLang="en-US" sz="2400" dirty="0">
                  <a:solidFill>
                    <a:schemeClr val="bg2">
                      <a:lumMod val="50000"/>
                    </a:schemeClr>
                  </a:solidFill>
                  <a:latin typeface="方正小标宋简体" panose="02010601030101010101" charset="-122"/>
                  <a:ea typeface="方正小标宋简体" panose="02010601030101010101" charset="-122"/>
                  <a:sym typeface="Arial" panose="020B0604020202020204" pitchFamily="34" charset="0"/>
                </a:rPr>
                <a:t>（</a:t>
              </a:r>
              <a:r>
                <a:rPr lang="zh-CN" altLang="en-US" sz="2400" dirty="0">
                  <a:solidFill>
                    <a:srgbClr val="FF0000"/>
                  </a:solidFill>
                  <a:latin typeface="方正小标宋简体" panose="02010601030101010101" charset="-122"/>
                  <a:ea typeface="方正小标宋简体" panose="02010601030101010101" charset="-122"/>
                  <a:sym typeface="Arial" panose="020B0604020202020204" pitchFamily="34" charset="0"/>
                </a:rPr>
                <a:t>湖北省</a:t>
              </a:r>
              <a:r>
                <a:rPr lang="en-US" altLang="zh-CN" sz="2400" dirty="0">
                  <a:solidFill>
                    <a:srgbClr val="FF0000"/>
                  </a:solidFill>
                  <a:latin typeface="方正小标宋简体" panose="02010601030101010101" charset="-122"/>
                  <a:ea typeface="方正小标宋简体" panose="02010601030101010101" charset="-122"/>
                  <a:sym typeface="Arial" panose="020B0604020202020204" pitchFamily="34" charset="0"/>
                </a:rPr>
                <a:t>100</a:t>
              </a:r>
              <a:r>
                <a:rPr lang="zh-CN" altLang="en-US" sz="2400" dirty="0">
                  <a:solidFill>
                    <a:srgbClr val="FF0000"/>
                  </a:solidFill>
                  <a:latin typeface="方正小标宋简体" panose="02010601030101010101" charset="-122"/>
                  <a:ea typeface="方正小标宋简体" panose="02010601030101010101" charset="-122"/>
                  <a:sym typeface="Arial" panose="020B0604020202020204" pitchFamily="34" charset="0"/>
                </a:rPr>
                <a:t>万，黄冈地方？</a:t>
              </a:r>
              <a:r>
                <a:rPr lang="zh-CN" altLang="en-US" sz="2400" dirty="0">
                  <a:solidFill>
                    <a:schemeClr val="bg2">
                      <a:lumMod val="50000"/>
                    </a:schemeClr>
                  </a:solidFill>
                  <a:latin typeface="方正小标宋简体" panose="02010601030101010101" charset="-122"/>
                  <a:ea typeface="方正小标宋简体" panose="02010601030101010101" charset="-122"/>
                  <a:sym typeface="Arial" panose="020B0604020202020204" pitchFamily="34" charset="0"/>
                </a:rPr>
                <a:t>）</a:t>
              </a:r>
              <a:endParaRPr lang="zh-CN" altLang="en-US" sz="2400" dirty="0">
                <a:solidFill>
                  <a:schemeClr val="bg2">
                    <a:lumMod val="50000"/>
                  </a:schemeClr>
                </a:solidFill>
                <a:latin typeface="方正小标宋简体" panose="02010601030101010101" charset="-122"/>
                <a:ea typeface="方正小标宋简体" panose="02010601030101010101" charset="-122"/>
                <a:sym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896110" y="1478915"/>
            <a:ext cx="6771640" cy="4360545"/>
          </a:xfrm>
          <a:prstGeom prst="rect">
            <a:avLst/>
          </a:prstGeom>
        </p:spPr>
      </p:pic>
      <p:sp>
        <p:nvSpPr>
          <p:cNvPr id="12" name="文本框 11"/>
          <p:cNvSpPr txBox="1"/>
          <p:nvPr/>
        </p:nvSpPr>
        <p:spPr>
          <a:xfrm>
            <a:off x="1792605" y="194310"/>
            <a:ext cx="474980" cy="1630045"/>
          </a:xfrm>
          <a:prstGeom prst="rect">
            <a:avLst/>
          </a:prstGeom>
          <a:noFill/>
        </p:spPr>
        <p:txBody>
          <a:bodyPr wrap="square" rtlCol="0">
            <a:spAutoFit/>
          </a:bodyPr>
          <a:lstStyle/>
          <a:p>
            <a:r>
              <a:rPr lang="en-US" altLang="zh-CN" sz="10000" dirty="0">
                <a:solidFill>
                  <a:schemeClr val="bg1">
                    <a:lumMod val="65000"/>
                  </a:schemeClr>
                </a:solidFill>
                <a:latin typeface="方正小标宋简体" panose="02010601030101010101" charset="-122"/>
                <a:ea typeface="方正小标宋简体" panose="02010601030101010101" charset="-122"/>
              </a:rPr>
              <a:t>2</a:t>
            </a:r>
            <a:endParaRPr lang="en-US" altLang="zh-CN" sz="10000" dirty="0">
              <a:solidFill>
                <a:schemeClr val="bg1">
                  <a:lumMod val="65000"/>
                </a:schemeClr>
              </a:solidFill>
              <a:latin typeface="方正小标宋简体" panose="02010601030101010101" charset="-122"/>
              <a:ea typeface="方正小标宋简体" panose="02010601030101010101" charset="-122"/>
            </a:endParaRPr>
          </a:p>
        </p:txBody>
      </p:sp>
      <p:grpSp>
        <p:nvGrpSpPr>
          <p:cNvPr id="2" name="组合 3"/>
          <p:cNvGrpSpPr/>
          <p:nvPr/>
        </p:nvGrpSpPr>
        <p:grpSpPr>
          <a:xfrm>
            <a:off x="2648992" y="548640"/>
            <a:ext cx="6734255" cy="842645"/>
            <a:chOff x="1745" y="864"/>
            <a:chExt cx="8119" cy="1327"/>
          </a:xfrm>
        </p:grpSpPr>
        <p:sp>
          <p:nvSpPr>
            <p:cNvPr id="19" name="TextBox 8"/>
            <p:cNvSpPr txBox="1"/>
            <p:nvPr/>
          </p:nvSpPr>
          <p:spPr>
            <a:xfrm>
              <a:off x="1745" y="1464"/>
              <a:ext cx="8119" cy="727"/>
            </a:xfrm>
            <a:prstGeom prst="rect">
              <a:avLst/>
            </a:prstGeom>
            <a:noFill/>
          </p:spPr>
          <p:txBody>
            <a:bodyPr wrap="square" lIns="0" tIns="0" rIns="0" bIns="0" rtlCol="0" anchor="ctr">
              <a:spAutoFit/>
            </a:bodyPr>
            <a:lstStyle/>
            <a:p>
              <a:pPr algn="just"/>
              <a:r>
                <a:rPr lang="zh-CN" altLang="en-US" sz="3000" b="1" dirty="0">
                  <a:solidFill>
                    <a:srgbClr val="64A70C"/>
                  </a:solidFill>
                  <a:latin typeface="微软雅黑" panose="020B0503020204020204" pitchFamily="34" charset="-122"/>
                  <a:ea typeface="微软雅黑" panose="020B0503020204020204" pitchFamily="34" charset="-122"/>
                  <a:sym typeface="Arial" panose="020B0604020202020204" pitchFamily="34" charset="0"/>
                </a:rPr>
                <a:t>工信部</a:t>
              </a:r>
              <a:r>
                <a:rPr lang="en-US" altLang="zh-CN" sz="3000" b="1" dirty="0">
                  <a:solidFill>
                    <a:srgbClr val="64A70C"/>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3000" b="1" dirty="0">
                  <a:solidFill>
                    <a:srgbClr val="64A70C"/>
                  </a:solidFill>
                  <a:latin typeface="微软雅黑" panose="020B0503020204020204" pitchFamily="34" charset="-122"/>
                  <a:ea typeface="微软雅黑" panose="020B0503020204020204" pitchFamily="34" charset="-122"/>
                  <a:sym typeface="Arial" panose="020B0604020202020204" pitchFamily="34" charset="0"/>
                </a:rPr>
                <a:t>开行：绿色信贷</a:t>
              </a:r>
              <a:endParaRPr lang="zh-CN" altLang="en-US" sz="3000" b="1" dirty="0">
                <a:solidFill>
                  <a:srgbClr val="64A70C"/>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0" name="文本框 19"/>
            <p:cNvSpPr txBox="1"/>
            <p:nvPr/>
          </p:nvSpPr>
          <p:spPr>
            <a:xfrm>
              <a:off x="1745" y="864"/>
              <a:ext cx="1697" cy="580"/>
            </a:xfrm>
            <a:prstGeom prst="rect">
              <a:avLst/>
            </a:prstGeom>
            <a:noFill/>
          </p:spPr>
          <p:txBody>
            <a:bodyPr wrap="square" rtlCol="0">
              <a:spAutoFit/>
            </a:bodyPr>
            <a:lstStyle/>
            <a:p>
              <a:pPr algn="just"/>
              <a:r>
                <a:rPr lang="zh-CN" altLang="en-US" sz="1800" dirty="0">
                  <a:solidFill>
                    <a:schemeClr val="bg2">
                      <a:lumMod val="50000"/>
                    </a:schemeClr>
                  </a:solidFill>
                  <a:latin typeface="思源黑体 CN Bold" panose="020B0800000000000000" charset="-122"/>
                  <a:ea typeface="思源黑体 CN Bold" panose="020B0800000000000000" charset="-122"/>
                </a:rPr>
                <a:t>当前政策</a:t>
              </a:r>
              <a:endParaRPr lang="zh-CN" altLang="en-US" sz="1800" dirty="0">
                <a:solidFill>
                  <a:schemeClr val="bg2">
                    <a:lumMod val="50000"/>
                  </a:schemeClr>
                </a:solidFill>
                <a:latin typeface="思源黑体 CN Bold" panose="020B0800000000000000" charset="-122"/>
                <a:ea typeface="思源黑体 CN Bold" panose="020B0800000000000000" charset="-122"/>
              </a:endParaRPr>
            </a:p>
          </p:txBody>
        </p:sp>
      </p:grpSp>
      <p:grpSp>
        <p:nvGrpSpPr>
          <p:cNvPr id="25" name="组合 24"/>
          <p:cNvGrpSpPr/>
          <p:nvPr/>
        </p:nvGrpSpPr>
        <p:grpSpPr>
          <a:xfrm>
            <a:off x="7460615" y="3486785"/>
            <a:ext cx="3820160" cy="2703195"/>
            <a:chOff x="10253" y="4248"/>
            <a:chExt cx="6016" cy="900"/>
          </a:xfrm>
        </p:grpSpPr>
        <p:sp>
          <p:nvSpPr>
            <p:cNvPr id="23" name="Rectangle 35"/>
            <p:cNvSpPr/>
            <p:nvPr/>
          </p:nvSpPr>
          <p:spPr>
            <a:xfrm>
              <a:off x="10253" y="4248"/>
              <a:ext cx="6016" cy="900"/>
            </a:xfrm>
            <a:prstGeom prst="rect">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1050" dirty="0">
                <a:latin typeface="Arial" panose="020B0604020202020204" pitchFamily="34" charset="0"/>
                <a:ea typeface="微软雅黑" panose="020B0503020204020204" pitchFamily="34" charset="-122"/>
                <a:sym typeface="Arial" panose="020B0604020202020204" pitchFamily="34" charset="0"/>
              </a:endParaRPr>
            </a:p>
          </p:txBody>
        </p:sp>
        <p:sp>
          <p:nvSpPr>
            <p:cNvPr id="24" name="Text Placeholder 32"/>
            <p:cNvSpPr txBox="1"/>
            <p:nvPr/>
          </p:nvSpPr>
          <p:spPr>
            <a:xfrm>
              <a:off x="10570" y="4311"/>
              <a:ext cx="5530" cy="540"/>
            </a:xfrm>
            <a:prstGeom prst="rect">
              <a:avLst/>
            </a:prstGeom>
            <a:effectLst>
              <a:outerShdw blurRad="63500" sx="102000" sy="102000" algn="ctr" rotWithShape="0">
                <a:prstClr val="black">
                  <a:alpha val="40000"/>
                </a:prstClr>
              </a:outerShdw>
            </a:effectLst>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buNone/>
              </a:pPr>
              <a:r>
                <a:rPr lang="zh-CN" altLang="en-US" sz="1400" dirty="0">
                  <a:solidFill>
                    <a:schemeClr val="bg1"/>
                  </a:solidFill>
                  <a:latin typeface="方正小标宋简体" panose="02010601030101010101" charset="-122"/>
                  <a:ea typeface="方正小标宋简体" panose="02010601030101010101" charset="-122"/>
                  <a:sym typeface="Arial" panose="020B0604020202020204" pitchFamily="34" charset="0"/>
                </a:rPr>
                <a:t>重点支持：节能与绿色化改造、能源管理信息化、清洁生产、资源综合利用。</a:t>
              </a:r>
              <a:endParaRPr lang="zh-CN" altLang="en-US" sz="1400" dirty="0">
                <a:solidFill>
                  <a:schemeClr val="bg1"/>
                </a:solidFill>
                <a:latin typeface="方正小标宋简体" panose="02010601030101010101" charset="-122"/>
                <a:ea typeface="方正小标宋简体" panose="02010601030101010101" charset="-122"/>
                <a:sym typeface="Arial" panose="020B0604020202020204" pitchFamily="34" charset="0"/>
              </a:endParaRPr>
            </a:p>
            <a:p>
              <a:pPr marL="0" indent="0" algn="just">
                <a:lnSpc>
                  <a:spcPct val="100000"/>
                </a:lnSpc>
                <a:buNone/>
              </a:pPr>
              <a:endParaRPr lang="zh-CN" altLang="en-US" sz="1400" dirty="0">
                <a:solidFill>
                  <a:schemeClr val="bg1"/>
                </a:solidFill>
                <a:latin typeface="方正小标宋简体" panose="02010601030101010101" charset="-122"/>
                <a:ea typeface="方正小标宋简体" panose="02010601030101010101" charset="-122"/>
                <a:sym typeface="Arial" panose="020B0604020202020204" pitchFamily="34" charset="0"/>
              </a:endParaRPr>
            </a:p>
            <a:p>
              <a:pPr marL="0" indent="0" algn="just">
                <a:lnSpc>
                  <a:spcPct val="100000"/>
                </a:lnSpc>
                <a:buNone/>
              </a:pPr>
              <a:r>
                <a:rPr lang="zh-CN" altLang="en-US" sz="1400" dirty="0">
                  <a:solidFill>
                    <a:schemeClr val="bg1"/>
                  </a:solidFill>
                  <a:latin typeface="方正小标宋简体" panose="02010601030101010101" charset="-122"/>
                  <a:ea typeface="方正小标宋简体" panose="02010601030101010101" charset="-122"/>
                  <a:sym typeface="Arial" panose="020B0604020202020204" pitchFamily="34" charset="0"/>
                </a:rPr>
                <a:t>在同等条件下，优先支持能效“领跑者”企业，</a:t>
              </a:r>
              <a:r>
                <a:rPr lang="zh-CN" altLang="en-US" sz="1800" b="1" dirty="0">
                  <a:solidFill>
                    <a:srgbClr val="FFFF00"/>
                  </a:solidFill>
                  <a:latin typeface="方正小标宋简体" panose="02010601030101010101" charset="-122"/>
                  <a:ea typeface="方正小标宋简体" panose="02010601030101010101" charset="-122"/>
                  <a:sym typeface="Arial" panose="020B0604020202020204" pitchFamily="34" charset="0"/>
                </a:rPr>
                <a:t>绿色示范工厂</a:t>
              </a:r>
              <a:r>
                <a:rPr lang="zh-CN" altLang="en-US" sz="1400" dirty="0">
                  <a:solidFill>
                    <a:schemeClr val="bg1"/>
                  </a:solidFill>
                  <a:latin typeface="方正小标宋简体" panose="02010601030101010101" charset="-122"/>
                  <a:ea typeface="方正小标宋简体" panose="02010601030101010101" charset="-122"/>
                  <a:sym typeface="Arial" panose="020B0604020202020204" pitchFamily="34" charset="0"/>
                </a:rPr>
                <a:t>、</a:t>
              </a:r>
              <a:r>
                <a:rPr lang="zh-CN" altLang="en-US" sz="1800" dirty="0">
                  <a:solidFill>
                    <a:srgbClr val="FFFF00"/>
                  </a:solidFill>
                  <a:latin typeface="方正小标宋简体" panose="02010601030101010101" charset="-122"/>
                  <a:ea typeface="方正小标宋简体" panose="02010601030101010101" charset="-122"/>
                  <a:sym typeface="Arial" panose="020B0604020202020204" pitchFamily="34" charset="0"/>
                </a:rPr>
                <a:t>绿色园区、绿色供应链示范企业。</a:t>
              </a:r>
              <a:endParaRPr lang="zh-CN" altLang="en-US" sz="1400" dirty="0">
                <a:solidFill>
                  <a:srgbClr val="FFFF00"/>
                </a:solidFill>
                <a:latin typeface="方正小标宋简体" panose="02010601030101010101" charset="-122"/>
                <a:ea typeface="方正小标宋简体" panose="02010601030101010101" charset="-122"/>
                <a:sym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1792605" y="194310"/>
            <a:ext cx="474980" cy="1630045"/>
          </a:xfrm>
          <a:prstGeom prst="rect">
            <a:avLst/>
          </a:prstGeom>
          <a:noFill/>
        </p:spPr>
        <p:txBody>
          <a:bodyPr wrap="square" rtlCol="0">
            <a:spAutoFit/>
          </a:bodyPr>
          <a:lstStyle/>
          <a:p>
            <a:r>
              <a:rPr lang="en-US" altLang="zh-CN" sz="10000" dirty="0">
                <a:solidFill>
                  <a:schemeClr val="bg1">
                    <a:lumMod val="65000"/>
                  </a:schemeClr>
                </a:solidFill>
                <a:latin typeface="方正小标宋简体" panose="02010601030101010101" charset="-122"/>
                <a:ea typeface="方正小标宋简体" panose="02010601030101010101" charset="-122"/>
              </a:rPr>
              <a:t>2</a:t>
            </a:r>
            <a:endParaRPr lang="en-US" altLang="zh-CN" sz="10000" dirty="0">
              <a:solidFill>
                <a:schemeClr val="bg1">
                  <a:lumMod val="65000"/>
                </a:schemeClr>
              </a:solidFill>
              <a:latin typeface="方正小标宋简体" panose="02010601030101010101" charset="-122"/>
              <a:ea typeface="方正小标宋简体" panose="02010601030101010101" charset="-122"/>
            </a:endParaRPr>
          </a:p>
        </p:txBody>
      </p:sp>
      <p:grpSp>
        <p:nvGrpSpPr>
          <p:cNvPr id="2" name="组合 3"/>
          <p:cNvGrpSpPr/>
          <p:nvPr/>
        </p:nvGrpSpPr>
        <p:grpSpPr>
          <a:xfrm>
            <a:off x="2587625" y="562610"/>
            <a:ext cx="6376903" cy="1217930"/>
            <a:chOff x="1658" y="886"/>
            <a:chExt cx="2759" cy="1918"/>
          </a:xfrm>
        </p:grpSpPr>
        <p:sp>
          <p:nvSpPr>
            <p:cNvPr id="19" name="TextBox 8"/>
            <p:cNvSpPr txBox="1"/>
            <p:nvPr/>
          </p:nvSpPr>
          <p:spPr>
            <a:xfrm>
              <a:off x="1689" y="1350"/>
              <a:ext cx="2728" cy="1454"/>
            </a:xfrm>
            <a:prstGeom prst="rect">
              <a:avLst/>
            </a:prstGeom>
            <a:noFill/>
          </p:spPr>
          <p:txBody>
            <a:bodyPr wrap="square" lIns="0" tIns="0" rIns="0" bIns="0" rtlCol="0" anchor="ctr">
              <a:spAutoFit/>
            </a:bodyPr>
            <a:lstStyle/>
            <a:p>
              <a:pPr algn="just"/>
              <a:r>
                <a:rPr sz="3000" b="1" dirty="0">
                  <a:solidFill>
                    <a:srgbClr val="64A70C"/>
                  </a:solidFill>
                  <a:latin typeface="微软雅黑" panose="020B0503020204020204" pitchFamily="34" charset="-122"/>
                  <a:ea typeface="微软雅黑" panose="020B0503020204020204" pitchFamily="34" charset="-122"/>
                  <a:sym typeface="Arial" panose="020B0604020202020204" pitchFamily="34" charset="0"/>
                </a:rPr>
                <a:t>工业和信息化部办公厅关于开展绿色制造体系建设的通知</a:t>
              </a:r>
              <a:endParaRPr sz="3000" b="1" dirty="0">
                <a:solidFill>
                  <a:srgbClr val="64A70C"/>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0" name="文本框 19"/>
            <p:cNvSpPr txBox="1"/>
            <p:nvPr/>
          </p:nvSpPr>
          <p:spPr>
            <a:xfrm>
              <a:off x="1658" y="886"/>
              <a:ext cx="854" cy="580"/>
            </a:xfrm>
            <a:prstGeom prst="rect">
              <a:avLst/>
            </a:prstGeom>
            <a:noFill/>
          </p:spPr>
          <p:txBody>
            <a:bodyPr wrap="square" rtlCol="0">
              <a:spAutoFit/>
            </a:bodyPr>
            <a:lstStyle/>
            <a:p>
              <a:pPr algn="just"/>
              <a:r>
                <a:rPr lang="zh-CN" altLang="en-US" dirty="0">
                  <a:solidFill>
                    <a:schemeClr val="bg2">
                      <a:lumMod val="50000"/>
                    </a:schemeClr>
                  </a:solidFill>
                  <a:latin typeface="思源黑体 CN Bold" panose="020B0800000000000000" charset="-122"/>
                  <a:ea typeface="思源黑体 CN Bold" panose="020B0800000000000000" charset="-122"/>
                </a:rPr>
                <a:t>当前</a:t>
              </a:r>
              <a:r>
                <a:rPr lang="zh-CN" altLang="en-US" sz="1800" dirty="0">
                  <a:solidFill>
                    <a:schemeClr val="bg2">
                      <a:lumMod val="50000"/>
                    </a:schemeClr>
                  </a:solidFill>
                  <a:latin typeface="思源黑体 CN Bold" panose="020B0800000000000000" charset="-122"/>
                  <a:ea typeface="思源黑体 CN Bold" panose="020B0800000000000000" charset="-122"/>
                </a:rPr>
                <a:t>政策</a:t>
              </a:r>
              <a:endParaRPr lang="zh-CN" altLang="en-US" sz="1800" dirty="0">
                <a:solidFill>
                  <a:schemeClr val="bg2">
                    <a:lumMod val="50000"/>
                  </a:schemeClr>
                </a:solidFill>
                <a:latin typeface="思源黑体 CN Bold" panose="020B0800000000000000" charset="-122"/>
                <a:ea typeface="思源黑体 CN Bold" panose="020B0800000000000000" charset="-122"/>
              </a:endParaRPr>
            </a:p>
          </p:txBody>
        </p:sp>
      </p:grpSp>
      <p:sp>
        <p:nvSpPr>
          <p:cNvPr id="15" name="TextBox 14"/>
          <p:cNvSpPr txBox="1"/>
          <p:nvPr/>
        </p:nvSpPr>
        <p:spPr>
          <a:xfrm>
            <a:off x="2433610" y="1806487"/>
            <a:ext cx="1944216" cy="368300"/>
          </a:xfrm>
          <a:prstGeom prst="rect">
            <a:avLst/>
          </a:prstGeom>
          <a:noFill/>
        </p:spPr>
        <p:txBody>
          <a:bodyPr wrap="square" rtlCol="0">
            <a:spAutoFit/>
          </a:bodyPr>
          <a:lstStyle/>
          <a:p>
            <a:pPr algn="ctr"/>
            <a:r>
              <a:rPr lang="en-US" altLang="zh-CN" dirty="0">
                <a:solidFill>
                  <a:schemeClr val="bg2">
                    <a:lumMod val="50000"/>
                  </a:schemeClr>
                </a:solidFill>
                <a:latin typeface="方正小标宋简体" panose="02010601030101010101" charset="-122"/>
                <a:ea typeface="方正小标宋简体" panose="02010601030101010101" charset="-122"/>
                <a:sym typeface="Arial" panose="020B0604020202020204" pitchFamily="34" charset="0"/>
              </a:rPr>
              <a:t>2016</a:t>
            </a:r>
            <a:r>
              <a:rPr lang="zh-CN" altLang="en-US" dirty="0">
                <a:solidFill>
                  <a:schemeClr val="bg2">
                    <a:lumMod val="50000"/>
                  </a:schemeClr>
                </a:solidFill>
                <a:latin typeface="方正小标宋简体" panose="02010601030101010101" charset="-122"/>
                <a:ea typeface="方正小标宋简体" panose="02010601030101010101" charset="-122"/>
                <a:sym typeface="Arial" panose="020B0604020202020204" pitchFamily="34" charset="0"/>
              </a:rPr>
              <a:t>年</a:t>
            </a:r>
            <a:r>
              <a:rPr lang="en-US" altLang="zh-CN" dirty="0">
                <a:solidFill>
                  <a:schemeClr val="bg2">
                    <a:lumMod val="50000"/>
                  </a:schemeClr>
                </a:solidFill>
                <a:latin typeface="方正小标宋简体" panose="02010601030101010101" charset="-122"/>
                <a:ea typeface="方正小标宋简体" panose="02010601030101010101" charset="-122"/>
                <a:sym typeface="Arial" panose="020B0604020202020204" pitchFamily="34" charset="0"/>
              </a:rPr>
              <a:t>9</a:t>
            </a:r>
            <a:r>
              <a:rPr lang="zh-CN" altLang="en-US" dirty="0">
                <a:solidFill>
                  <a:schemeClr val="bg2">
                    <a:lumMod val="50000"/>
                  </a:schemeClr>
                </a:solidFill>
                <a:latin typeface="方正小标宋简体" panose="02010601030101010101" charset="-122"/>
                <a:ea typeface="方正小标宋简体" panose="02010601030101010101" charset="-122"/>
                <a:sym typeface="Arial" panose="020B0604020202020204" pitchFamily="34" charset="0"/>
              </a:rPr>
              <a:t>月</a:t>
            </a:r>
            <a:r>
              <a:rPr lang="en-US" altLang="zh-CN" dirty="0">
                <a:solidFill>
                  <a:schemeClr val="bg2">
                    <a:lumMod val="50000"/>
                  </a:schemeClr>
                </a:solidFill>
                <a:latin typeface="方正小标宋简体" panose="02010601030101010101" charset="-122"/>
                <a:ea typeface="方正小标宋简体" panose="02010601030101010101" charset="-122"/>
                <a:sym typeface="Arial" panose="020B0604020202020204" pitchFamily="34" charset="0"/>
              </a:rPr>
              <a:t>3</a:t>
            </a:r>
            <a:r>
              <a:rPr lang="zh-CN" altLang="en-US" dirty="0">
                <a:solidFill>
                  <a:schemeClr val="bg2">
                    <a:lumMod val="50000"/>
                  </a:schemeClr>
                </a:solidFill>
                <a:latin typeface="方正小标宋简体" panose="02010601030101010101" charset="-122"/>
                <a:ea typeface="方正小标宋简体" panose="02010601030101010101" charset="-122"/>
                <a:sym typeface="Arial" panose="020B0604020202020204" pitchFamily="34" charset="0"/>
              </a:rPr>
              <a:t>日</a:t>
            </a:r>
            <a:endParaRPr lang="zh-CN" altLang="en-US" dirty="0">
              <a:solidFill>
                <a:schemeClr val="bg2">
                  <a:lumMod val="50000"/>
                </a:schemeClr>
              </a:solidFill>
              <a:latin typeface="方正小标宋简体" panose="02010601030101010101" charset="-122"/>
              <a:ea typeface="方正小标宋简体" panose="02010601030101010101" charset="-122"/>
              <a:sym typeface="Arial" panose="020B0604020202020204" pitchFamily="34" charset="0"/>
            </a:endParaRPr>
          </a:p>
        </p:txBody>
      </p:sp>
      <p:pic>
        <p:nvPicPr>
          <p:cNvPr id="4" name="图片 3"/>
          <p:cNvPicPr>
            <a:picLocks noChangeAspect="1"/>
          </p:cNvPicPr>
          <p:nvPr/>
        </p:nvPicPr>
        <p:blipFill>
          <a:blip r:embed="rId1"/>
          <a:stretch>
            <a:fillRect/>
          </a:stretch>
        </p:blipFill>
        <p:spPr>
          <a:xfrm>
            <a:off x="1086892" y="2204720"/>
            <a:ext cx="6305251" cy="3732530"/>
          </a:xfrm>
          <a:prstGeom prst="rect">
            <a:avLst/>
          </a:prstGeom>
        </p:spPr>
      </p:pic>
      <p:sp>
        <p:nvSpPr>
          <p:cNvPr id="5" name="TextBox 14"/>
          <p:cNvSpPr txBox="1"/>
          <p:nvPr/>
        </p:nvSpPr>
        <p:spPr>
          <a:xfrm>
            <a:off x="7392143" y="3573016"/>
            <a:ext cx="4126865" cy="2584450"/>
          </a:xfrm>
          <a:prstGeom prst="rect">
            <a:avLst/>
          </a:prstGeom>
          <a:noFill/>
        </p:spPr>
        <p:txBody>
          <a:bodyPr wrap="square" rtlCol="0">
            <a:spAutoFit/>
          </a:bodyPr>
          <a:lstStyle/>
          <a:p>
            <a:pPr algn="l"/>
            <a:r>
              <a:rPr lang="zh-CN" altLang="en-US" dirty="0">
                <a:solidFill>
                  <a:schemeClr val="bg2">
                    <a:lumMod val="50000"/>
                  </a:schemeClr>
                </a:solidFill>
                <a:latin typeface="方正小标宋简体" panose="02010601030101010101" charset="-122"/>
                <a:ea typeface="方正小标宋简体" panose="02010601030101010101" charset="-122"/>
                <a:sym typeface="Arial" panose="020B0604020202020204" pitchFamily="34" charset="0"/>
              </a:rPr>
              <a:t>中央下发各省、市、地区</a:t>
            </a:r>
            <a:endParaRPr lang="zh-CN" altLang="en-US" dirty="0">
              <a:solidFill>
                <a:schemeClr val="bg2">
                  <a:lumMod val="50000"/>
                </a:schemeClr>
              </a:solidFill>
              <a:latin typeface="方正小标宋简体" panose="02010601030101010101" charset="-122"/>
              <a:ea typeface="方正小标宋简体" panose="02010601030101010101" charset="-122"/>
              <a:sym typeface="Arial" panose="020B0604020202020204" pitchFamily="34" charset="0"/>
            </a:endParaRPr>
          </a:p>
          <a:p>
            <a:pPr algn="l"/>
            <a:endParaRPr lang="zh-CN" altLang="en-US" dirty="0">
              <a:solidFill>
                <a:schemeClr val="bg2">
                  <a:lumMod val="50000"/>
                </a:schemeClr>
              </a:solidFill>
              <a:latin typeface="方正小标宋简体" panose="02010601030101010101" charset="-122"/>
              <a:ea typeface="方正小标宋简体" panose="02010601030101010101" charset="-122"/>
              <a:sym typeface="Arial" panose="020B0604020202020204" pitchFamily="34" charset="0"/>
            </a:endParaRPr>
          </a:p>
          <a:p>
            <a:pPr algn="l"/>
            <a:r>
              <a:rPr lang="zh-CN" altLang="en-US" dirty="0">
                <a:solidFill>
                  <a:schemeClr val="bg2">
                    <a:lumMod val="50000"/>
                  </a:schemeClr>
                </a:solidFill>
                <a:latin typeface="方正小标宋简体" panose="02010601030101010101" charset="-122"/>
                <a:ea typeface="方正小标宋简体" panose="02010601030101010101" charset="-122"/>
                <a:sym typeface="Arial" panose="020B0604020202020204" pitchFamily="34" charset="0"/>
              </a:rPr>
              <a:t>明确绿色制造体系建设的思路、原则、目标、内容、程序和保障措施</a:t>
            </a:r>
            <a:endParaRPr lang="zh-CN" altLang="en-US" dirty="0">
              <a:solidFill>
                <a:schemeClr val="bg2">
                  <a:lumMod val="50000"/>
                </a:schemeClr>
              </a:solidFill>
              <a:latin typeface="方正小标宋简体" panose="02010601030101010101" charset="-122"/>
              <a:ea typeface="方正小标宋简体" panose="02010601030101010101" charset="-122"/>
              <a:sym typeface="Arial" panose="020B0604020202020204" pitchFamily="34" charset="0"/>
            </a:endParaRPr>
          </a:p>
          <a:p>
            <a:pPr algn="l"/>
            <a:endParaRPr lang="en-US" altLang="zh-CN" dirty="0">
              <a:solidFill>
                <a:schemeClr val="bg2">
                  <a:lumMod val="50000"/>
                </a:schemeClr>
              </a:solidFill>
              <a:latin typeface="方正小标宋简体" panose="02010601030101010101" charset="-122"/>
              <a:ea typeface="方正小标宋简体" panose="02010601030101010101" charset="-122"/>
              <a:sym typeface="Arial" panose="020B0604020202020204" pitchFamily="34" charset="0"/>
            </a:endParaRPr>
          </a:p>
          <a:p>
            <a:pPr algn="l"/>
            <a:r>
              <a:rPr lang="zh-CN" altLang="en-US" dirty="0">
                <a:solidFill>
                  <a:schemeClr val="bg2">
                    <a:lumMod val="50000"/>
                  </a:schemeClr>
                </a:solidFill>
                <a:latin typeface="方正小标宋简体" panose="02010601030101010101" charset="-122"/>
                <a:ea typeface="方正小标宋简体" panose="02010601030101010101" charset="-122"/>
                <a:sym typeface="Arial" panose="020B0604020202020204" pitchFamily="34" charset="0"/>
              </a:rPr>
              <a:t>绿色工厂、绿色园区、绿色供应链管理评价要求</a:t>
            </a:r>
            <a:endParaRPr lang="zh-CN" altLang="en-US" dirty="0">
              <a:solidFill>
                <a:schemeClr val="bg2">
                  <a:lumMod val="50000"/>
                </a:schemeClr>
              </a:solidFill>
              <a:latin typeface="方正小标宋简体" panose="02010601030101010101" charset="-122"/>
              <a:ea typeface="方正小标宋简体" panose="02010601030101010101" charset="-122"/>
              <a:sym typeface="Arial" panose="020B0604020202020204" pitchFamily="34" charset="0"/>
            </a:endParaRPr>
          </a:p>
          <a:p>
            <a:pPr algn="l"/>
            <a:endParaRPr lang="zh-CN" altLang="en-US" dirty="0">
              <a:solidFill>
                <a:schemeClr val="bg2">
                  <a:lumMod val="50000"/>
                </a:schemeClr>
              </a:solidFill>
              <a:latin typeface="方正小标宋简体" panose="02010601030101010101" charset="-122"/>
              <a:ea typeface="方正小标宋简体" panose="02010601030101010101" charset="-122"/>
              <a:sym typeface="Arial" panose="020B0604020202020204" pitchFamily="34" charset="0"/>
            </a:endParaRPr>
          </a:p>
          <a:p>
            <a:pPr algn="l"/>
            <a:endParaRPr lang="zh-CN" altLang="en-US" dirty="0">
              <a:solidFill>
                <a:schemeClr val="bg2">
                  <a:lumMod val="50000"/>
                </a:schemeClr>
              </a:solidFill>
              <a:latin typeface="方正小标宋简体" panose="02010601030101010101" charset="-122"/>
              <a:ea typeface="方正小标宋简体" panose="02010601030101010101" charset="-122"/>
              <a:sym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14"/>
          <p:cNvSpPr/>
          <p:nvPr/>
        </p:nvSpPr>
        <p:spPr>
          <a:xfrm>
            <a:off x="6432550" y="2712085"/>
            <a:ext cx="1330960" cy="2561590"/>
          </a:xfrm>
          <a:prstGeom prst="ellipse">
            <a:avLst/>
          </a:prstGeom>
          <a:solidFill>
            <a:schemeClr val="bg1">
              <a:lumMod val="85000"/>
              <a:alpha val="90000"/>
            </a:schemeClr>
          </a:solidFill>
          <a:ln w="635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endParaRPr>
          </a:p>
        </p:txBody>
      </p:sp>
      <p:sp>
        <p:nvSpPr>
          <p:cNvPr id="12" name="文本框 11"/>
          <p:cNvSpPr txBox="1"/>
          <p:nvPr/>
        </p:nvSpPr>
        <p:spPr>
          <a:xfrm>
            <a:off x="1792605" y="194310"/>
            <a:ext cx="474980" cy="1630045"/>
          </a:xfrm>
          <a:prstGeom prst="rect">
            <a:avLst/>
          </a:prstGeom>
          <a:noFill/>
        </p:spPr>
        <p:txBody>
          <a:bodyPr wrap="square" rtlCol="0">
            <a:spAutoFit/>
          </a:bodyPr>
          <a:lstStyle/>
          <a:p>
            <a:r>
              <a:rPr lang="en-US" altLang="zh-CN" sz="10000" dirty="0">
                <a:solidFill>
                  <a:schemeClr val="bg1">
                    <a:lumMod val="65000"/>
                  </a:schemeClr>
                </a:solidFill>
                <a:latin typeface="方正小标宋简体" panose="02010601030101010101" charset="-122"/>
                <a:ea typeface="方正小标宋简体" panose="02010601030101010101" charset="-122"/>
              </a:rPr>
              <a:t>2</a:t>
            </a:r>
            <a:endParaRPr lang="en-US" altLang="zh-CN" sz="10000" dirty="0">
              <a:solidFill>
                <a:schemeClr val="bg1">
                  <a:lumMod val="65000"/>
                </a:schemeClr>
              </a:solidFill>
              <a:latin typeface="方正小标宋简体" panose="02010601030101010101" charset="-122"/>
              <a:ea typeface="方正小标宋简体" panose="02010601030101010101" charset="-122"/>
            </a:endParaRPr>
          </a:p>
        </p:txBody>
      </p:sp>
      <p:grpSp>
        <p:nvGrpSpPr>
          <p:cNvPr id="2" name="组合 3"/>
          <p:cNvGrpSpPr/>
          <p:nvPr/>
        </p:nvGrpSpPr>
        <p:grpSpPr>
          <a:xfrm>
            <a:off x="2576830" y="562610"/>
            <a:ext cx="6376903" cy="1358900"/>
            <a:chOff x="1658" y="886"/>
            <a:chExt cx="2759" cy="2140"/>
          </a:xfrm>
        </p:grpSpPr>
        <p:sp>
          <p:nvSpPr>
            <p:cNvPr id="19" name="TextBox 8"/>
            <p:cNvSpPr txBox="1"/>
            <p:nvPr/>
          </p:nvSpPr>
          <p:spPr>
            <a:xfrm>
              <a:off x="1689" y="1572"/>
              <a:ext cx="2728" cy="1454"/>
            </a:xfrm>
            <a:prstGeom prst="rect">
              <a:avLst/>
            </a:prstGeom>
            <a:noFill/>
          </p:spPr>
          <p:txBody>
            <a:bodyPr wrap="square" lIns="0" tIns="0" rIns="0" bIns="0" rtlCol="0" anchor="ctr">
              <a:spAutoFit/>
            </a:bodyPr>
            <a:lstStyle/>
            <a:p>
              <a:pPr algn="just"/>
              <a:r>
                <a:rPr lang="zh-CN" altLang="en-US" sz="3000" b="1" dirty="0">
                  <a:solidFill>
                    <a:srgbClr val="64A70C"/>
                  </a:solidFill>
                  <a:latin typeface="微软雅黑" panose="020B0503020204020204" pitchFamily="34" charset="-122"/>
                  <a:ea typeface="微软雅黑" panose="020B0503020204020204" pitchFamily="34" charset="-122"/>
                  <a:sym typeface="Arial" panose="020B0604020202020204" pitchFamily="34" charset="0"/>
                </a:rPr>
                <a:t>工业和信息化部办公厅关于开展</a:t>
              </a:r>
              <a:r>
                <a:rPr lang="en-US" altLang="zh-CN" sz="3000" b="1" dirty="0">
                  <a:solidFill>
                    <a:srgbClr val="64A70C"/>
                  </a:solidFill>
                  <a:latin typeface="微软雅黑" panose="020B0503020204020204" pitchFamily="34" charset="-122"/>
                  <a:ea typeface="微软雅黑" panose="020B0503020204020204" pitchFamily="34" charset="-122"/>
                  <a:sym typeface="Arial" panose="020B0604020202020204" pitchFamily="34" charset="0"/>
                </a:rPr>
                <a:t>2023</a:t>
              </a:r>
              <a:r>
                <a:rPr lang="zh-CN" altLang="en-US" sz="3000" b="1" dirty="0">
                  <a:solidFill>
                    <a:srgbClr val="64A70C"/>
                  </a:solidFill>
                  <a:latin typeface="微软雅黑" panose="020B0503020204020204" pitchFamily="34" charset="-122"/>
                  <a:ea typeface="微软雅黑" panose="020B0503020204020204" pitchFamily="34" charset="-122"/>
                  <a:sym typeface="Arial" panose="020B0604020202020204" pitchFamily="34" charset="0"/>
                </a:rPr>
                <a:t>年度绿色制造名单推荐工作的通知</a:t>
              </a:r>
              <a:endParaRPr lang="zh-CN" altLang="en-US" sz="3000" b="1" dirty="0">
                <a:solidFill>
                  <a:srgbClr val="64A70C"/>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0" name="文本框 19"/>
            <p:cNvSpPr txBox="1"/>
            <p:nvPr/>
          </p:nvSpPr>
          <p:spPr>
            <a:xfrm>
              <a:off x="1658" y="886"/>
              <a:ext cx="854" cy="580"/>
            </a:xfrm>
            <a:prstGeom prst="rect">
              <a:avLst/>
            </a:prstGeom>
            <a:noFill/>
          </p:spPr>
          <p:txBody>
            <a:bodyPr wrap="square" rtlCol="0">
              <a:spAutoFit/>
            </a:bodyPr>
            <a:lstStyle/>
            <a:p>
              <a:pPr algn="just"/>
              <a:r>
                <a:rPr lang="zh-CN" altLang="en-US" dirty="0">
                  <a:solidFill>
                    <a:schemeClr val="bg2">
                      <a:lumMod val="50000"/>
                    </a:schemeClr>
                  </a:solidFill>
                  <a:latin typeface="思源黑体 CN Bold" panose="020B0800000000000000" charset="-122"/>
                  <a:ea typeface="思源黑体 CN Bold" panose="020B0800000000000000" charset="-122"/>
                </a:rPr>
                <a:t>当前</a:t>
              </a:r>
              <a:r>
                <a:rPr lang="zh-CN" altLang="en-US" sz="1800" dirty="0">
                  <a:solidFill>
                    <a:schemeClr val="bg2">
                      <a:lumMod val="50000"/>
                    </a:schemeClr>
                  </a:solidFill>
                  <a:latin typeface="思源黑体 CN Bold" panose="020B0800000000000000" charset="-122"/>
                  <a:ea typeface="思源黑体 CN Bold" panose="020B0800000000000000" charset="-122"/>
                </a:rPr>
                <a:t>政策</a:t>
              </a:r>
              <a:endParaRPr lang="zh-CN" altLang="en-US" sz="1800" dirty="0">
                <a:solidFill>
                  <a:schemeClr val="bg2">
                    <a:lumMod val="50000"/>
                  </a:schemeClr>
                </a:solidFill>
                <a:latin typeface="思源黑体 CN Bold" panose="020B0800000000000000" charset="-122"/>
                <a:ea typeface="思源黑体 CN Bold" panose="020B0800000000000000" charset="-122"/>
              </a:endParaRPr>
            </a:p>
          </p:txBody>
        </p:sp>
      </p:grpSp>
      <p:sp>
        <p:nvSpPr>
          <p:cNvPr id="15" name="TextBox 14"/>
          <p:cNvSpPr txBox="1"/>
          <p:nvPr/>
        </p:nvSpPr>
        <p:spPr>
          <a:xfrm>
            <a:off x="2495600" y="1908572"/>
            <a:ext cx="1944216" cy="368300"/>
          </a:xfrm>
          <a:prstGeom prst="rect">
            <a:avLst/>
          </a:prstGeom>
          <a:noFill/>
        </p:spPr>
        <p:txBody>
          <a:bodyPr wrap="square" rtlCol="0">
            <a:spAutoFit/>
          </a:bodyPr>
          <a:lstStyle/>
          <a:p>
            <a:pPr algn="ctr"/>
            <a:r>
              <a:rPr lang="en-US" altLang="zh-CN" dirty="0">
                <a:solidFill>
                  <a:schemeClr val="bg2">
                    <a:lumMod val="50000"/>
                  </a:schemeClr>
                </a:solidFill>
                <a:latin typeface="方正小标宋简体" panose="02010601030101010101" charset="-122"/>
                <a:ea typeface="方正小标宋简体" panose="02010601030101010101" charset="-122"/>
                <a:sym typeface="Arial" panose="020B0604020202020204" pitchFamily="34" charset="0"/>
              </a:rPr>
              <a:t>2023</a:t>
            </a:r>
            <a:r>
              <a:rPr lang="zh-CN" altLang="en-US" dirty="0">
                <a:solidFill>
                  <a:schemeClr val="bg2">
                    <a:lumMod val="50000"/>
                  </a:schemeClr>
                </a:solidFill>
                <a:latin typeface="方正小标宋简体" panose="02010601030101010101" charset="-122"/>
                <a:ea typeface="方正小标宋简体" panose="02010601030101010101" charset="-122"/>
                <a:sym typeface="Arial" panose="020B0604020202020204" pitchFamily="34" charset="0"/>
              </a:rPr>
              <a:t>年</a:t>
            </a:r>
            <a:r>
              <a:rPr lang="en-US" altLang="zh-CN" dirty="0">
                <a:solidFill>
                  <a:schemeClr val="bg2">
                    <a:lumMod val="50000"/>
                  </a:schemeClr>
                </a:solidFill>
                <a:latin typeface="方正小标宋简体" panose="02010601030101010101" charset="-122"/>
                <a:ea typeface="方正小标宋简体" panose="02010601030101010101" charset="-122"/>
                <a:sym typeface="Arial" panose="020B0604020202020204" pitchFamily="34" charset="0"/>
              </a:rPr>
              <a:t>7</a:t>
            </a:r>
            <a:r>
              <a:rPr lang="zh-CN" altLang="en-US" dirty="0">
                <a:solidFill>
                  <a:schemeClr val="bg2">
                    <a:lumMod val="50000"/>
                  </a:schemeClr>
                </a:solidFill>
                <a:latin typeface="方正小标宋简体" panose="02010601030101010101" charset="-122"/>
                <a:ea typeface="方正小标宋简体" panose="02010601030101010101" charset="-122"/>
                <a:sym typeface="Arial" panose="020B0604020202020204" pitchFamily="34" charset="0"/>
              </a:rPr>
              <a:t>月</a:t>
            </a:r>
            <a:r>
              <a:rPr lang="en-US" altLang="zh-CN" dirty="0">
                <a:solidFill>
                  <a:schemeClr val="bg2">
                    <a:lumMod val="50000"/>
                  </a:schemeClr>
                </a:solidFill>
                <a:latin typeface="方正小标宋简体" panose="02010601030101010101" charset="-122"/>
                <a:ea typeface="方正小标宋简体" panose="02010601030101010101" charset="-122"/>
                <a:sym typeface="Arial" panose="020B0604020202020204" pitchFamily="34" charset="0"/>
              </a:rPr>
              <a:t>21</a:t>
            </a:r>
            <a:r>
              <a:rPr lang="zh-CN" altLang="en-US" dirty="0">
                <a:solidFill>
                  <a:schemeClr val="bg2">
                    <a:lumMod val="50000"/>
                  </a:schemeClr>
                </a:solidFill>
                <a:latin typeface="方正小标宋简体" panose="02010601030101010101" charset="-122"/>
                <a:ea typeface="方正小标宋简体" panose="02010601030101010101" charset="-122"/>
                <a:sym typeface="Arial" panose="020B0604020202020204" pitchFamily="34" charset="0"/>
              </a:rPr>
              <a:t>日</a:t>
            </a:r>
            <a:endParaRPr lang="zh-CN" altLang="en-US" dirty="0">
              <a:solidFill>
                <a:schemeClr val="bg2">
                  <a:lumMod val="50000"/>
                </a:schemeClr>
              </a:solidFill>
              <a:latin typeface="方正小标宋简体" panose="02010601030101010101" charset="-122"/>
              <a:ea typeface="方正小标宋简体" panose="02010601030101010101" charset="-122"/>
              <a:sym typeface="Arial" panose="020B0604020202020204" pitchFamily="34" charset="0"/>
            </a:endParaRPr>
          </a:p>
        </p:txBody>
      </p:sp>
      <p:graphicFrame>
        <p:nvGraphicFramePr>
          <p:cNvPr id="9" name="图示 8"/>
          <p:cNvGraphicFramePr/>
          <p:nvPr/>
        </p:nvGraphicFramePr>
        <p:xfrm>
          <a:off x="1954530" y="2285041"/>
          <a:ext cx="4572000" cy="35719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pSp>
        <p:nvGrpSpPr>
          <p:cNvPr id="14" name="Group 33"/>
          <p:cNvGrpSpPr>
            <a:grpSpLocks noChangeAspect="1"/>
          </p:cNvGrpSpPr>
          <p:nvPr/>
        </p:nvGrpSpPr>
        <p:grpSpPr>
          <a:xfrm>
            <a:off x="7552690" y="2795270"/>
            <a:ext cx="2952115" cy="361950"/>
            <a:chOff x="5128064" y="2256183"/>
            <a:chExt cx="3273083" cy="515155"/>
          </a:xfrm>
        </p:grpSpPr>
        <p:sp>
          <p:nvSpPr>
            <p:cNvPr id="16" name="Pentagon 3"/>
            <p:cNvSpPr/>
            <p:nvPr/>
          </p:nvSpPr>
          <p:spPr>
            <a:xfrm>
              <a:off x="5128064" y="2256184"/>
              <a:ext cx="3273083" cy="515154"/>
            </a:xfrm>
            <a:prstGeom prst="homePlate">
              <a:avLst/>
            </a:prstGeom>
            <a:solidFill>
              <a:srgbClr val="009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zh-CN" sz="2000" dirty="0">
                  <a:latin typeface="方正小标宋简体" panose="02010601030101010101" charset="-122"/>
                  <a:ea typeface="方正小标宋简体" panose="02010601030101010101" charset="-122"/>
                  <a:cs typeface="+mn-ea"/>
                  <a:sym typeface="Arial" panose="020B0604020202020204" pitchFamily="34" charset="0"/>
                </a:rPr>
                <a:t>    1. </a:t>
              </a:r>
              <a:r>
                <a:rPr lang="zh-CN" altLang="en-US" sz="2000" dirty="0">
                  <a:latin typeface="方正小标宋简体" panose="02010601030101010101" charset="-122"/>
                  <a:ea typeface="方正小标宋简体" panose="02010601030101010101" charset="-122"/>
                  <a:cs typeface="+mn-ea"/>
                  <a:sym typeface="Arial" panose="020B0604020202020204" pitchFamily="34" charset="0"/>
                </a:rPr>
                <a:t>企业提供材料</a:t>
              </a:r>
              <a:endParaRPr lang="zh-CN" altLang="en-US" sz="2000" dirty="0">
                <a:solidFill>
                  <a:srgbClr val="FF0000"/>
                </a:solidFill>
                <a:latin typeface="方正小标宋简体" panose="02010601030101010101" charset="-122"/>
                <a:ea typeface="方正小标宋简体" panose="02010601030101010101" charset="-122"/>
                <a:cs typeface="+mn-ea"/>
                <a:sym typeface="Arial" panose="020B0604020202020204" pitchFamily="34" charset="0"/>
              </a:endParaRPr>
            </a:p>
          </p:txBody>
        </p:sp>
        <p:sp>
          <p:nvSpPr>
            <p:cNvPr id="17" name="Rectangle 8"/>
            <p:cNvSpPr/>
            <p:nvPr/>
          </p:nvSpPr>
          <p:spPr>
            <a:xfrm>
              <a:off x="5128064" y="2256183"/>
              <a:ext cx="511740" cy="515155"/>
            </a:xfrm>
            <a:prstGeom prst="rect">
              <a:avLst/>
            </a:prstGeom>
            <a:solidFill>
              <a:srgbClr val="007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600" dirty="0">
                <a:latin typeface="方正小标宋简体" panose="02010601030101010101" charset="-122"/>
                <a:ea typeface="方正小标宋简体" panose="02010601030101010101" charset="-122"/>
                <a:cs typeface="+mn-ea"/>
                <a:sym typeface="Arial" panose="020B0604020202020204" pitchFamily="34" charset="0"/>
              </a:endParaRPr>
            </a:p>
          </p:txBody>
        </p:sp>
      </p:grpSp>
      <p:grpSp>
        <p:nvGrpSpPr>
          <p:cNvPr id="18" name="Group 34"/>
          <p:cNvGrpSpPr>
            <a:grpSpLocks noChangeAspect="1"/>
          </p:cNvGrpSpPr>
          <p:nvPr/>
        </p:nvGrpSpPr>
        <p:grpSpPr>
          <a:xfrm>
            <a:off x="7552690" y="3423285"/>
            <a:ext cx="2952115" cy="361950"/>
            <a:chOff x="5128064" y="3095119"/>
            <a:chExt cx="3273083" cy="515155"/>
          </a:xfrm>
        </p:grpSpPr>
        <p:sp>
          <p:nvSpPr>
            <p:cNvPr id="21" name="Pentagon 5"/>
            <p:cNvSpPr/>
            <p:nvPr/>
          </p:nvSpPr>
          <p:spPr>
            <a:xfrm>
              <a:off x="5128064" y="3095119"/>
              <a:ext cx="3273083" cy="515154"/>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zh-CN" sz="2000" dirty="0">
                  <a:latin typeface="方正小标宋简体" panose="02010601030101010101" charset="-122"/>
                  <a:ea typeface="方正小标宋简体" panose="02010601030101010101" charset="-122"/>
                  <a:cs typeface="+mn-ea"/>
                  <a:sym typeface="Arial" panose="020B0604020202020204" pitchFamily="34" charset="0"/>
                </a:rPr>
                <a:t>2.</a:t>
              </a:r>
              <a:r>
                <a:rPr lang="zh-CN" altLang="en-US" sz="2000" dirty="0">
                  <a:latin typeface="方正小标宋简体" panose="02010601030101010101" charset="-122"/>
                  <a:ea typeface="方正小标宋简体" panose="02010601030101010101" charset="-122"/>
                  <a:cs typeface="+mn-ea"/>
                  <a:sym typeface="Arial" panose="020B0604020202020204" pitchFamily="34" charset="0"/>
                </a:rPr>
                <a:t>第三方评价</a:t>
              </a:r>
              <a:endParaRPr lang="zh-CN" altLang="en-US" sz="2000" dirty="0">
                <a:latin typeface="方正小标宋简体" panose="02010601030101010101" charset="-122"/>
                <a:ea typeface="方正小标宋简体" panose="02010601030101010101" charset="-122"/>
                <a:cs typeface="+mn-ea"/>
                <a:sym typeface="Arial" panose="020B0604020202020204" pitchFamily="34" charset="0"/>
              </a:endParaRPr>
            </a:p>
          </p:txBody>
        </p:sp>
        <p:sp>
          <p:nvSpPr>
            <p:cNvPr id="22" name="Rectangle 9"/>
            <p:cNvSpPr/>
            <p:nvPr/>
          </p:nvSpPr>
          <p:spPr>
            <a:xfrm>
              <a:off x="5128064" y="3095119"/>
              <a:ext cx="509415" cy="51515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600" dirty="0">
                <a:latin typeface="方正小标宋简体" panose="02010601030101010101" charset="-122"/>
                <a:ea typeface="方正小标宋简体" panose="02010601030101010101" charset="-122"/>
                <a:cs typeface="+mn-ea"/>
                <a:sym typeface="Arial" panose="020B0604020202020204" pitchFamily="34" charset="0"/>
              </a:endParaRPr>
            </a:p>
          </p:txBody>
        </p:sp>
      </p:grpSp>
      <p:grpSp>
        <p:nvGrpSpPr>
          <p:cNvPr id="23" name="Group 35"/>
          <p:cNvGrpSpPr>
            <a:grpSpLocks noChangeAspect="1"/>
          </p:cNvGrpSpPr>
          <p:nvPr/>
        </p:nvGrpSpPr>
        <p:grpSpPr>
          <a:xfrm>
            <a:off x="7552690" y="4052570"/>
            <a:ext cx="2952750" cy="361950"/>
            <a:chOff x="5128064" y="3934054"/>
            <a:chExt cx="3273083" cy="515155"/>
          </a:xfrm>
        </p:grpSpPr>
        <p:sp>
          <p:nvSpPr>
            <p:cNvPr id="24" name="Pentagon 6"/>
            <p:cNvSpPr/>
            <p:nvPr/>
          </p:nvSpPr>
          <p:spPr>
            <a:xfrm>
              <a:off x="5128064" y="3934054"/>
              <a:ext cx="3273083" cy="515155"/>
            </a:xfrm>
            <a:prstGeom prst="homePlate">
              <a:avLst/>
            </a:prstGeom>
            <a:solidFill>
              <a:srgbClr val="009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zh-CN" sz="2000" dirty="0">
                  <a:latin typeface="方正小标宋简体" panose="02010601030101010101" charset="-122"/>
                  <a:ea typeface="方正小标宋简体" panose="02010601030101010101" charset="-122"/>
                  <a:cs typeface="+mn-ea"/>
                  <a:sym typeface="Arial" panose="020B0604020202020204" pitchFamily="34" charset="0"/>
                </a:rPr>
                <a:t>       3.</a:t>
              </a:r>
              <a:r>
                <a:rPr lang="zh-CN" altLang="en-US" sz="2000" dirty="0">
                  <a:latin typeface="方正小标宋简体" panose="02010601030101010101" charset="-122"/>
                  <a:ea typeface="方正小标宋简体" panose="02010601030101010101" charset="-122"/>
                  <a:cs typeface="+mn-ea"/>
                  <a:sym typeface="Arial" panose="020B0604020202020204" pitchFamily="34" charset="0"/>
                </a:rPr>
                <a:t>地方经信确认</a:t>
              </a:r>
              <a:endParaRPr lang="zh-CN" altLang="en-US" sz="2000" dirty="0">
                <a:latin typeface="方正小标宋简体" panose="02010601030101010101" charset="-122"/>
                <a:ea typeface="方正小标宋简体" panose="02010601030101010101" charset="-122"/>
                <a:cs typeface="+mn-ea"/>
                <a:sym typeface="Arial" panose="020B0604020202020204" pitchFamily="34" charset="0"/>
              </a:endParaRPr>
            </a:p>
          </p:txBody>
        </p:sp>
        <p:sp>
          <p:nvSpPr>
            <p:cNvPr id="25" name="Rectangle 10"/>
            <p:cNvSpPr/>
            <p:nvPr/>
          </p:nvSpPr>
          <p:spPr>
            <a:xfrm>
              <a:off x="5128064" y="3934054"/>
              <a:ext cx="517300" cy="515155"/>
            </a:xfrm>
            <a:prstGeom prst="rect">
              <a:avLst/>
            </a:prstGeom>
            <a:solidFill>
              <a:srgbClr val="007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600" dirty="0">
                <a:latin typeface="方正小标宋简体" panose="02010601030101010101" charset="-122"/>
                <a:ea typeface="方正小标宋简体" panose="02010601030101010101" charset="-122"/>
                <a:cs typeface="+mn-ea"/>
                <a:sym typeface="Arial" panose="020B0604020202020204" pitchFamily="34" charset="0"/>
              </a:endParaRPr>
            </a:p>
          </p:txBody>
        </p:sp>
      </p:grpSp>
      <p:grpSp>
        <p:nvGrpSpPr>
          <p:cNvPr id="26" name="Group 36"/>
          <p:cNvGrpSpPr>
            <a:grpSpLocks noChangeAspect="1"/>
          </p:cNvGrpSpPr>
          <p:nvPr/>
        </p:nvGrpSpPr>
        <p:grpSpPr>
          <a:xfrm>
            <a:off x="7552690" y="4691380"/>
            <a:ext cx="2952115" cy="361950"/>
            <a:chOff x="5128064" y="4772988"/>
            <a:chExt cx="3273084" cy="515156"/>
          </a:xfrm>
        </p:grpSpPr>
        <p:sp>
          <p:nvSpPr>
            <p:cNvPr id="27" name="Pentagon 7"/>
            <p:cNvSpPr/>
            <p:nvPr/>
          </p:nvSpPr>
          <p:spPr>
            <a:xfrm>
              <a:off x="5128065" y="4772990"/>
              <a:ext cx="3273083" cy="515154"/>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zh-CN" sz="2000" dirty="0">
                  <a:latin typeface="方正小标宋简体" panose="02010601030101010101" charset="-122"/>
                  <a:ea typeface="方正小标宋简体" panose="02010601030101010101" charset="-122"/>
                  <a:cs typeface="+mn-ea"/>
                  <a:sym typeface="Arial" panose="020B0604020202020204" pitchFamily="34" charset="0"/>
                </a:rPr>
                <a:t>      4.</a:t>
              </a:r>
              <a:r>
                <a:rPr lang="zh-CN" altLang="en-US" sz="2000" dirty="0">
                  <a:latin typeface="方正小标宋简体" panose="02010601030101010101" charset="-122"/>
                  <a:ea typeface="方正小标宋简体" panose="02010601030101010101" charset="-122"/>
                  <a:cs typeface="+mn-ea"/>
                  <a:sym typeface="Arial" panose="020B0604020202020204" pitchFamily="34" charset="0"/>
                </a:rPr>
                <a:t>省厅评审</a:t>
              </a:r>
              <a:r>
                <a:rPr lang="en-US" altLang="zh-CN" sz="2000" dirty="0">
                  <a:latin typeface="方正小标宋简体" panose="02010601030101010101" charset="-122"/>
                  <a:ea typeface="方正小标宋简体" panose="02010601030101010101" charset="-122"/>
                  <a:cs typeface="+mn-ea"/>
                  <a:sym typeface="Arial" panose="020B0604020202020204" pitchFamily="34" charset="0"/>
                </a:rPr>
                <a:t>/</a:t>
              </a:r>
              <a:r>
                <a:rPr lang="zh-CN" altLang="en-US" sz="2000" dirty="0">
                  <a:latin typeface="方正小标宋简体" panose="02010601030101010101" charset="-122"/>
                  <a:ea typeface="方正小标宋简体" panose="02010601030101010101" charset="-122"/>
                  <a:cs typeface="+mn-ea"/>
                  <a:sym typeface="Arial" panose="020B0604020202020204" pitchFamily="34" charset="0"/>
                </a:rPr>
                <a:t>报部里</a:t>
              </a:r>
              <a:endParaRPr lang="zh-CN" altLang="en-US" sz="2000" dirty="0">
                <a:latin typeface="方正小标宋简体" panose="02010601030101010101" charset="-122"/>
                <a:ea typeface="方正小标宋简体" panose="02010601030101010101" charset="-122"/>
                <a:cs typeface="+mn-ea"/>
                <a:sym typeface="Arial" panose="020B0604020202020204" pitchFamily="34" charset="0"/>
              </a:endParaRPr>
            </a:p>
          </p:txBody>
        </p:sp>
        <p:sp>
          <p:nvSpPr>
            <p:cNvPr id="28" name="Rectangle 11"/>
            <p:cNvSpPr/>
            <p:nvPr/>
          </p:nvSpPr>
          <p:spPr>
            <a:xfrm>
              <a:off x="5128064" y="4772988"/>
              <a:ext cx="515068" cy="51515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600" dirty="0">
                <a:latin typeface="方正小标宋简体" panose="02010601030101010101" charset="-122"/>
                <a:ea typeface="方正小标宋简体" panose="02010601030101010101" charset="-122"/>
                <a:cs typeface="+mn-ea"/>
                <a:sym typeface="Arial" panose="020B0604020202020204" pitchFamily="34" charset="0"/>
              </a:endParaRPr>
            </a:p>
          </p:txBody>
        </p:sp>
      </p:grpSp>
      <p:sp>
        <p:nvSpPr>
          <p:cNvPr id="29" name="TextBox 28"/>
          <p:cNvSpPr txBox="1"/>
          <p:nvPr/>
        </p:nvSpPr>
        <p:spPr>
          <a:xfrm>
            <a:off x="7519670" y="5229200"/>
            <a:ext cx="3644265" cy="943528"/>
          </a:xfrm>
          <a:prstGeom prst="rect">
            <a:avLst/>
          </a:prstGeom>
          <a:noFill/>
        </p:spPr>
        <p:txBody>
          <a:bodyPr wrap="square" rtlCol="0">
            <a:spAutoFit/>
          </a:bodyPr>
          <a:lstStyle/>
          <a:p>
            <a:pPr>
              <a:lnSpc>
                <a:spcPct val="150000"/>
              </a:lnSpc>
            </a:pPr>
            <a:r>
              <a:rPr lang="en-US" altLang="zh-CN" sz="2000" b="1" dirty="0">
                <a:solidFill>
                  <a:schemeClr val="bg2">
                    <a:lumMod val="50000"/>
                  </a:schemeClr>
                </a:solidFill>
                <a:latin typeface="楷体" panose="02010609060101010101" charset="-122"/>
                <a:ea typeface="楷体" panose="02010609060101010101" charset="-122"/>
                <a:sym typeface="Arial" panose="020B0604020202020204" pitchFamily="34" charset="0"/>
              </a:rPr>
              <a:t>2023</a:t>
            </a:r>
            <a:r>
              <a:rPr lang="zh-CN" altLang="en-US" sz="2000" b="1" dirty="0">
                <a:solidFill>
                  <a:schemeClr val="bg2">
                    <a:lumMod val="50000"/>
                  </a:schemeClr>
                </a:solidFill>
                <a:latin typeface="楷体" panose="02010609060101010101" charset="-122"/>
                <a:ea typeface="楷体" panose="02010609060101010101" charset="-122"/>
                <a:sym typeface="Arial" panose="020B0604020202020204" pitchFamily="34" charset="0"/>
              </a:rPr>
              <a:t>年</a:t>
            </a:r>
            <a:r>
              <a:rPr lang="en-US" altLang="zh-CN" sz="2000" b="1" dirty="0">
                <a:solidFill>
                  <a:schemeClr val="bg2">
                    <a:lumMod val="50000"/>
                  </a:schemeClr>
                </a:solidFill>
                <a:latin typeface="楷体" panose="02010609060101010101" charset="-122"/>
                <a:ea typeface="楷体" panose="02010609060101010101" charset="-122"/>
                <a:sym typeface="Arial" panose="020B0604020202020204" pitchFamily="34" charset="0"/>
              </a:rPr>
              <a:t>8</a:t>
            </a:r>
            <a:r>
              <a:rPr lang="zh-CN" altLang="en-US" sz="2000" b="1" dirty="0">
                <a:solidFill>
                  <a:schemeClr val="bg2">
                    <a:lumMod val="50000"/>
                  </a:schemeClr>
                </a:solidFill>
                <a:latin typeface="楷体" panose="02010609060101010101" charset="-122"/>
                <a:ea typeface="楷体" panose="02010609060101010101" charset="-122"/>
                <a:sym typeface="Arial" panose="020B0604020202020204" pitchFamily="34" charset="0"/>
              </a:rPr>
              <a:t>月</a:t>
            </a:r>
            <a:r>
              <a:rPr lang="en-US" altLang="zh-CN" sz="2000" b="1" dirty="0">
                <a:solidFill>
                  <a:schemeClr val="bg2">
                    <a:lumMod val="50000"/>
                  </a:schemeClr>
                </a:solidFill>
                <a:latin typeface="楷体" panose="02010609060101010101" charset="-122"/>
                <a:ea typeface="楷体" panose="02010609060101010101" charset="-122"/>
                <a:sym typeface="Arial" panose="020B0604020202020204" pitchFamily="34" charset="0"/>
              </a:rPr>
              <a:t>15</a:t>
            </a:r>
            <a:r>
              <a:rPr lang="zh-CN" altLang="en-US" sz="2000" b="1" dirty="0">
                <a:solidFill>
                  <a:schemeClr val="bg2">
                    <a:lumMod val="50000"/>
                  </a:schemeClr>
                </a:solidFill>
                <a:latin typeface="楷体" panose="02010609060101010101" charset="-122"/>
                <a:ea typeface="楷体" panose="02010609060101010101" charset="-122"/>
                <a:sym typeface="Arial" panose="020B0604020202020204" pitchFamily="34" charset="0"/>
              </a:rPr>
              <a:t>日前提交节能司</a:t>
            </a:r>
            <a:endParaRPr lang="en-US" altLang="zh-CN" sz="2000" b="1" dirty="0">
              <a:solidFill>
                <a:schemeClr val="bg2">
                  <a:lumMod val="50000"/>
                </a:schemeClr>
              </a:solidFill>
              <a:latin typeface="楷体" panose="02010609060101010101" charset="-122"/>
              <a:ea typeface="楷体" panose="02010609060101010101" charset="-122"/>
              <a:sym typeface="Arial" panose="020B0604020202020204" pitchFamily="34" charset="0"/>
            </a:endParaRPr>
          </a:p>
          <a:p>
            <a:pPr>
              <a:lnSpc>
                <a:spcPct val="150000"/>
              </a:lnSpc>
            </a:pPr>
            <a:r>
              <a:rPr lang="en-US" altLang="zh-CN" sz="2000" b="1" dirty="0">
                <a:solidFill>
                  <a:schemeClr val="bg2">
                    <a:lumMod val="50000"/>
                  </a:schemeClr>
                </a:solidFill>
                <a:latin typeface="楷体" panose="02010609060101010101" charset="-122"/>
                <a:ea typeface="楷体" panose="02010609060101010101" charset="-122"/>
                <a:sym typeface="Arial" panose="020B0604020202020204" pitchFamily="34" charset="0"/>
              </a:rPr>
              <a:t>    2024</a:t>
            </a:r>
            <a:r>
              <a:rPr lang="zh-CN" altLang="en-US" sz="2000" b="1" dirty="0">
                <a:solidFill>
                  <a:schemeClr val="bg2">
                    <a:lumMod val="50000"/>
                  </a:schemeClr>
                </a:solidFill>
                <a:latin typeface="楷体" panose="02010609060101010101" charset="-122"/>
                <a:ea typeface="楷体" panose="02010609060101010101" charset="-122"/>
                <a:sym typeface="Arial" panose="020B0604020202020204" pitchFamily="34" charset="0"/>
              </a:rPr>
              <a:t>年可能是</a:t>
            </a:r>
            <a:r>
              <a:rPr lang="en-US" altLang="zh-CN" sz="2000" b="1" dirty="0">
                <a:solidFill>
                  <a:srgbClr val="FF0000"/>
                </a:solidFill>
                <a:latin typeface="楷体" panose="02010609060101010101" charset="-122"/>
                <a:ea typeface="楷体" panose="02010609060101010101" charset="-122"/>
                <a:sym typeface="Arial" panose="020B0604020202020204" pitchFamily="34" charset="0"/>
              </a:rPr>
              <a:t>5</a:t>
            </a:r>
            <a:r>
              <a:rPr lang="zh-CN" altLang="en-US" sz="2000" b="1" dirty="0">
                <a:solidFill>
                  <a:schemeClr val="bg2">
                    <a:lumMod val="50000"/>
                  </a:schemeClr>
                </a:solidFill>
                <a:latin typeface="楷体" panose="02010609060101010101" charset="-122"/>
                <a:ea typeface="楷体" panose="02010609060101010101" charset="-122"/>
                <a:sym typeface="Arial" panose="020B0604020202020204" pitchFamily="34" charset="0"/>
              </a:rPr>
              <a:t>月底？？</a:t>
            </a:r>
            <a:endParaRPr lang="zh-CN" altLang="en-US" sz="2000" b="1" dirty="0">
              <a:solidFill>
                <a:schemeClr val="bg2">
                  <a:lumMod val="50000"/>
                </a:schemeClr>
              </a:solidFill>
              <a:latin typeface="楷体" panose="02010609060101010101" charset="-122"/>
              <a:ea typeface="楷体" panose="02010609060101010101" charset="-122"/>
              <a:sym typeface="Arial" panose="020B0604020202020204" pitchFamily="34" charset="0"/>
            </a:endParaRPr>
          </a:p>
        </p:txBody>
      </p:sp>
      <p:sp>
        <p:nvSpPr>
          <p:cNvPr id="5" name="TextBox 16"/>
          <p:cNvSpPr txBox="1"/>
          <p:nvPr/>
        </p:nvSpPr>
        <p:spPr>
          <a:xfrm>
            <a:off x="6193790" y="3423285"/>
            <a:ext cx="1807845" cy="1061085"/>
          </a:xfrm>
          <a:prstGeom prst="rect">
            <a:avLst/>
          </a:prstGeom>
          <a:noFill/>
        </p:spPr>
        <p:txBody>
          <a:bodyPr wrap="square" lIns="0" rIns="0" bIns="0" rtlCol="0">
            <a:spAutoFit/>
          </a:bodyPr>
          <a:lstStyle/>
          <a:p>
            <a:pPr algn="ctr">
              <a:tabLst>
                <a:tab pos="1025525" algn="l"/>
              </a:tabLst>
            </a:pPr>
            <a:r>
              <a:rPr lang="zh-CN" altLang="en-US" sz="2200" b="1" dirty="0">
                <a:solidFill>
                  <a:srgbClr val="C00000"/>
                </a:solidFill>
                <a:latin typeface="楷体" panose="02010609060101010101" charset="-122"/>
                <a:ea typeface="楷体" panose="02010609060101010101" charset="-122"/>
                <a:cs typeface="Calibri" panose="020F0502020204030204"/>
              </a:rPr>
              <a:t>三评</a:t>
            </a:r>
            <a:endParaRPr lang="zh-CN" altLang="en-US" sz="2200" b="1" dirty="0">
              <a:solidFill>
                <a:srgbClr val="C00000"/>
              </a:solidFill>
              <a:latin typeface="楷体" panose="02010609060101010101" charset="-122"/>
              <a:ea typeface="楷体" panose="02010609060101010101" charset="-122"/>
              <a:cs typeface="Calibri" panose="020F0502020204030204"/>
            </a:endParaRPr>
          </a:p>
          <a:p>
            <a:pPr algn="ctr">
              <a:tabLst>
                <a:tab pos="1025525" algn="l"/>
              </a:tabLst>
            </a:pPr>
            <a:r>
              <a:rPr lang="en-US" altLang="zh-CN" sz="2200" b="1" dirty="0">
                <a:solidFill>
                  <a:srgbClr val="C00000"/>
                </a:solidFill>
                <a:latin typeface="楷体" panose="02010609060101010101" charset="-122"/>
                <a:ea typeface="楷体" panose="02010609060101010101" charset="-122"/>
                <a:cs typeface="Calibri" panose="020F0502020204030204"/>
              </a:rPr>
              <a:t>+</a:t>
            </a:r>
            <a:endParaRPr lang="en-US" altLang="zh-CN" sz="2200" b="1" dirty="0">
              <a:solidFill>
                <a:srgbClr val="C00000"/>
              </a:solidFill>
              <a:latin typeface="楷体" panose="02010609060101010101" charset="-122"/>
              <a:ea typeface="楷体" panose="02010609060101010101" charset="-122"/>
              <a:cs typeface="Calibri" panose="020F0502020204030204"/>
            </a:endParaRPr>
          </a:p>
          <a:p>
            <a:pPr algn="ctr">
              <a:tabLst>
                <a:tab pos="1025525" algn="l"/>
              </a:tabLst>
            </a:pPr>
            <a:r>
              <a:rPr lang="zh-CN" altLang="en-US" sz="2200" b="1" dirty="0">
                <a:solidFill>
                  <a:srgbClr val="C00000"/>
                </a:solidFill>
                <a:latin typeface="楷体" panose="02010609060101010101" charset="-122"/>
                <a:ea typeface="楷体" panose="02010609060101010101" charset="-122"/>
                <a:cs typeface="Calibri" panose="020F0502020204030204"/>
              </a:rPr>
              <a:t>一认</a:t>
            </a:r>
            <a:endParaRPr lang="zh-CN" altLang="en-US" sz="2200" b="1" dirty="0">
              <a:solidFill>
                <a:srgbClr val="C00000"/>
              </a:solidFill>
              <a:latin typeface="楷体" panose="02010609060101010101" charset="-122"/>
              <a:ea typeface="楷体" panose="02010609060101010101" charset="-122"/>
              <a:cs typeface="Calibri" panose="020F0502020204030204"/>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1792605" y="194310"/>
            <a:ext cx="474980" cy="1630045"/>
          </a:xfrm>
          <a:prstGeom prst="rect">
            <a:avLst/>
          </a:prstGeom>
          <a:noFill/>
        </p:spPr>
        <p:txBody>
          <a:bodyPr wrap="square" rtlCol="0">
            <a:spAutoFit/>
          </a:bodyPr>
          <a:lstStyle/>
          <a:p>
            <a:r>
              <a:rPr lang="en-US" altLang="zh-CN" sz="10000" dirty="0">
                <a:solidFill>
                  <a:schemeClr val="bg1">
                    <a:lumMod val="65000"/>
                  </a:schemeClr>
                </a:solidFill>
                <a:latin typeface="方正小标宋简体" panose="02010601030101010101" charset="-122"/>
                <a:ea typeface="方正小标宋简体" panose="02010601030101010101" charset="-122"/>
              </a:rPr>
              <a:t>2</a:t>
            </a:r>
            <a:endParaRPr lang="en-US" altLang="zh-CN" sz="10000" dirty="0">
              <a:solidFill>
                <a:schemeClr val="bg1">
                  <a:lumMod val="65000"/>
                </a:schemeClr>
              </a:solidFill>
              <a:latin typeface="方正小标宋简体" panose="02010601030101010101" charset="-122"/>
              <a:ea typeface="方正小标宋简体" panose="02010601030101010101" charset="-122"/>
            </a:endParaRPr>
          </a:p>
        </p:txBody>
      </p:sp>
      <p:grpSp>
        <p:nvGrpSpPr>
          <p:cNvPr id="2" name="组合 3"/>
          <p:cNvGrpSpPr/>
          <p:nvPr/>
        </p:nvGrpSpPr>
        <p:grpSpPr>
          <a:xfrm>
            <a:off x="2576830" y="562610"/>
            <a:ext cx="6806417" cy="828675"/>
            <a:chOff x="1658" y="886"/>
            <a:chExt cx="8206" cy="1305"/>
          </a:xfrm>
        </p:grpSpPr>
        <p:sp>
          <p:nvSpPr>
            <p:cNvPr id="19" name="TextBox 8"/>
            <p:cNvSpPr txBox="1"/>
            <p:nvPr/>
          </p:nvSpPr>
          <p:spPr>
            <a:xfrm>
              <a:off x="1745" y="1464"/>
              <a:ext cx="8119" cy="727"/>
            </a:xfrm>
            <a:prstGeom prst="rect">
              <a:avLst/>
            </a:prstGeom>
            <a:noFill/>
          </p:spPr>
          <p:txBody>
            <a:bodyPr wrap="square" lIns="0" tIns="0" rIns="0" bIns="0" rtlCol="0" anchor="ctr">
              <a:spAutoFit/>
            </a:bodyPr>
            <a:lstStyle/>
            <a:p>
              <a:pPr algn="just"/>
              <a:r>
                <a:rPr lang="zh-CN" altLang="en-US" sz="3000" b="1" dirty="0">
                  <a:solidFill>
                    <a:srgbClr val="64A70C"/>
                  </a:solidFill>
                  <a:latin typeface="微软雅黑" panose="020B0503020204020204" pitchFamily="34" charset="-122"/>
                  <a:ea typeface="微软雅黑" panose="020B0503020204020204" pitchFamily="34" charset="-122"/>
                  <a:sym typeface="Arial" panose="020B0604020202020204" pitchFamily="34" charset="0"/>
                </a:rPr>
                <a:t>累计出台</a:t>
              </a:r>
              <a:r>
                <a:rPr lang="en-US" altLang="zh-CN" sz="3000" b="1" dirty="0">
                  <a:solidFill>
                    <a:srgbClr val="64A70C"/>
                  </a:solidFill>
                  <a:latin typeface="微软雅黑" panose="020B0503020204020204" pitchFamily="34" charset="-122"/>
                  <a:ea typeface="微软雅黑" panose="020B0503020204020204" pitchFamily="34" charset="-122"/>
                  <a:sym typeface="Arial" panose="020B0604020202020204" pitchFamily="34" charset="0"/>
                </a:rPr>
                <a:t>8</a:t>
              </a:r>
              <a:r>
                <a:rPr lang="zh-CN" altLang="en-US" sz="3000" b="1" dirty="0">
                  <a:solidFill>
                    <a:srgbClr val="64A70C"/>
                  </a:solidFill>
                  <a:latin typeface="微软雅黑" panose="020B0503020204020204" pitchFamily="34" charset="-122"/>
                  <a:ea typeface="微软雅黑" panose="020B0503020204020204" pitchFamily="34" charset="-122"/>
                  <a:sym typeface="Arial" panose="020B0604020202020204" pitchFamily="34" charset="0"/>
                </a:rPr>
                <a:t>次推荐通知）</a:t>
              </a:r>
              <a:endParaRPr lang="zh-CN" altLang="en-US" sz="3000" b="1" dirty="0">
                <a:solidFill>
                  <a:srgbClr val="64A70C"/>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0" name="文本框 19"/>
            <p:cNvSpPr txBox="1"/>
            <p:nvPr/>
          </p:nvSpPr>
          <p:spPr>
            <a:xfrm>
              <a:off x="1658" y="886"/>
              <a:ext cx="1697" cy="580"/>
            </a:xfrm>
            <a:prstGeom prst="rect">
              <a:avLst/>
            </a:prstGeom>
            <a:noFill/>
          </p:spPr>
          <p:txBody>
            <a:bodyPr wrap="square" rtlCol="0">
              <a:spAutoFit/>
            </a:bodyPr>
            <a:lstStyle/>
            <a:p>
              <a:pPr algn="just"/>
              <a:r>
                <a:rPr lang="zh-CN" altLang="en-US" sz="1800" dirty="0">
                  <a:solidFill>
                    <a:schemeClr val="bg2">
                      <a:lumMod val="50000"/>
                    </a:schemeClr>
                  </a:solidFill>
                  <a:latin typeface="思源黑体 CN Bold" panose="020B0800000000000000" charset="-122"/>
                  <a:ea typeface="思源黑体 CN Bold" panose="020B0800000000000000" charset="-122"/>
                </a:rPr>
                <a:t>现有政策</a:t>
              </a:r>
              <a:endParaRPr lang="zh-CN" altLang="en-US" sz="1800" dirty="0">
                <a:solidFill>
                  <a:schemeClr val="bg2">
                    <a:lumMod val="50000"/>
                  </a:schemeClr>
                </a:solidFill>
                <a:latin typeface="思源黑体 CN Bold" panose="020B0800000000000000" charset="-122"/>
                <a:ea typeface="思源黑体 CN Bold" panose="020B0800000000000000" charset="-122"/>
              </a:endParaRPr>
            </a:p>
          </p:txBody>
        </p:sp>
      </p:grpSp>
      <p:pic>
        <p:nvPicPr>
          <p:cNvPr id="3" name="图片 2" descr="a9aa88955465019a30da56bb93eeb2a"/>
          <p:cNvPicPr>
            <a:picLocks noChangeAspect="1"/>
          </p:cNvPicPr>
          <p:nvPr/>
        </p:nvPicPr>
        <p:blipFill rotWithShape="1">
          <a:blip r:embed="rId1"/>
          <a:srcRect l="4820" b="14132"/>
          <a:stretch>
            <a:fillRect/>
          </a:stretch>
        </p:blipFill>
        <p:spPr>
          <a:xfrm>
            <a:off x="1559496" y="1484784"/>
            <a:ext cx="7992888" cy="1808315"/>
          </a:xfrm>
          <a:prstGeom prst="rect">
            <a:avLst/>
          </a:prstGeom>
          <a:ln w="12700">
            <a:solidFill>
              <a:srgbClr val="00B050"/>
            </a:solidFill>
            <a:prstDash val="sysDash"/>
          </a:ln>
        </p:spPr>
      </p:pic>
      <p:pic>
        <p:nvPicPr>
          <p:cNvPr id="4" name="图片 3" descr="c52783d631bbad6045f25a5ec072a3d"/>
          <p:cNvPicPr>
            <a:picLocks noChangeAspect="1"/>
          </p:cNvPicPr>
          <p:nvPr/>
        </p:nvPicPr>
        <p:blipFill>
          <a:blip r:embed="rId2"/>
          <a:stretch>
            <a:fillRect/>
          </a:stretch>
        </p:blipFill>
        <p:spPr>
          <a:xfrm>
            <a:off x="1811147" y="3186733"/>
            <a:ext cx="5534025" cy="792688"/>
          </a:xfrm>
          <a:prstGeom prst="rect">
            <a:avLst/>
          </a:prstGeom>
          <a:ln w="12700">
            <a:solidFill>
              <a:srgbClr val="00B050"/>
            </a:solidFill>
            <a:prstDash val="sysDash"/>
          </a:ln>
        </p:spPr>
      </p:pic>
      <p:pic>
        <p:nvPicPr>
          <p:cNvPr id="5" name="图片 4" descr="d0360c53d8d43bd9f60fb7ec3113881"/>
          <p:cNvPicPr>
            <a:picLocks noChangeAspect="1"/>
          </p:cNvPicPr>
          <p:nvPr/>
        </p:nvPicPr>
        <p:blipFill>
          <a:blip r:embed="rId3"/>
          <a:stretch>
            <a:fillRect/>
          </a:stretch>
        </p:blipFill>
        <p:spPr>
          <a:xfrm>
            <a:off x="2279576" y="3643211"/>
            <a:ext cx="5534025" cy="721893"/>
          </a:xfrm>
          <a:prstGeom prst="rect">
            <a:avLst/>
          </a:prstGeom>
          <a:ln w="12700">
            <a:solidFill>
              <a:srgbClr val="00B050"/>
            </a:solidFill>
            <a:prstDash val="sysDash"/>
          </a:ln>
        </p:spPr>
      </p:pic>
      <p:pic>
        <p:nvPicPr>
          <p:cNvPr id="6" name="图片 5" descr="3772030b057038d955483af2ad153d7"/>
          <p:cNvPicPr>
            <a:picLocks noChangeAspect="1"/>
          </p:cNvPicPr>
          <p:nvPr/>
        </p:nvPicPr>
        <p:blipFill>
          <a:blip r:embed="rId4"/>
          <a:stretch>
            <a:fillRect/>
          </a:stretch>
        </p:blipFill>
        <p:spPr>
          <a:xfrm>
            <a:off x="2711624" y="4035606"/>
            <a:ext cx="5534025" cy="641293"/>
          </a:xfrm>
          <a:prstGeom prst="rect">
            <a:avLst/>
          </a:prstGeom>
          <a:ln w="12700">
            <a:solidFill>
              <a:srgbClr val="00B050"/>
            </a:solidFill>
            <a:prstDash val="sysDash"/>
          </a:ln>
        </p:spPr>
      </p:pic>
      <p:pic>
        <p:nvPicPr>
          <p:cNvPr id="7" name="图片 6" descr="0433a9198b84e7cfd449fe2632810d3"/>
          <p:cNvPicPr>
            <a:picLocks noChangeAspect="1"/>
          </p:cNvPicPr>
          <p:nvPr/>
        </p:nvPicPr>
        <p:blipFill>
          <a:blip r:embed="rId5"/>
          <a:stretch>
            <a:fillRect/>
          </a:stretch>
        </p:blipFill>
        <p:spPr>
          <a:xfrm>
            <a:off x="2933384" y="4474469"/>
            <a:ext cx="5534025" cy="643453"/>
          </a:xfrm>
          <a:prstGeom prst="rect">
            <a:avLst/>
          </a:prstGeom>
          <a:ln w="12700">
            <a:solidFill>
              <a:srgbClr val="00B050"/>
            </a:solidFill>
            <a:prstDash val="sysDash"/>
          </a:ln>
        </p:spPr>
      </p:pic>
      <p:pic>
        <p:nvPicPr>
          <p:cNvPr id="13" name="图片 12" descr="404f33cdc62923c619fa2db85adb47c"/>
          <p:cNvPicPr>
            <a:picLocks noChangeAspect="1"/>
          </p:cNvPicPr>
          <p:nvPr/>
        </p:nvPicPr>
        <p:blipFill>
          <a:blip r:embed="rId6"/>
          <a:stretch>
            <a:fillRect/>
          </a:stretch>
        </p:blipFill>
        <p:spPr>
          <a:xfrm>
            <a:off x="3490574" y="4834598"/>
            <a:ext cx="5534025" cy="609231"/>
          </a:xfrm>
          <a:prstGeom prst="rect">
            <a:avLst/>
          </a:prstGeom>
          <a:ln w="12700">
            <a:solidFill>
              <a:srgbClr val="00B050"/>
            </a:solidFill>
            <a:prstDash val="sysDash"/>
          </a:ln>
        </p:spPr>
      </p:pic>
      <p:pic>
        <p:nvPicPr>
          <p:cNvPr id="14" name="图片 13"/>
          <p:cNvPicPr>
            <a:picLocks noChangeAspect="1"/>
          </p:cNvPicPr>
          <p:nvPr/>
        </p:nvPicPr>
        <p:blipFill>
          <a:blip r:embed="rId7"/>
          <a:stretch>
            <a:fillRect/>
          </a:stretch>
        </p:blipFill>
        <p:spPr>
          <a:xfrm>
            <a:off x="3849222" y="5379308"/>
            <a:ext cx="5534025" cy="580628"/>
          </a:xfrm>
          <a:prstGeom prst="rect">
            <a:avLst/>
          </a:prstGeom>
          <a:ln w="12700">
            <a:solidFill>
              <a:srgbClr val="00B050"/>
            </a:solidFill>
            <a:prstDash val="sysDash"/>
          </a:ln>
        </p:spPr>
      </p:pic>
      <p:pic>
        <p:nvPicPr>
          <p:cNvPr id="16" name="图片 15"/>
          <p:cNvPicPr>
            <a:picLocks noChangeAspect="1"/>
          </p:cNvPicPr>
          <p:nvPr/>
        </p:nvPicPr>
        <p:blipFill>
          <a:blip r:embed="rId8"/>
          <a:stretch>
            <a:fillRect/>
          </a:stretch>
        </p:blipFill>
        <p:spPr>
          <a:xfrm>
            <a:off x="4727848" y="6115753"/>
            <a:ext cx="5534025" cy="655058"/>
          </a:xfrm>
          <a:prstGeom prst="rect">
            <a:avLst/>
          </a:prstGeom>
          <a:ln w="12700">
            <a:solidFill>
              <a:srgbClr val="00B050"/>
            </a:solidFill>
            <a:prstDash val="sysDash"/>
          </a:ln>
        </p:spPr>
      </p:pic>
      <p:sp>
        <p:nvSpPr>
          <p:cNvPr id="22" name="矩形 21"/>
          <p:cNvSpPr/>
          <p:nvPr/>
        </p:nvSpPr>
        <p:spPr>
          <a:xfrm>
            <a:off x="1847528" y="3279575"/>
            <a:ext cx="468000" cy="58356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fontAlgn="auto">
              <a:spcBef>
                <a:spcPts val="0"/>
              </a:spcBef>
              <a:spcAft>
                <a:spcPts val="0"/>
              </a:spcAft>
            </a:pPr>
            <a:r>
              <a:rPr lang="zh-CN" altLang="en-US" sz="3200" b="1" dirty="0">
                <a:solidFill>
                  <a:srgbClr val="FF0000"/>
                </a:solidFill>
                <a:latin typeface="黑体" panose="02010609060101010101" charset="-122"/>
                <a:ea typeface="黑体" panose="02010609060101010101" charset="-122"/>
              </a:rPr>
              <a:t>②</a:t>
            </a:r>
            <a:endParaRPr lang="zh-CN" altLang="en-US" sz="3200" b="1" dirty="0">
              <a:solidFill>
                <a:srgbClr val="FF0000"/>
              </a:solidFill>
              <a:latin typeface="黑体" panose="02010609060101010101" charset="-122"/>
              <a:ea typeface="黑体" panose="02010609060101010101" charset="-122"/>
            </a:endParaRPr>
          </a:p>
        </p:txBody>
      </p:sp>
      <p:sp>
        <p:nvSpPr>
          <p:cNvPr id="26" name="矩形 25"/>
          <p:cNvSpPr/>
          <p:nvPr/>
        </p:nvSpPr>
        <p:spPr>
          <a:xfrm>
            <a:off x="1593787" y="2567899"/>
            <a:ext cx="541774" cy="58356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fontAlgn="auto">
              <a:spcBef>
                <a:spcPts val="0"/>
              </a:spcBef>
              <a:spcAft>
                <a:spcPts val="0"/>
              </a:spcAft>
            </a:pPr>
            <a:r>
              <a:rPr lang="zh-CN" altLang="en-US" sz="3200" b="1" dirty="0">
                <a:solidFill>
                  <a:srgbClr val="FF0000"/>
                </a:solidFill>
                <a:latin typeface="黑体" panose="02010609060101010101" charset="-122"/>
                <a:ea typeface="黑体" panose="02010609060101010101" charset="-122"/>
              </a:rPr>
              <a:t>①</a:t>
            </a:r>
            <a:endParaRPr lang="zh-CN" altLang="en-US" sz="3200" b="1" dirty="0">
              <a:solidFill>
                <a:srgbClr val="FF0000"/>
              </a:solidFill>
              <a:latin typeface="黑体" panose="02010609060101010101" charset="-122"/>
              <a:ea typeface="黑体" panose="02010609060101010101" charset="-122"/>
            </a:endParaRPr>
          </a:p>
        </p:txBody>
      </p:sp>
      <p:sp>
        <p:nvSpPr>
          <p:cNvPr id="27" name="矩形 26"/>
          <p:cNvSpPr/>
          <p:nvPr/>
        </p:nvSpPr>
        <p:spPr>
          <a:xfrm>
            <a:off x="2351584" y="3780480"/>
            <a:ext cx="468000" cy="58356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fontAlgn="auto">
              <a:spcBef>
                <a:spcPts val="0"/>
              </a:spcBef>
              <a:spcAft>
                <a:spcPts val="0"/>
              </a:spcAft>
            </a:pPr>
            <a:r>
              <a:rPr lang="zh-CN" altLang="en-US" sz="3200" b="1" dirty="0">
                <a:solidFill>
                  <a:srgbClr val="FF0000"/>
                </a:solidFill>
                <a:latin typeface="黑体" panose="02010609060101010101" charset="-122"/>
                <a:ea typeface="黑体" panose="02010609060101010101" charset="-122"/>
              </a:rPr>
              <a:t>③</a:t>
            </a:r>
            <a:endParaRPr lang="zh-CN" altLang="en-US" sz="3200" b="1" dirty="0">
              <a:solidFill>
                <a:srgbClr val="FF0000"/>
              </a:solidFill>
              <a:latin typeface="黑体" panose="02010609060101010101" charset="-122"/>
              <a:ea typeface="黑体" panose="02010609060101010101" charset="-122"/>
            </a:endParaRPr>
          </a:p>
        </p:txBody>
      </p:sp>
      <p:sp>
        <p:nvSpPr>
          <p:cNvPr id="28" name="矩形 27"/>
          <p:cNvSpPr/>
          <p:nvPr/>
        </p:nvSpPr>
        <p:spPr>
          <a:xfrm>
            <a:off x="2687143" y="4175727"/>
            <a:ext cx="468000" cy="58356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fontAlgn="auto">
              <a:spcBef>
                <a:spcPts val="0"/>
              </a:spcBef>
              <a:spcAft>
                <a:spcPts val="0"/>
              </a:spcAft>
            </a:pPr>
            <a:r>
              <a:rPr lang="zh-CN" altLang="en-US" sz="3200" b="1" dirty="0">
                <a:solidFill>
                  <a:srgbClr val="FF0000"/>
                </a:solidFill>
                <a:latin typeface="黑体" panose="02010609060101010101" charset="-122"/>
                <a:ea typeface="黑体" panose="02010609060101010101" charset="-122"/>
              </a:rPr>
              <a:t>④</a:t>
            </a:r>
            <a:endParaRPr lang="zh-CN" altLang="en-US" sz="3200" b="1" dirty="0">
              <a:solidFill>
                <a:srgbClr val="FF0000"/>
              </a:solidFill>
              <a:latin typeface="黑体" panose="02010609060101010101" charset="-122"/>
              <a:ea typeface="黑体" panose="02010609060101010101" charset="-122"/>
            </a:endParaRPr>
          </a:p>
        </p:txBody>
      </p:sp>
      <p:sp>
        <p:nvSpPr>
          <p:cNvPr id="29" name="矩形 28"/>
          <p:cNvSpPr/>
          <p:nvPr/>
        </p:nvSpPr>
        <p:spPr>
          <a:xfrm>
            <a:off x="3074558" y="4598654"/>
            <a:ext cx="468000" cy="58356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fontAlgn="auto">
              <a:spcBef>
                <a:spcPts val="0"/>
              </a:spcBef>
              <a:spcAft>
                <a:spcPts val="0"/>
              </a:spcAft>
            </a:pPr>
            <a:r>
              <a:rPr lang="zh-CN" altLang="en-US" sz="3200" b="1" dirty="0">
                <a:solidFill>
                  <a:srgbClr val="FF0000"/>
                </a:solidFill>
                <a:latin typeface="黑体" panose="02010609060101010101" charset="-122"/>
                <a:ea typeface="黑体" panose="02010609060101010101" charset="-122"/>
              </a:rPr>
              <a:t>⑤</a:t>
            </a:r>
            <a:endParaRPr lang="zh-CN" altLang="en-US" sz="3200" b="1" dirty="0">
              <a:solidFill>
                <a:srgbClr val="FF0000"/>
              </a:solidFill>
              <a:latin typeface="黑体" panose="02010609060101010101" charset="-122"/>
              <a:ea typeface="黑体" panose="02010609060101010101" charset="-122"/>
            </a:endParaRPr>
          </a:p>
        </p:txBody>
      </p:sp>
      <p:sp>
        <p:nvSpPr>
          <p:cNvPr id="30" name="矩形 29"/>
          <p:cNvSpPr/>
          <p:nvPr/>
        </p:nvSpPr>
        <p:spPr>
          <a:xfrm>
            <a:off x="3490591" y="4950324"/>
            <a:ext cx="468000" cy="58356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fontAlgn="auto">
              <a:spcBef>
                <a:spcPts val="0"/>
              </a:spcBef>
              <a:spcAft>
                <a:spcPts val="0"/>
              </a:spcAft>
            </a:pPr>
            <a:r>
              <a:rPr lang="zh-CN" altLang="en-US" sz="3200" b="1" dirty="0">
                <a:solidFill>
                  <a:srgbClr val="FF0000"/>
                </a:solidFill>
                <a:latin typeface="黑体" panose="02010609060101010101" charset="-122"/>
                <a:ea typeface="黑体" panose="02010609060101010101" charset="-122"/>
              </a:rPr>
              <a:t>⑥</a:t>
            </a:r>
            <a:endParaRPr lang="zh-CN" altLang="en-US" sz="3200" b="1" dirty="0">
              <a:solidFill>
                <a:srgbClr val="FF0000"/>
              </a:solidFill>
              <a:latin typeface="黑体" panose="02010609060101010101" charset="-122"/>
              <a:ea typeface="黑体" panose="02010609060101010101" charset="-122"/>
            </a:endParaRPr>
          </a:p>
        </p:txBody>
      </p:sp>
      <p:sp>
        <p:nvSpPr>
          <p:cNvPr id="31" name="矩形 30"/>
          <p:cNvSpPr/>
          <p:nvPr/>
        </p:nvSpPr>
        <p:spPr>
          <a:xfrm>
            <a:off x="3958591" y="5463841"/>
            <a:ext cx="468000" cy="58356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fontAlgn="auto">
              <a:spcBef>
                <a:spcPts val="0"/>
              </a:spcBef>
              <a:spcAft>
                <a:spcPts val="0"/>
              </a:spcAft>
            </a:pPr>
            <a:r>
              <a:rPr lang="zh-CN" altLang="en-US" sz="3200" b="1" dirty="0">
                <a:solidFill>
                  <a:srgbClr val="FF0000"/>
                </a:solidFill>
                <a:latin typeface="黑体" panose="02010609060101010101" charset="-122"/>
                <a:ea typeface="黑体" panose="02010609060101010101" charset="-122"/>
              </a:rPr>
              <a:t>⑦</a:t>
            </a:r>
            <a:endParaRPr lang="zh-CN" altLang="en-US" sz="3200" b="1" dirty="0">
              <a:solidFill>
                <a:srgbClr val="FF0000"/>
              </a:solidFill>
              <a:latin typeface="黑体" panose="02010609060101010101" charset="-122"/>
              <a:ea typeface="黑体" panose="02010609060101010101" charset="-122"/>
            </a:endParaRPr>
          </a:p>
        </p:txBody>
      </p:sp>
      <p:sp>
        <p:nvSpPr>
          <p:cNvPr id="32" name="矩形 31"/>
          <p:cNvSpPr/>
          <p:nvPr/>
        </p:nvSpPr>
        <p:spPr>
          <a:xfrm>
            <a:off x="5195556" y="6205624"/>
            <a:ext cx="468000" cy="58356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fontAlgn="auto">
              <a:spcBef>
                <a:spcPts val="0"/>
              </a:spcBef>
              <a:spcAft>
                <a:spcPts val="0"/>
              </a:spcAft>
            </a:pPr>
            <a:r>
              <a:rPr lang="zh-CN" altLang="en-US" sz="3200" b="1" dirty="0">
                <a:solidFill>
                  <a:srgbClr val="FF0000"/>
                </a:solidFill>
                <a:latin typeface="黑体" panose="02010609060101010101" charset="-122"/>
                <a:ea typeface="黑体" panose="02010609060101010101" charset="-122"/>
              </a:rPr>
              <a:t>⑧</a:t>
            </a:r>
            <a:endParaRPr lang="zh-CN" altLang="en-US" sz="3200" b="1" dirty="0">
              <a:solidFill>
                <a:srgbClr val="FF0000"/>
              </a:solidFill>
              <a:latin typeface="黑体" panose="02010609060101010101" charset="-122"/>
              <a:ea typeface="黑体" panose="02010609060101010101"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箭头: 左弧形 54"/>
          <p:cNvSpPr/>
          <p:nvPr/>
        </p:nvSpPr>
        <p:spPr>
          <a:xfrm>
            <a:off x="5735960" y="3494987"/>
            <a:ext cx="346940" cy="739802"/>
          </a:xfrm>
          <a:prstGeom prst="curved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5" name="爆炸形: 8 pt  64"/>
          <p:cNvSpPr/>
          <p:nvPr/>
        </p:nvSpPr>
        <p:spPr>
          <a:xfrm>
            <a:off x="4844633" y="4314903"/>
            <a:ext cx="1056986" cy="968820"/>
          </a:xfrm>
          <a:prstGeom prst="irregularSeal1">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3</a:t>
            </a:r>
            <a:r>
              <a:rPr lang="zh-CN" altLang="en-US" sz="2000" b="1" dirty="0"/>
              <a:t>家</a:t>
            </a:r>
            <a:endParaRPr lang="zh-CN" altLang="en-US" sz="2000" b="1" dirty="0"/>
          </a:p>
        </p:txBody>
      </p:sp>
      <p:sp>
        <p:nvSpPr>
          <p:cNvPr id="12" name="文本框 11"/>
          <p:cNvSpPr txBox="1"/>
          <p:nvPr/>
        </p:nvSpPr>
        <p:spPr>
          <a:xfrm>
            <a:off x="1792605" y="194310"/>
            <a:ext cx="474980" cy="1631216"/>
          </a:xfrm>
          <a:prstGeom prst="rect">
            <a:avLst/>
          </a:prstGeom>
          <a:noFill/>
        </p:spPr>
        <p:txBody>
          <a:bodyPr wrap="square" rtlCol="0">
            <a:spAutoFit/>
          </a:bodyPr>
          <a:lstStyle/>
          <a:p>
            <a:r>
              <a:rPr lang="en-US" altLang="zh-CN" sz="10000" dirty="0">
                <a:solidFill>
                  <a:schemeClr val="bg1">
                    <a:lumMod val="65000"/>
                  </a:schemeClr>
                </a:solidFill>
                <a:latin typeface="方正小标宋简体" panose="02010601030101010101" charset="-122"/>
                <a:ea typeface="方正小标宋简体" panose="02010601030101010101" charset="-122"/>
              </a:rPr>
              <a:t>3</a:t>
            </a:r>
            <a:endParaRPr lang="en-US" altLang="zh-CN" sz="10000" dirty="0">
              <a:solidFill>
                <a:schemeClr val="bg1">
                  <a:lumMod val="65000"/>
                </a:schemeClr>
              </a:solidFill>
              <a:latin typeface="方正小标宋简体" panose="02010601030101010101" charset="-122"/>
              <a:ea typeface="方正小标宋简体" panose="02010601030101010101" charset="-122"/>
            </a:endParaRPr>
          </a:p>
        </p:txBody>
      </p:sp>
      <p:grpSp>
        <p:nvGrpSpPr>
          <p:cNvPr id="2" name="组合 3"/>
          <p:cNvGrpSpPr/>
          <p:nvPr/>
        </p:nvGrpSpPr>
        <p:grpSpPr>
          <a:xfrm>
            <a:off x="2687320" y="562610"/>
            <a:ext cx="4725670" cy="685165"/>
            <a:chOff x="1493" y="886"/>
            <a:chExt cx="7442" cy="1079"/>
          </a:xfrm>
        </p:grpSpPr>
        <p:sp>
          <p:nvSpPr>
            <p:cNvPr id="19" name="TextBox 8"/>
            <p:cNvSpPr txBox="1"/>
            <p:nvPr/>
          </p:nvSpPr>
          <p:spPr>
            <a:xfrm>
              <a:off x="1493" y="996"/>
              <a:ext cx="7442" cy="969"/>
            </a:xfrm>
            <a:prstGeom prst="rect">
              <a:avLst/>
            </a:prstGeom>
            <a:noFill/>
          </p:spPr>
          <p:txBody>
            <a:bodyPr wrap="square" lIns="0" tIns="0" rIns="0" bIns="0" rtlCol="0" anchor="ctr">
              <a:spAutoFit/>
            </a:bodyPr>
            <a:lstStyle/>
            <a:p>
              <a:pPr algn="just"/>
              <a:endParaRPr lang="zh-CN" altLang="en-US" sz="2000" dirty="0">
                <a:solidFill>
                  <a:srgbClr val="64A70C"/>
                </a:solidFill>
                <a:latin typeface="方正小标宋简体" panose="02010601030101010101" charset="-122"/>
                <a:ea typeface="方正小标宋简体" panose="02010601030101010101" charset="-122"/>
                <a:sym typeface="Arial" panose="020B0604020202020204" pitchFamily="34" charset="0"/>
              </a:endParaRPr>
            </a:p>
            <a:p>
              <a:pPr algn="just"/>
              <a:r>
                <a:rPr lang="zh-CN" altLang="en-US" sz="2000" dirty="0">
                  <a:solidFill>
                    <a:srgbClr val="64A70C"/>
                  </a:solidFill>
                  <a:latin typeface="方正小标宋简体" panose="02010601030101010101" charset="-122"/>
                  <a:ea typeface="方正小标宋简体" panose="02010601030101010101" charset="-122"/>
                  <a:sym typeface="Arial" panose="020B0604020202020204" pitchFamily="34" charset="0"/>
                </a:rPr>
                <a:t>国家级绿色示范工厂申报总体流程</a:t>
              </a:r>
              <a:endParaRPr lang="zh-CN" altLang="en-US" sz="2000" dirty="0">
                <a:solidFill>
                  <a:srgbClr val="64A70C"/>
                </a:solidFill>
                <a:latin typeface="方正小标宋简体" panose="02010601030101010101" charset="-122"/>
                <a:ea typeface="方正小标宋简体" panose="02010601030101010101" charset="-122"/>
                <a:sym typeface="Arial" panose="020B0604020202020204" pitchFamily="34" charset="0"/>
              </a:endParaRPr>
            </a:p>
          </p:txBody>
        </p:sp>
        <p:sp>
          <p:nvSpPr>
            <p:cNvPr id="20" name="文本框 19"/>
            <p:cNvSpPr txBox="1"/>
            <p:nvPr/>
          </p:nvSpPr>
          <p:spPr>
            <a:xfrm>
              <a:off x="1658" y="886"/>
              <a:ext cx="2504" cy="628"/>
            </a:xfrm>
            <a:prstGeom prst="rect">
              <a:avLst/>
            </a:prstGeom>
            <a:noFill/>
          </p:spPr>
          <p:txBody>
            <a:bodyPr wrap="square" rtlCol="0">
              <a:spAutoFit/>
            </a:bodyPr>
            <a:lstStyle/>
            <a:p>
              <a:pPr algn="just"/>
              <a:endParaRPr lang="en-US" altLang="zh-CN" sz="2000" dirty="0">
                <a:solidFill>
                  <a:schemeClr val="bg2">
                    <a:lumMod val="50000"/>
                  </a:schemeClr>
                </a:solidFill>
                <a:latin typeface="方正小标宋简体" panose="02010601030101010101" charset="-122"/>
                <a:ea typeface="方正小标宋简体" panose="02010601030101010101" charset="-122"/>
              </a:endParaRPr>
            </a:p>
          </p:txBody>
        </p:sp>
      </p:grpSp>
      <p:sp>
        <p:nvSpPr>
          <p:cNvPr id="9" name="文本框 8"/>
          <p:cNvSpPr txBox="1"/>
          <p:nvPr/>
        </p:nvSpPr>
        <p:spPr>
          <a:xfrm>
            <a:off x="2576830" y="562610"/>
            <a:ext cx="1835150" cy="368300"/>
          </a:xfrm>
          <a:prstGeom prst="rect">
            <a:avLst/>
          </a:prstGeom>
          <a:noFill/>
        </p:spPr>
        <p:txBody>
          <a:bodyPr wrap="square" rtlCol="0">
            <a:spAutoFit/>
          </a:bodyPr>
          <a:lstStyle/>
          <a:p>
            <a:pPr algn="just"/>
            <a:r>
              <a:rPr lang="zh-CN" altLang="en-US" sz="1800" dirty="0">
                <a:solidFill>
                  <a:schemeClr val="bg2">
                    <a:lumMod val="50000"/>
                  </a:schemeClr>
                </a:solidFill>
                <a:latin typeface="方正小标宋简体" panose="02010601030101010101" charset="-122"/>
                <a:ea typeface="方正小标宋简体" panose="02010601030101010101" charset="-122"/>
              </a:rPr>
              <a:t>评价流程</a:t>
            </a:r>
            <a:endParaRPr lang="zh-CN" altLang="en-US" sz="1800" dirty="0">
              <a:solidFill>
                <a:schemeClr val="bg2">
                  <a:lumMod val="50000"/>
                </a:schemeClr>
              </a:solidFill>
              <a:latin typeface="方正小标宋简体" panose="02010601030101010101" charset="-122"/>
              <a:ea typeface="方正小标宋简体" panose="02010601030101010101" charset="-122"/>
            </a:endParaRPr>
          </a:p>
        </p:txBody>
      </p:sp>
      <p:grpSp>
        <p:nvGrpSpPr>
          <p:cNvPr id="49" name="组合 48"/>
          <p:cNvGrpSpPr/>
          <p:nvPr/>
        </p:nvGrpSpPr>
        <p:grpSpPr>
          <a:xfrm>
            <a:off x="2095500" y="1340768"/>
            <a:ext cx="8646795" cy="4769019"/>
            <a:chOff x="448" y="2280"/>
            <a:chExt cx="13617" cy="7510"/>
          </a:xfrm>
        </p:grpSpPr>
        <p:sp>
          <p:nvSpPr>
            <p:cNvPr id="3" name="MH_SubTitle_1"/>
            <p:cNvSpPr/>
            <p:nvPr>
              <p:custDataLst>
                <p:tags r:id="rId1"/>
              </p:custDataLst>
            </p:nvPr>
          </p:nvSpPr>
          <p:spPr>
            <a:xfrm>
              <a:off x="1214" y="3048"/>
              <a:ext cx="1936" cy="716"/>
            </a:xfrm>
            <a:prstGeom prst="rect">
              <a:avLst/>
            </a:prstGeom>
            <a:solidFill>
              <a:srgbClr val="0095BE"/>
            </a:solidFill>
            <a:ln w="19050" cmpd="sng">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85000" lnSpcReduction="20000"/>
            </a:bodyPr>
            <a:lstStyle/>
            <a:p>
              <a:pPr algn="ctr"/>
              <a:r>
                <a:rPr lang="zh-CN" altLang="en-US" sz="2000" dirty="0">
                  <a:solidFill>
                    <a:schemeClr val="bg1"/>
                  </a:solidFill>
                  <a:latin typeface="方正小标宋简体" panose="02010601030101010101" charset="-122"/>
                  <a:ea typeface="方正小标宋简体" panose="02010601030101010101" charset="-122"/>
                  <a:sym typeface="Arial" panose="020B0604020202020204" pitchFamily="34" charset="0"/>
                </a:rPr>
                <a:t>企业系统梳理资料</a:t>
              </a:r>
              <a:endParaRPr lang="zh-CN" altLang="en-US" sz="2000" dirty="0">
                <a:solidFill>
                  <a:schemeClr val="bg1"/>
                </a:solidFill>
                <a:latin typeface="方正小标宋简体" panose="02010601030101010101" charset="-122"/>
                <a:ea typeface="方正小标宋简体" panose="02010601030101010101" charset="-122"/>
                <a:sym typeface="Arial" panose="020B0604020202020204" pitchFamily="34" charset="0"/>
              </a:endParaRPr>
            </a:p>
          </p:txBody>
        </p:sp>
        <p:grpSp>
          <p:nvGrpSpPr>
            <p:cNvPr id="7" name="组合 6"/>
            <p:cNvGrpSpPr/>
            <p:nvPr/>
          </p:nvGrpSpPr>
          <p:grpSpPr>
            <a:xfrm>
              <a:off x="9627" y="2797"/>
              <a:ext cx="3311" cy="1053"/>
              <a:chOff x="4138" y="5583"/>
              <a:chExt cx="3311" cy="859"/>
            </a:xfrm>
          </p:grpSpPr>
          <p:sp>
            <p:nvSpPr>
              <p:cNvPr id="4" name="菱形 3"/>
              <p:cNvSpPr/>
              <p:nvPr/>
            </p:nvSpPr>
            <p:spPr>
              <a:xfrm>
                <a:off x="4138" y="5583"/>
                <a:ext cx="3311" cy="85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867" y="5789"/>
                <a:ext cx="1888" cy="512"/>
              </a:xfrm>
              <a:prstGeom prst="rect">
                <a:avLst/>
              </a:prstGeom>
              <a:noFill/>
            </p:spPr>
            <p:txBody>
              <a:bodyPr wrap="square" rtlCol="0" anchor="t">
                <a:spAutoFit/>
              </a:bodyPr>
              <a:lstStyle/>
              <a:p>
                <a:r>
                  <a:rPr lang="zh-CN" altLang="en-US" sz="2000" dirty="0">
                    <a:solidFill>
                      <a:schemeClr val="bg1"/>
                    </a:solidFill>
                    <a:latin typeface="方正小标宋简体" panose="02010601030101010101" charset="-122"/>
                    <a:ea typeface="方正小标宋简体" panose="02010601030101010101" charset="-122"/>
                    <a:sym typeface="Arial" panose="020B0604020202020204" pitchFamily="34" charset="0"/>
                  </a:rPr>
                  <a:t>现场评价</a:t>
                </a:r>
                <a:endParaRPr lang="zh-CN" altLang="en-US" sz="2000" dirty="0">
                  <a:solidFill>
                    <a:schemeClr val="bg1"/>
                  </a:solidFill>
                  <a:latin typeface="方正小标宋简体" panose="02010601030101010101" charset="-122"/>
                  <a:ea typeface="方正小标宋简体" panose="02010601030101010101" charset="-122"/>
                  <a:sym typeface="Arial" panose="020B0604020202020204" pitchFamily="34" charset="0"/>
                </a:endParaRPr>
              </a:p>
            </p:txBody>
          </p:sp>
        </p:grpSp>
        <p:sp>
          <p:nvSpPr>
            <p:cNvPr id="6" name="虚尾箭头 5"/>
            <p:cNvSpPr/>
            <p:nvPr/>
          </p:nvSpPr>
          <p:spPr>
            <a:xfrm>
              <a:off x="3400" y="3251"/>
              <a:ext cx="1623" cy="311"/>
            </a:xfrm>
            <a:prstGeom prst="stripedRightArrow">
              <a:avLst/>
            </a:prstGeom>
            <a:gradFill>
              <a:gsLst>
                <a:gs pos="0">
                  <a:srgbClr val="9EE256"/>
                </a:gs>
                <a:gs pos="100000">
                  <a:srgbClr val="52762D"/>
                </a:gs>
              </a:gsLst>
              <a:lin ang="5400000" scaled="0"/>
            </a:gradFill>
            <a:ln w="12700" cmpd="sng">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50" y="2794"/>
              <a:ext cx="2475" cy="483"/>
            </a:xfrm>
            <a:prstGeom prst="rect">
              <a:avLst/>
            </a:prstGeom>
            <a:noFill/>
          </p:spPr>
          <p:txBody>
            <a:bodyPr wrap="square" rtlCol="0">
              <a:spAutoFit/>
            </a:bodyPr>
            <a:lstStyle/>
            <a:p>
              <a:r>
                <a:rPr lang="zh-CN" altLang="en-US" sz="1400" b="1" dirty="0">
                  <a:solidFill>
                    <a:schemeClr val="tx1"/>
                  </a:solidFill>
                  <a:latin typeface="仿宋" panose="02010609060101010101" charset="-122"/>
                  <a:ea typeface="仿宋" panose="02010609060101010101" charset="-122"/>
                  <a:sym typeface="Arial" panose="020B0604020202020204" pitchFamily="34" charset="0"/>
                </a:rPr>
                <a:t>提交材料</a:t>
              </a:r>
              <a:endParaRPr lang="zh-CN" altLang="en-US" sz="1400" b="1" dirty="0">
                <a:solidFill>
                  <a:schemeClr val="tx1"/>
                </a:solidFill>
                <a:latin typeface="仿宋" panose="02010609060101010101" charset="-122"/>
                <a:ea typeface="仿宋" panose="02010609060101010101" charset="-122"/>
                <a:sym typeface="Arial" panose="020B0604020202020204" pitchFamily="34" charset="0"/>
              </a:endParaRPr>
            </a:p>
          </p:txBody>
        </p:sp>
        <p:sp>
          <p:nvSpPr>
            <p:cNvPr id="10" name="MH_SubTitle_1"/>
            <p:cNvSpPr/>
            <p:nvPr>
              <p:custDataLst>
                <p:tags r:id="rId2"/>
              </p:custDataLst>
            </p:nvPr>
          </p:nvSpPr>
          <p:spPr>
            <a:xfrm>
              <a:off x="5273" y="2797"/>
              <a:ext cx="2127" cy="1165"/>
            </a:xfrm>
            <a:prstGeom prst="rect">
              <a:avLst/>
            </a:prstGeom>
            <a:solidFill>
              <a:srgbClr val="0095BE"/>
            </a:solidFill>
            <a:ln w="19050" cmpd="sng">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r>
                <a:rPr lang="zh-CN" altLang="en-US" sz="2000" dirty="0">
                  <a:solidFill>
                    <a:schemeClr val="bg1"/>
                  </a:solidFill>
                  <a:latin typeface="方正小标宋简体" panose="02010601030101010101" charset="-122"/>
                  <a:ea typeface="方正小标宋简体" panose="02010601030101010101" charset="-122"/>
                  <a:sym typeface="Arial" panose="020B0604020202020204" pitchFamily="34" charset="0"/>
                </a:rPr>
                <a:t>第三方评价机构</a:t>
              </a:r>
              <a:endParaRPr lang="zh-CN" altLang="en-US" sz="2000" dirty="0">
                <a:solidFill>
                  <a:schemeClr val="bg1"/>
                </a:solidFill>
                <a:latin typeface="方正小标宋简体" panose="02010601030101010101" charset="-122"/>
                <a:ea typeface="方正小标宋简体" panose="02010601030101010101" charset="-122"/>
                <a:sym typeface="Arial" panose="020B0604020202020204" pitchFamily="34" charset="0"/>
              </a:endParaRPr>
            </a:p>
          </p:txBody>
        </p:sp>
        <p:sp>
          <p:nvSpPr>
            <p:cNvPr id="11" name="虚尾箭头 10"/>
            <p:cNvSpPr/>
            <p:nvPr/>
          </p:nvSpPr>
          <p:spPr>
            <a:xfrm>
              <a:off x="7685" y="3251"/>
              <a:ext cx="1623" cy="311"/>
            </a:xfrm>
            <a:prstGeom prst="stripedRightArrow">
              <a:avLst/>
            </a:prstGeom>
            <a:gradFill>
              <a:gsLst>
                <a:gs pos="0">
                  <a:srgbClr val="9EE256"/>
                </a:gs>
                <a:gs pos="100000">
                  <a:srgbClr val="52762D"/>
                </a:gs>
              </a:gsLst>
              <a:lin ang="5400000" scaled="0"/>
            </a:gradFill>
            <a:ln w="12700" cmpd="sng">
              <a:solidFill>
                <a:srgbClr val="0099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直角上箭头 14"/>
            <p:cNvSpPr/>
            <p:nvPr/>
          </p:nvSpPr>
          <p:spPr>
            <a:xfrm rot="16200000">
              <a:off x="12021" y="2268"/>
              <a:ext cx="713" cy="1121"/>
            </a:xfrm>
            <a:prstGeom prst="bentUpArrow">
              <a:avLst>
                <a:gd name="adj1" fmla="val 20040"/>
                <a:gd name="adj2" fmla="val 25000"/>
                <a:gd name="adj3" fmla="val 25000"/>
              </a:avLst>
            </a:prstGeom>
            <a:gradFill>
              <a:gsLst>
                <a:gs pos="0">
                  <a:srgbClr val="9EE256"/>
                </a:gs>
                <a:gs pos="100000">
                  <a:srgbClr val="52762D"/>
                </a:gs>
              </a:gsLst>
              <a:lin ang="5400000" scaled="0"/>
            </a:gradFill>
            <a:ln w="127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直角上箭头 15"/>
            <p:cNvSpPr/>
            <p:nvPr/>
          </p:nvSpPr>
          <p:spPr>
            <a:xfrm rot="10800000">
              <a:off x="9500" y="2576"/>
              <a:ext cx="1196" cy="675"/>
            </a:xfrm>
            <a:prstGeom prst="bentUpArrow">
              <a:avLst>
                <a:gd name="adj1" fmla="val 20040"/>
                <a:gd name="adj2" fmla="val 25000"/>
                <a:gd name="adj3" fmla="val 25000"/>
              </a:avLst>
            </a:prstGeom>
            <a:gradFill>
              <a:gsLst>
                <a:gs pos="0">
                  <a:srgbClr val="9EE256"/>
                </a:gs>
                <a:gs pos="100000">
                  <a:srgbClr val="52762D"/>
                </a:gs>
              </a:gsLst>
              <a:lin ang="5400000" scaled="0"/>
            </a:gradFill>
            <a:ln w="127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10809" y="2280"/>
              <a:ext cx="989" cy="483"/>
            </a:xfrm>
            <a:prstGeom prst="rect">
              <a:avLst/>
            </a:prstGeom>
            <a:noFill/>
          </p:spPr>
          <p:txBody>
            <a:bodyPr wrap="square" rtlCol="0">
              <a:spAutoFit/>
            </a:bodyPr>
            <a:lstStyle/>
            <a:p>
              <a:r>
                <a:rPr lang="zh-CN" altLang="en-US" sz="1400" b="1" dirty="0">
                  <a:solidFill>
                    <a:schemeClr val="tx1"/>
                  </a:solidFill>
                  <a:latin typeface="仿宋" panose="02010609060101010101" charset="-122"/>
                  <a:ea typeface="仿宋" panose="02010609060101010101" charset="-122"/>
                  <a:sym typeface="Arial" panose="020B0604020202020204" pitchFamily="34" charset="0"/>
                </a:rPr>
                <a:t>整改</a:t>
              </a:r>
              <a:endParaRPr lang="zh-CN" altLang="en-US" sz="1400" b="1" dirty="0">
                <a:solidFill>
                  <a:schemeClr val="tx1"/>
                </a:solidFill>
                <a:latin typeface="仿宋" panose="02010609060101010101" charset="-122"/>
                <a:ea typeface="仿宋" panose="02010609060101010101" charset="-122"/>
                <a:sym typeface="Arial" panose="020B0604020202020204" pitchFamily="34" charset="0"/>
              </a:endParaRPr>
            </a:p>
          </p:txBody>
        </p:sp>
        <p:sp>
          <p:nvSpPr>
            <p:cNvPr id="24" name="虚尾箭头 23"/>
            <p:cNvSpPr/>
            <p:nvPr/>
          </p:nvSpPr>
          <p:spPr>
            <a:xfrm rot="5400000">
              <a:off x="11010" y="4101"/>
              <a:ext cx="588" cy="311"/>
            </a:xfrm>
            <a:prstGeom prst="stripedRightArrow">
              <a:avLst/>
            </a:prstGeom>
            <a:gradFill>
              <a:gsLst>
                <a:gs pos="0">
                  <a:srgbClr val="9EE256"/>
                </a:gs>
                <a:gs pos="100000">
                  <a:srgbClr val="52762D"/>
                </a:gs>
              </a:gsLst>
              <a:lin ang="5400000" scaled="0"/>
            </a:gradFill>
            <a:ln w="12700" cmpd="sng">
              <a:solidFill>
                <a:srgbClr val="0099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11348" y="3949"/>
              <a:ext cx="989" cy="483"/>
            </a:xfrm>
            <a:prstGeom prst="rect">
              <a:avLst/>
            </a:prstGeom>
            <a:noFill/>
          </p:spPr>
          <p:txBody>
            <a:bodyPr wrap="square" rtlCol="0">
              <a:spAutoFit/>
            </a:bodyPr>
            <a:lstStyle/>
            <a:p>
              <a:r>
                <a:rPr lang="zh-CN" altLang="en-US" sz="1400" b="1" dirty="0">
                  <a:solidFill>
                    <a:schemeClr val="tx1"/>
                  </a:solidFill>
                  <a:latin typeface="仿宋" panose="02010609060101010101" charset="-122"/>
                  <a:ea typeface="仿宋" panose="02010609060101010101" charset="-122"/>
                  <a:sym typeface="Arial" panose="020B0604020202020204" pitchFamily="34" charset="0"/>
                </a:rPr>
                <a:t>合格</a:t>
              </a:r>
              <a:endParaRPr lang="zh-CN" altLang="en-US" sz="1400" b="1" dirty="0">
                <a:solidFill>
                  <a:schemeClr val="tx1"/>
                </a:solidFill>
                <a:latin typeface="仿宋" panose="02010609060101010101" charset="-122"/>
                <a:ea typeface="仿宋" panose="02010609060101010101" charset="-122"/>
                <a:sym typeface="Arial" panose="020B0604020202020204" pitchFamily="34" charset="0"/>
              </a:endParaRPr>
            </a:p>
          </p:txBody>
        </p:sp>
        <p:sp>
          <p:nvSpPr>
            <p:cNvPr id="26" name="文本框 25"/>
            <p:cNvSpPr txBox="1"/>
            <p:nvPr/>
          </p:nvSpPr>
          <p:spPr>
            <a:xfrm>
              <a:off x="12817" y="2706"/>
              <a:ext cx="1248" cy="483"/>
            </a:xfrm>
            <a:prstGeom prst="rect">
              <a:avLst/>
            </a:prstGeom>
            <a:noFill/>
          </p:spPr>
          <p:txBody>
            <a:bodyPr wrap="square" rtlCol="0">
              <a:spAutoFit/>
            </a:bodyPr>
            <a:lstStyle/>
            <a:p>
              <a:r>
                <a:rPr lang="zh-CN" altLang="en-US" sz="1400" b="1" dirty="0">
                  <a:solidFill>
                    <a:schemeClr val="tx1"/>
                  </a:solidFill>
                  <a:latin typeface="仿宋" panose="02010609060101010101" charset="-122"/>
                  <a:ea typeface="仿宋" panose="02010609060101010101" charset="-122"/>
                  <a:sym typeface="Arial" panose="020B0604020202020204" pitchFamily="34" charset="0"/>
                </a:rPr>
                <a:t>不合格</a:t>
              </a:r>
              <a:endParaRPr lang="zh-CN" altLang="en-US" sz="1400" b="1" dirty="0">
                <a:solidFill>
                  <a:schemeClr val="tx1"/>
                </a:solidFill>
                <a:latin typeface="仿宋" panose="02010609060101010101" charset="-122"/>
                <a:ea typeface="仿宋" panose="02010609060101010101" charset="-122"/>
                <a:sym typeface="Arial" panose="020B0604020202020204" pitchFamily="34" charset="0"/>
              </a:endParaRPr>
            </a:p>
          </p:txBody>
        </p:sp>
        <p:sp>
          <p:nvSpPr>
            <p:cNvPr id="27" name="MH_SubTitle_1"/>
            <p:cNvSpPr/>
            <p:nvPr>
              <p:custDataLst>
                <p:tags r:id="rId3"/>
              </p:custDataLst>
            </p:nvPr>
          </p:nvSpPr>
          <p:spPr>
            <a:xfrm>
              <a:off x="10241" y="4694"/>
              <a:ext cx="3198" cy="1217"/>
            </a:xfrm>
            <a:prstGeom prst="rect">
              <a:avLst/>
            </a:prstGeom>
            <a:solidFill>
              <a:srgbClr val="0095BE"/>
            </a:solidFill>
            <a:ln w="19050" cmpd="sng">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r>
                <a:rPr lang="zh-CN" altLang="en-US" sz="2000" b="1" dirty="0">
                  <a:solidFill>
                    <a:schemeClr val="bg1"/>
                  </a:solidFill>
                  <a:latin typeface="方正小标宋简体" panose="02010601030101010101" charset="-122"/>
                  <a:ea typeface="方正小标宋简体" panose="02010601030101010101" charset="-122"/>
                  <a:sym typeface="Arial" panose="020B0604020202020204" pitchFamily="34" charset="0"/>
                </a:rPr>
                <a:t>地</a:t>
              </a:r>
              <a:r>
                <a:rPr lang="zh-CN" altLang="en-US" sz="2000" dirty="0">
                  <a:solidFill>
                    <a:schemeClr val="bg1"/>
                  </a:solidFill>
                  <a:latin typeface="方正小标宋简体" panose="02010601030101010101" charset="-122"/>
                  <a:ea typeface="方正小标宋简体" panose="02010601030101010101" charset="-122"/>
                  <a:sym typeface="Arial" panose="020B0604020202020204" pitchFamily="34" charset="0"/>
                </a:rPr>
                <a:t>方经信局</a:t>
              </a:r>
              <a:endParaRPr lang="en-US" altLang="zh-CN" sz="2000" dirty="0">
                <a:solidFill>
                  <a:schemeClr val="bg1"/>
                </a:solidFill>
                <a:latin typeface="方正小标宋简体" panose="02010601030101010101" charset="-122"/>
                <a:ea typeface="方正小标宋简体" panose="02010601030101010101" charset="-122"/>
                <a:sym typeface="Arial" panose="020B0604020202020204" pitchFamily="34" charset="0"/>
              </a:endParaRPr>
            </a:p>
            <a:p>
              <a:pPr algn="ctr"/>
              <a:r>
                <a:rPr lang="zh-CN" altLang="en-US" sz="2000" dirty="0">
                  <a:solidFill>
                    <a:srgbClr val="FF0000"/>
                  </a:solidFill>
                  <a:latin typeface="方正小标宋简体" panose="02010601030101010101" charset="-122"/>
                  <a:ea typeface="方正小标宋简体" panose="02010601030101010101" charset="-122"/>
                  <a:sym typeface="Arial" panose="020B0604020202020204" pitchFamily="34" charset="0"/>
                </a:rPr>
                <a:t>核对</a:t>
              </a:r>
              <a:endParaRPr lang="zh-CN" altLang="en-US" sz="2000" dirty="0">
                <a:solidFill>
                  <a:srgbClr val="FF0000"/>
                </a:solidFill>
                <a:latin typeface="方正小标宋简体" panose="02010601030101010101" charset="-122"/>
                <a:ea typeface="方正小标宋简体" panose="02010601030101010101" charset="-122"/>
                <a:sym typeface="Arial" panose="020B0604020202020204" pitchFamily="34" charset="0"/>
              </a:endParaRPr>
            </a:p>
          </p:txBody>
        </p:sp>
        <p:sp>
          <p:nvSpPr>
            <p:cNvPr id="28" name="虚尾箭头 27"/>
            <p:cNvSpPr/>
            <p:nvPr/>
          </p:nvSpPr>
          <p:spPr>
            <a:xfrm rot="10800000">
              <a:off x="8473" y="5121"/>
              <a:ext cx="1623" cy="311"/>
            </a:xfrm>
            <a:prstGeom prst="stripedRightArrow">
              <a:avLst/>
            </a:prstGeom>
            <a:gradFill>
              <a:gsLst>
                <a:gs pos="0">
                  <a:srgbClr val="9EE256"/>
                </a:gs>
                <a:gs pos="100000">
                  <a:srgbClr val="52762D"/>
                </a:gs>
              </a:gsLst>
              <a:lin ang="5400000" scaled="0"/>
            </a:gradFill>
            <a:ln w="12700" cmpd="sng">
              <a:solidFill>
                <a:srgbClr val="0099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 name="组合 28"/>
            <p:cNvGrpSpPr/>
            <p:nvPr/>
          </p:nvGrpSpPr>
          <p:grpSpPr>
            <a:xfrm>
              <a:off x="5116" y="4750"/>
              <a:ext cx="3311" cy="1053"/>
              <a:chOff x="4138" y="5583"/>
              <a:chExt cx="3311" cy="859"/>
            </a:xfrm>
          </p:grpSpPr>
          <p:sp>
            <p:nvSpPr>
              <p:cNvPr id="30" name="菱形 29"/>
              <p:cNvSpPr/>
              <p:nvPr/>
            </p:nvSpPr>
            <p:spPr>
              <a:xfrm>
                <a:off x="4138" y="5583"/>
                <a:ext cx="3311" cy="85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4867" y="5789"/>
                <a:ext cx="1888" cy="512"/>
              </a:xfrm>
              <a:prstGeom prst="rect">
                <a:avLst/>
              </a:prstGeom>
              <a:noFill/>
            </p:spPr>
            <p:txBody>
              <a:bodyPr wrap="square" rtlCol="0" anchor="t">
                <a:spAutoFit/>
              </a:bodyPr>
              <a:lstStyle/>
              <a:p>
                <a:r>
                  <a:rPr lang="zh-CN" altLang="en-US" sz="2000" dirty="0">
                    <a:solidFill>
                      <a:schemeClr val="bg1"/>
                    </a:solidFill>
                    <a:latin typeface="方正小标宋简体" panose="02010601030101010101" charset="-122"/>
                    <a:ea typeface="方正小标宋简体" panose="02010601030101010101" charset="-122"/>
                    <a:sym typeface="Arial" panose="020B0604020202020204" pitchFamily="34" charset="0"/>
                  </a:rPr>
                  <a:t>省级评估</a:t>
                </a:r>
                <a:endParaRPr lang="zh-CN" altLang="en-US" sz="2000" dirty="0">
                  <a:solidFill>
                    <a:schemeClr val="bg1"/>
                  </a:solidFill>
                  <a:latin typeface="方正小标宋简体" panose="02010601030101010101" charset="-122"/>
                  <a:ea typeface="方正小标宋简体" panose="02010601030101010101" charset="-122"/>
                  <a:sym typeface="Arial" panose="020B0604020202020204" pitchFamily="34" charset="0"/>
                </a:endParaRPr>
              </a:p>
            </p:txBody>
          </p:sp>
        </p:grpSp>
        <p:sp>
          <p:nvSpPr>
            <p:cNvPr id="32" name="虚尾箭头 31"/>
            <p:cNvSpPr/>
            <p:nvPr/>
          </p:nvSpPr>
          <p:spPr>
            <a:xfrm rot="10800000">
              <a:off x="3362" y="5095"/>
              <a:ext cx="1623" cy="311"/>
            </a:xfrm>
            <a:prstGeom prst="stripedRightArrow">
              <a:avLst/>
            </a:prstGeom>
            <a:gradFill>
              <a:gsLst>
                <a:gs pos="0">
                  <a:srgbClr val="9EE256"/>
                </a:gs>
                <a:gs pos="100000">
                  <a:srgbClr val="52762D"/>
                </a:gs>
              </a:gsLst>
              <a:lin ang="5400000" scaled="0"/>
            </a:gradFill>
            <a:ln w="12700" cmpd="sng">
              <a:solidFill>
                <a:srgbClr val="0099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MH_SubTitle_1"/>
            <p:cNvSpPr/>
            <p:nvPr>
              <p:custDataLst>
                <p:tags r:id="rId4"/>
              </p:custDataLst>
            </p:nvPr>
          </p:nvSpPr>
          <p:spPr>
            <a:xfrm>
              <a:off x="1179" y="4692"/>
              <a:ext cx="2127" cy="1165"/>
            </a:xfrm>
            <a:prstGeom prst="rect">
              <a:avLst/>
            </a:prstGeom>
            <a:solidFill>
              <a:srgbClr val="0095BE"/>
            </a:solidFill>
            <a:ln w="19050" cmpd="sng">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r>
                <a:rPr lang="zh-CN" altLang="en-US" sz="2000" dirty="0">
                  <a:solidFill>
                    <a:schemeClr val="bg1"/>
                  </a:solidFill>
                  <a:latin typeface="方正小标宋简体" panose="02010601030101010101" charset="-122"/>
                  <a:ea typeface="方正小标宋简体" panose="02010601030101010101" charset="-122"/>
                  <a:sym typeface="Arial" panose="020B0604020202020204" pitchFamily="34" charset="0"/>
                </a:rPr>
                <a:t>工业和信息化部</a:t>
              </a:r>
              <a:endParaRPr lang="zh-CN" altLang="en-US" sz="2000" dirty="0">
                <a:solidFill>
                  <a:schemeClr val="bg1"/>
                </a:solidFill>
                <a:latin typeface="方正小标宋简体" panose="02010601030101010101" charset="-122"/>
                <a:ea typeface="方正小标宋简体" panose="02010601030101010101" charset="-122"/>
                <a:sym typeface="Arial" panose="020B0604020202020204" pitchFamily="34" charset="0"/>
              </a:endParaRPr>
            </a:p>
          </p:txBody>
        </p:sp>
        <p:grpSp>
          <p:nvGrpSpPr>
            <p:cNvPr id="34" name="组合 33"/>
            <p:cNvGrpSpPr/>
            <p:nvPr/>
          </p:nvGrpSpPr>
          <p:grpSpPr>
            <a:xfrm>
              <a:off x="485" y="6645"/>
              <a:ext cx="3311" cy="1053"/>
              <a:chOff x="4138" y="5583"/>
              <a:chExt cx="3311" cy="859"/>
            </a:xfrm>
          </p:grpSpPr>
          <p:sp>
            <p:nvSpPr>
              <p:cNvPr id="35" name="菱形 34"/>
              <p:cNvSpPr/>
              <p:nvPr/>
            </p:nvSpPr>
            <p:spPr>
              <a:xfrm>
                <a:off x="4138" y="5583"/>
                <a:ext cx="3311" cy="85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4867" y="5789"/>
                <a:ext cx="1888" cy="512"/>
              </a:xfrm>
              <a:prstGeom prst="rect">
                <a:avLst/>
              </a:prstGeom>
              <a:noFill/>
            </p:spPr>
            <p:txBody>
              <a:bodyPr wrap="square" rtlCol="0" anchor="t">
                <a:spAutoFit/>
              </a:bodyPr>
              <a:lstStyle/>
              <a:p>
                <a:r>
                  <a:rPr lang="zh-CN" altLang="en-US" sz="2000" dirty="0">
                    <a:solidFill>
                      <a:schemeClr val="bg1"/>
                    </a:solidFill>
                    <a:latin typeface="方正小标宋简体" panose="02010601030101010101" charset="-122"/>
                    <a:ea typeface="方正小标宋简体" panose="02010601030101010101" charset="-122"/>
                    <a:sym typeface="Arial" panose="020B0604020202020204" pitchFamily="34" charset="0"/>
                  </a:rPr>
                  <a:t>国家论证</a:t>
                </a:r>
                <a:endParaRPr lang="zh-CN" altLang="en-US" sz="2000" dirty="0">
                  <a:solidFill>
                    <a:schemeClr val="bg1"/>
                  </a:solidFill>
                  <a:latin typeface="方正小标宋简体" panose="02010601030101010101" charset="-122"/>
                  <a:ea typeface="方正小标宋简体" panose="02010601030101010101" charset="-122"/>
                  <a:sym typeface="Arial" panose="020B0604020202020204" pitchFamily="34" charset="0"/>
                </a:endParaRPr>
              </a:p>
            </p:txBody>
          </p:sp>
        </p:grpSp>
        <p:sp>
          <p:nvSpPr>
            <p:cNvPr id="37" name="虚尾箭头 36"/>
            <p:cNvSpPr/>
            <p:nvPr/>
          </p:nvSpPr>
          <p:spPr>
            <a:xfrm rot="5400000">
              <a:off x="1831" y="6109"/>
              <a:ext cx="588" cy="311"/>
            </a:xfrm>
            <a:prstGeom prst="stripedRightArrow">
              <a:avLst/>
            </a:prstGeom>
            <a:gradFill>
              <a:gsLst>
                <a:gs pos="0">
                  <a:srgbClr val="9EE256"/>
                </a:gs>
                <a:gs pos="100000">
                  <a:srgbClr val="52762D"/>
                </a:gs>
              </a:gsLst>
              <a:lin ang="5400000" scaled="0"/>
            </a:gradFill>
            <a:ln w="12700" cmpd="sng">
              <a:solidFill>
                <a:srgbClr val="0099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上凸弯带形 40"/>
            <p:cNvSpPr/>
            <p:nvPr/>
          </p:nvSpPr>
          <p:spPr>
            <a:xfrm>
              <a:off x="3883" y="8770"/>
              <a:ext cx="7571" cy="1020"/>
            </a:xfrm>
            <a:prstGeom prst="ellipseRibbon2">
              <a:avLst>
                <a:gd name="adj1" fmla="val 25000"/>
                <a:gd name="adj2" fmla="val 85999"/>
                <a:gd name="adj3" fmla="val 12500"/>
              </a:avLst>
            </a:prstGeom>
            <a:gradFill>
              <a:gsLst>
                <a:gs pos="0">
                  <a:srgbClr val="9EE256"/>
                </a:gs>
                <a:gs pos="100000">
                  <a:srgbClr val="52762D"/>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p:cNvSpPr txBox="1"/>
            <p:nvPr/>
          </p:nvSpPr>
          <p:spPr>
            <a:xfrm>
              <a:off x="3751" y="4714"/>
              <a:ext cx="989" cy="483"/>
            </a:xfrm>
            <a:prstGeom prst="rect">
              <a:avLst/>
            </a:prstGeom>
            <a:noFill/>
          </p:spPr>
          <p:txBody>
            <a:bodyPr wrap="square" rtlCol="0">
              <a:spAutoFit/>
            </a:bodyPr>
            <a:lstStyle/>
            <a:p>
              <a:r>
                <a:rPr lang="zh-CN" altLang="en-US" sz="1400" b="1" dirty="0">
                  <a:solidFill>
                    <a:schemeClr val="tx1"/>
                  </a:solidFill>
                  <a:latin typeface="仿宋" panose="02010609060101010101" charset="-122"/>
                  <a:ea typeface="仿宋" panose="02010609060101010101" charset="-122"/>
                  <a:sym typeface="Arial" panose="020B0604020202020204" pitchFamily="34" charset="0"/>
                </a:rPr>
                <a:t>通过</a:t>
              </a:r>
              <a:endParaRPr lang="zh-CN" altLang="en-US" sz="1400" b="1" dirty="0">
                <a:solidFill>
                  <a:schemeClr val="tx1"/>
                </a:solidFill>
                <a:latin typeface="仿宋" panose="02010609060101010101" charset="-122"/>
                <a:ea typeface="仿宋" panose="02010609060101010101" charset="-122"/>
                <a:sym typeface="Arial" panose="020B0604020202020204" pitchFamily="34" charset="0"/>
              </a:endParaRPr>
            </a:p>
          </p:txBody>
        </p:sp>
        <p:sp>
          <p:nvSpPr>
            <p:cNvPr id="43" name="文本框 42"/>
            <p:cNvSpPr txBox="1"/>
            <p:nvPr/>
          </p:nvSpPr>
          <p:spPr>
            <a:xfrm>
              <a:off x="2158" y="8798"/>
              <a:ext cx="1796" cy="483"/>
            </a:xfrm>
            <a:prstGeom prst="rect">
              <a:avLst/>
            </a:prstGeom>
            <a:noFill/>
          </p:spPr>
          <p:txBody>
            <a:bodyPr wrap="square" rtlCol="0">
              <a:spAutoFit/>
            </a:bodyPr>
            <a:lstStyle/>
            <a:p>
              <a:r>
                <a:rPr lang="zh-CN" altLang="en-US" sz="1400" b="1" dirty="0">
                  <a:solidFill>
                    <a:schemeClr val="tx1"/>
                  </a:solidFill>
                  <a:latin typeface="仿宋" panose="02010609060101010101" charset="-122"/>
                  <a:ea typeface="仿宋" panose="02010609060101010101" charset="-122"/>
                  <a:sym typeface="Arial" panose="020B0604020202020204" pitchFamily="34" charset="0"/>
                </a:rPr>
                <a:t>通过、公示</a:t>
              </a:r>
              <a:endParaRPr lang="zh-CN" altLang="en-US" sz="1400" b="1" dirty="0">
                <a:solidFill>
                  <a:schemeClr val="tx1"/>
                </a:solidFill>
                <a:latin typeface="仿宋" panose="02010609060101010101" charset="-122"/>
                <a:ea typeface="仿宋" panose="02010609060101010101" charset="-122"/>
                <a:sym typeface="Arial" panose="020B0604020202020204" pitchFamily="34" charset="0"/>
              </a:endParaRPr>
            </a:p>
          </p:txBody>
        </p:sp>
        <p:grpSp>
          <p:nvGrpSpPr>
            <p:cNvPr id="44" name="组合 43"/>
            <p:cNvGrpSpPr/>
            <p:nvPr/>
          </p:nvGrpSpPr>
          <p:grpSpPr>
            <a:xfrm>
              <a:off x="448" y="7750"/>
              <a:ext cx="3311" cy="1053"/>
              <a:chOff x="4138" y="5773"/>
              <a:chExt cx="3311" cy="859"/>
            </a:xfrm>
          </p:grpSpPr>
          <p:sp>
            <p:nvSpPr>
              <p:cNvPr id="45" name="菱形 44"/>
              <p:cNvSpPr/>
              <p:nvPr/>
            </p:nvSpPr>
            <p:spPr>
              <a:xfrm>
                <a:off x="4138" y="5773"/>
                <a:ext cx="3311" cy="85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45"/>
              <p:cNvSpPr txBox="1"/>
              <p:nvPr/>
            </p:nvSpPr>
            <p:spPr>
              <a:xfrm>
                <a:off x="4513" y="6006"/>
                <a:ext cx="2561" cy="394"/>
              </a:xfrm>
              <a:prstGeom prst="rect">
                <a:avLst/>
              </a:prstGeom>
              <a:noFill/>
            </p:spPr>
            <p:txBody>
              <a:bodyPr wrap="square" rtlCol="0" anchor="t">
                <a:spAutoFit/>
              </a:bodyPr>
              <a:lstStyle/>
              <a:p>
                <a:r>
                  <a:rPr lang="zh-CN" altLang="en-US" sz="1400" dirty="0">
                    <a:solidFill>
                      <a:schemeClr val="bg1"/>
                    </a:solidFill>
                    <a:latin typeface="方正小标宋简体" panose="02010601030101010101" charset="-122"/>
                    <a:ea typeface="方正小标宋简体" panose="02010601030101010101" charset="-122"/>
                    <a:sym typeface="Arial" panose="020B0604020202020204" pitchFamily="34" charset="0"/>
                  </a:rPr>
                  <a:t>现场抽查（必要时）</a:t>
                </a:r>
                <a:endParaRPr lang="zh-CN" altLang="en-US" sz="1400" dirty="0">
                  <a:solidFill>
                    <a:schemeClr val="bg1"/>
                  </a:solidFill>
                  <a:latin typeface="方正小标宋简体" panose="02010601030101010101" charset="-122"/>
                  <a:ea typeface="方正小标宋简体" panose="02010601030101010101" charset="-122"/>
                  <a:sym typeface="Arial" panose="020B0604020202020204" pitchFamily="34" charset="0"/>
                </a:endParaRPr>
              </a:p>
            </p:txBody>
          </p:sp>
        </p:grpSp>
        <p:sp>
          <p:nvSpPr>
            <p:cNvPr id="48" name="文本框 47"/>
            <p:cNvSpPr txBox="1"/>
            <p:nvPr/>
          </p:nvSpPr>
          <p:spPr>
            <a:xfrm>
              <a:off x="5751" y="8906"/>
              <a:ext cx="6047" cy="628"/>
            </a:xfrm>
            <a:prstGeom prst="rect">
              <a:avLst/>
            </a:prstGeom>
            <a:noFill/>
          </p:spPr>
          <p:txBody>
            <a:bodyPr wrap="square" rtlCol="0" anchor="t">
              <a:spAutoFit/>
            </a:bodyPr>
            <a:lstStyle/>
            <a:p>
              <a:r>
                <a:rPr lang="zh-CN" altLang="en-US" sz="2000" dirty="0">
                  <a:solidFill>
                    <a:srgbClr val="C00000"/>
                  </a:solidFill>
                  <a:latin typeface="方正小标宋简体" panose="02010601030101010101" charset="-122"/>
                  <a:ea typeface="方正小标宋简体" panose="02010601030101010101" charset="-122"/>
                  <a:sym typeface="Arial" panose="020B0604020202020204" pitchFamily="34" charset="0"/>
                </a:rPr>
                <a:t>国家级绿色示范工厂</a:t>
              </a:r>
              <a:endParaRPr lang="zh-CN" altLang="en-US" sz="2000" dirty="0">
                <a:solidFill>
                  <a:srgbClr val="C00000"/>
                </a:solidFill>
                <a:latin typeface="方正小标宋简体" panose="02010601030101010101" charset="-122"/>
                <a:ea typeface="方正小标宋简体" panose="02010601030101010101" charset="-122"/>
                <a:sym typeface="Arial" panose="020B0604020202020204" pitchFamily="34" charset="0"/>
              </a:endParaRPr>
            </a:p>
          </p:txBody>
        </p:sp>
      </p:grpSp>
      <p:sp>
        <p:nvSpPr>
          <p:cNvPr id="13" name="文本框 12"/>
          <p:cNvSpPr txBox="1"/>
          <p:nvPr/>
        </p:nvSpPr>
        <p:spPr>
          <a:xfrm>
            <a:off x="6650355" y="1663994"/>
            <a:ext cx="1571625" cy="306716"/>
          </a:xfrm>
          <a:prstGeom prst="rect">
            <a:avLst/>
          </a:prstGeom>
          <a:noFill/>
        </p:spPr>
        <p:txBody>
          <a:bodyPr wrap="square" rtlCol="0">
            <a:spAutoFit/>
          </a:bodyPr>
          <a:lstStyle/>
          <a:p>
            <a:r>
              <a:rPr lang="zh-CN" altLang="en-US" sz="1400" b="1" dirty="0">
                <a:latin typeface="仿宋" panose="02010609060101010101" charset="-122"/>
                <a:ea typeface="仿宋" panose="02010609060101010101" charset="-122"/>
                <a:sym typeface="Arial" panose="020B0604020202020204" pitchFamily="34" charset="0"/>
              </a:rPr>
              <a:t>核对</a:t>
            </a:r>
            <a:r>
              <a:rPr lang="zh-CN" altLang="en-US" sz="1400" b="1" dirty="0">
                <a:solidFill>
                  <a:schemeClr val="tx1"/>
                </a:solidFill>
                <a:latin typeface="仿宋" panose="02010609060101010101" charset="-122"/>
                <a:ea typeface="仿宋" panose="02010609060101010101" charset="-122"/>
                <a:sym typeface="Arial" panose="020B0604020202020204" pitchFamily="34" charset="0"/>
              </a:rPr>
              <a:t>材料</a:t>
            </a:r>
            <a:endParaRPr lang="zh-CN" altLang="en-US" sz="1400" b="1" dirty="0">
              <a:solidFill>
                <a:schemeClr val="tx1"/>
              </a:solidFill>
              <a:latin typeface="仿宋" panose="02010609060101010101" charset="-122"/>
              <a:ea typeface="仿宋" panose="02010609060101010101" charset="-122"/>
              <a:sym typeface="Arial" panose="020B0604020202020204" pitchFamily="34" charset="0"/>
            </a:endParaRPr>
          </a:p>
        </p:txBody>
      </p:sp>
      <p:sp>
        <p:nvSpPr>
          <p:cNvPr id="18" name="箭头: 直角上 17"/>
          <p:cNvSpPr/>
          <p:nvPr/>
        </p:nvSpPr>
        <p:spPr>
          <a:xfrm rot="5400000">
            <a:off x="9959978" y="2028006"/>
            <a:ext cx="279326" cy="316143"/>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10249510" y="2078357"/>
            <a:ext cx="1031065" cy="338554"/>
          </a:xfrm>
          <a:prstGeom prst="rect">
            <a:avLst/>
          </a:prstGeom>
          <a:noFill/>
        </p:spPr>
        <p:txBody>
          <a:bodyPr wrap="square" rtlCol="0">
            <a:spAutoFit/>
          </a:bodyPr>
          <a:lstStyle/>
          <a:p>
            <a:r>
              <a:rPr lang="zh-CN" altLang="en-US" sz="1600" b="1" dirty="0">
                <a:solidFill>
                  <a:srgbClr val="FF0000"/>
                </a:solidFill>
                <a:latin typeface="黑体" panose="02010609060101010101" charset="-122"/>
                <a:ea typeface="黑体" panose="02010609060101010101" charset="-122"/>
                <a:sym typeface="Arial" panose="020B0604020202020204" pitchFamily="34" charset="0"/>
              </a:rPr>
              <a:t>持续创建</a:t>
            </a:r>
            <a:endParaRPr lang="zh-CN" altLang="en-US" sz="1600" b="1" dirty="0">
              <a:solidFill>
                <a:srgbClr val="FF0000"/>
              </a:solidFill>
              <a:latin typeface="黑体" panose="02010609060101010101" charset="-122"/>
              <a:ea typeface="黑体" panose="02010609060101010101" charset="-122"/>
              <a:sym typeface="Arial" panose="020B0604020202020204" pitchFamily="34" charset="0"/>
            </a:endParaRPr>
          </a:p>
        </p:txBody>
      </p:sp>
      <p:sp>
        <p:nvSpPr>
          <p:cNvPr id="39" name="波形 38"/>
          <p:cNvSpPr/>
          <p:nvPr/>
        </p:nvSpPr>
        <p:spPr>
          <a:xfrm>
            <a:off x="6082900" y="4016984"/>
            <a:ext cx="1571625" cy="438970"/>
          </a:xfrm>
          <a:prstGeom prst="wav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dirty="0"/>
              <a:t>省级绿色工厂</a:t>
            </a:r>
            <a:endParaRPr lang="zh-CN" altLang="en-US" b="1" dirty="0"/>
          </a:p>
        </p:txBody>
      </p:sp>
      <p:sp>
        <p:nvSpPr>
          <p:cNvPr id="40" name="文本框 39"/>
          <p:cNvSpPr txBox="1"/>
          <p:nvPr/>
        </p:nvSpPr>
        <p:spPr>
          <a:xfrm>
            <a:off x="7184390" y="2818671"/>
            <a:ext cx="1037589" cy="369332"/>
          </a:xfrm>
          <a:prstGeom prst="rect">
            <a:avLst/>
          </a:prstGeom>
          <a:noFill/>
        </p:spPr>
        <p:txBody>
          <a:bodyPr wrap="square" rtlCol="0">
            <a:spAutoFit/>
          </a:bodyPr>
          <a:lstStyle/>
          <a:p>
            <a:r>
              <a:rPr lang="zh-CN" altLang="en-US" b="1" dirty="0">
                <a:solidFill>
                  <a:schemeClr val="tx1">
                    <a:lumMod val="95000"/>
                    <a:lumOff val="5000"/>
                  </a:schemeClr>
                </a:solidFill>
                <a:latin typeface="仿宋" panose="02010609060101010101" charset="-122"/>
                <a:ea typeface="仿宋" panose="02010609060101010101" charset="-122"/>
                <a:sym typeface="Arial" panose="020B0604020202020204" pitchFamily="34" charset="0"/>
              </a:rPr>
              <a:t>≈</a:t>
            </a:r>
            <a:r>
              <a:rPr lang="en-US" altLang="zh-CN" b="1" dirty="0">
                <a:solidFill>
                  <a:schemeClr val="tx1">
                    <a:lumMod val="95000"/>
                    <a:lumOff val="5000"/>
                  </a:schemeClr>
                </a:solidFill>
                <a:latin typeface="仿宋" panose="02010609060101010101" charset="-122"/>
                <a:ea typeface="仿宋" panose="02010609060101010101" charset="-122"/>
                <a:sym typeface="Arial" panose="020B0604020202020204" pitchFamily="34" charset="0"/>
              </a:rPr>
              <a:t>150</a:t>
            </a:r>
            <a:r>
              <a:rPr lang="zh-CN" altLang="en-US" b="1" dirty="0">
                <a:solidFill>
                  <a:schemeClr val="tx1">
                    <a:lumMod val="95000"/>
                    <a:lumOff val="5000"/>
                  </a:schemeClr>
                </a:solidFill>
                <a:latin typeface="仿宋" panose="02010609060101010101" charset="-122"/>
                <a:ea typeface="仿宋" panose="02010609060101010101" charset="-122"/>
                <a:sym typeface="Arial" panose="020B0604020202020204" pitchFamily="34" charset="0"/>
              </a:rPr>
              <a:t>家</a:t>
            </a:r>
            <a:endParaRPr lang="zh-CN" altLang="en-US" b="1" dirty="0">
              <a:solidFill>
                <a:schemeClr val="tx1">
                  <a:lumMod val="95000"/>
                  <a:lumOff val="5000"/>
                </a:schemeClr>
              </a:solidFill>
              <a:latin typeface="仿宋" panose="02010609060101010101" charset="-122"/>
              <a:ea typeface="仿宋" panose="02010609060101010101" charset="-122"/>
              <a:sym typeface="Arial" panose="020B0604020202020204" pitchFamily="34" charset="0"/>
            </a:endParaRPr>
          </a:p>
        </p:txBody>
      </p:sp>
      <p:sp>
        <p:nvSpPr>
          <p:cNvPr id="47" name="文本框 46"/>
          <p:cNvSpPr txBox="1"/>
          <p:nvPr/>
        </p:nvSpPr>
        <p:spPr>
          <a:xfrm>
            <a:off x="4068445" y="3263021"/>
            <a:ext cx="1037589" cy="369332"/>
          </a:xfrm>
          <a:prstGeom prst="rect">
            <a:avLst/>
          </a:prstGeom>
          <a:noFill/>
        </p:spPr>
        <p:txBody>
          <a:bodyPr wrap="square" rtlCol="0">
            <a:spAutoFit/>
          </a:bodyPr>
          <a:lstStyle/>
          <a:p>
            <a:r>
              <a:rPr lang="en-US" altLang="zh-CN" b="1" dirty="0">
                <a:solidFill>
                  <a:srgbClr val="FF0000"/>
                </a:solidFill>
                <a:latin typeface="仿宋" panose="02010609060101010101" charset="-122"/>
                <a:ea typeface="仿宋" panose="02010609060101010101" charset="-122"/>
                <a:sym typeface="Arial" panose="020B0604020202020204" pitchFamily="34" charset="0"/>
              </a:rPr>
              <a:t>40/80</a:t>
            </a:r>
            <a:r>
              <a:rPr lang="zh-CN" altLang="en-US" b="1" dirty="0">
                <a:solidFill>
                  <a:srgbClr val="FF0000"/>
                </a:solidFill>
                <a:latin typeface="仿宋" panose="02010609060101010101" charset="-122"/>
                <a:ea typeface="仿宋" panose="02010609060101010101" charset="-122"/>
                <a:sym typeface="Arial" panose="020B0604020202020204" pitchFamily="34" charset="0"/>
              </a:rPr>
              <a:t>家</a:t>
            </a:r>
            <a:endParaRPr lang="zh-CN" altLang="en-US" b="1" dirty="0">
              <a:solidFill>
                <a:srgbClr val="FF0000"/>
              </a:solidFill>
              <a:latin typeface="仿宋" panose="02010609060101010101" charset="-122"/>
              <a:ea typeface="仿宋" panose="02010609060101010101" charset="-122"/>
              <a:sym typeface="Arial" panose="020B0604020202020204" pitchFamily="34" charset="0"/>
            </a:endParaRPr>
          </a:p>
        </p:txBody>
      </p:sp>
      <p:sp>
        <p:nvSpPr>
          <p:cNvPr id="51" name="文本框 50"/>
          <p:cNvSpPr txBox="1"/>
          <p:nvPr/>
        </p:nvSpPr>
        <p:spPr>
          <a:xfrm>
            <a:off x="3322947" y="5866757"/>
            <a:ext cx="1037589" cy="369332"/>
          </a:xfrm>
          <a:prstGeom prst="rect">
            <a:avLst/>
          </a:prstGeom>
          <a:noFill/>
        </p:spPr>
        <p:txBody>
          <a:bodyPr wrap="square" rtlCol="0">
            <a:spAutoFit/>
          </a:bodyPr>
          <a:lstStyle/>
          <a:p>
            <a:r>
              <a:rPr lang="en-US" altLang="zh-CN" b="1" dirty="0">
                <a:solidFill>
                  <a:srgbClr val="FF0000"/>
                </a:solidFill>
                <a:latin typeface="仿宋" panose="02010609060101010101" charset="-122"/>
                <a:ea typeface="仿宋" panose="02010609060101010101" charset="-122"/>
                <a:sym typeface="Arial" panose="020B0604020202020204" pitchFamily="34" charset="0"/>
              </a:rPr>
              <a:t>77</a:t>
            </a:r>
            <a:r>
              <a:rPr lang="zh-CN" altLang="en-US" b="1" dirty="0">
                <a:solidFill>
                  <a:srgbClr val="FF0000"/>
                </a:solidFill>
                <a:latin typeface="仿宋" panose="02010609060101010101" charset="-122"/>
                <a:ea typeface="仿宋" panose="02010609060101010101" charset="-122"/>
                <a:sym typeface="Arial" panose="020B0604020202020204" pitchFamily="34" charset="0"/>
              </a:rPr>
              <a:t>家</a:t>
            </a:r>
            <a:endParaRPr lang="zh-CN" altLang="en-US" b="1" dirty="0">
              <a:solidFill>
                <a:srgbClr val="FF0000"/>
              </a:solidFill>
              <a:latin typeface="仿宋" panose="02010609060101010101" charset="-122"/>
              <a:ea typeface="仿宋" panose="02010609060101010101" charset="-122"/>
              <a:sym typeface="Arial" panose="020B0604020202020204" pitchFamily="34" charset="0"/>
            </a:endParaRPr>
          </a:p>
        </p:txBody>
      </p:sp>
      <p:sp>
        <p:nvSpPr>
          <p:cNvPr id="53" name="文本框 52"/>
          <p:cNvSpPr txBox="1"/>
          <p:nvPr/>
        </p:nvSpPr>
        <p:spPr>
          <a:xfrm>
            <a:off x="6184888" y="4314514"/>
            <a:ext cx="1037589" cy="369332"/>
          </a:xfrm>
          <a:prstGeom prst="rect">
            <a:avLst/>
          </a:prstGeom>
          <a:noFill/>
        </p:spPr>
        <p:txBody>
          <a:bodyPr wrap="square" rtlCol="0">
            <a:spAutoFit/>
          </a:bodyPr>
          <a:lstStyle/>
          <a:p>
            <a:r>
              <a:rPr lang="en-US" altLang="zh-CN" b="1" dirty="0">
                <a:solidFill>
                  <a:srgbClr val="FF0000"/>
                </a:solidFill>
                <a:latin typeface="仿宋" panose="02010609060101010101" charset="-122"/>
                <a:ea typeface="仿宋" panose="02010609060101010101" charset="-122"/>
                <a:sym typeface="Arial" panose="020B0604020202020204" pitchFamily="34" charset="0"/>
              </a:rPr>
              <a:t>106</a:t>
            </a:r>
            <a:r>
              <a:rPr lang="zh-CN" altLang="en-US" b="1" dirty="0">
                <a:solidFill>
                  <a:srgbClr val="FF0000"/>
                </a:solidFill>
                <a:latin typeface="仿宋" panose="02010609060101010101" charset="-122"/>
                <a:ea typeface="仿宋" panose="02010609060101010101" charset="-122"/>
                <a:sym typeface="Arial" panose="020B0604020202020204" pitchFamily="34" charset="0"/>
              </a:rPr>
              <a:t>家</a:t>
            </a:r>
            <a:endParaRPr lang="zh-CN" altLang="en-US" b="1" dirty="0">
              <a:solidFill>
                <a:srgbClr val="FF0000"/>
              </a:solidFill>
              <a:latin typeface="仿宋" panose="02010609060101010101" charset="-122"/>
              <a:ea typeface="仿宋" panose="02010609060101010101" charset="-122"/>
              <a:sym typeface="Arial" panose="020B0604020202020204" pitchFamily="34" charset="0"/>
            </a:endParaRPr>
          </a:p>
        </p:txBody>
      </p:sp>
      <p:sp>
        <p:nvSpPr>
          <p:cNvPr id="64" name="文本框 63"/>
          <p:cNvSpPr txBox="1"/>
          <p:nvPr/>
        </p:nvSpPr>
        <p:spPr>
          <a:xfrm>
            <a:off x="6858611" y="3540911"/>
            <a:ext cx="1037589" cy="369332"/>
          </a:xfrm>
          <a:prstGeom prst="rect">
            <a:avLst/>
          </a:prstGeom>
          <a:noFill/>
        </p:spPr>
        <p:txBody>
          <a:bodyPr wrap="square" rtlCol="0">
            <a:spAutoFit/>
          </a:bodyPr>
          <a:lstStyle/>
          <a:p>
            <a:r>
              <a:rPr lang="zh-CN" altLang="en-US" b="1" dirty="0">
                <a:solidFill>
                  <a:srgbClr val="FF0000"/>
                </a:solidFill>
                <a:latin typeface="仿宋" panose="02010609060101010101" charset="-122"/>
                <a:ea typeface="仿宋" panose="02010609060101010101" charset="-122"/>
                <a:sym typeface="Arial" panose="020B0604020202020204" pitchFamily="34" charset="0"/>
              </a:rPr>
              <a:t>？？家</a:t>
            </a:r>
            <a:endParaRPr lang="zh-CN" altLang="en-US" b="1" dirty="0">
              <a:solidFill>
                <a:srgbClr val="FF0000"/>
              </a:solidFill>
              <a:latin typeface="仿宋" panose="02010609060101010101" charset="-122"/>
              <a:ea typeface="仿宋" panose="02010609060101010101" charset="-122"/>
              <a:sym typeface="Arial" panose="020B0604020202020204" pitchFamily="34" charset="0"/>
            </a:endParaRPr>
          </a:p>
        </p:txBody>
      </p:sp>
      <p:sp>
        <p:nvSpPr>
          <p:cNvPr id="14" name="直角上箭头 14"/>
          <p:cNvSpPr/>
          <p:nvPr/>
        </p:nvSpPr>
        <p:spPr>
          <a:xfrm rot="5400000">
            <a:off x="3495834" y="5153101"/>
            <a:ext cx="383371" cy="1140458"/>
          </a:xfrm>
          <a:prstGeom prst="bentUpArrow">
            <a:avLst>
              <a:gd name="adj1" fmla="val 20040"/>
              <a:gd name="adj2" fmla="val 25000"/>
              <a:gd name="adj3" fmla="val 25000"/>
            </a:avLst>
          </a:prstGeom>
          <a:gradFill>
            <a:gsLst>
              <a:gs pos="0">
                <a:srgbClr val="9EE256"/>
              </a:gs>
              <a:gs pos="100000">
                <a:srgbClr val="52762D"/>
              </a:gs>
            </a:gsLst>
            <a:lin ang="5400000" scaled="0"/>
          </a:gradFill>
          <a:ln w="127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9" name="连接符: 曲线 58"/>
          <p:cNvCxnSpPr>
            <a:stCxn id="45" idx="3"/>
          </p:cNvCxnSpPr>
          <p:nvPr/>
        </p:nvCxnSpPr>
        <p:spPr>
          <a:xfrm flipV="1">
            <a:off x="4197985" y="4149080"/>
            <a:ext cx="1826007" cy="999601"/>
          </a:xfrm>
          <a:prstGeom prst="curvedConnector3">
            <a:avLst>
              <a:gd name="adj1" fmla="val 36186"/>
            </a:avLst>
          </a:prstGeom>
          <a:ln w="53975" cmpd="dbl">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连接符: 曲线 62"/>
          <p:cNvCxnSpPr>
            <a:stCxn id="30" idx="2"/>
          </p:cNvCxnSpPr>
          <p:nvPr/>
        </p:nvCxnSpPr>
        <p:spPr>
          <a:xfrm rot="16200000" flipH="1">
            <a:off x="6393962" y="3294913"/>
            <a:ext cx="283095" cy="849173"/>
          </a:xfrm>
          <a:prstGeom prst="curvedConnector2">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1792605" y="194310"/>
            <a:ext cx="474980" cy="1631216"/>
          </a:xfrm>
          <a:prstGeom prst="rect">
            <a:avLst/>
          </a:prstGeom>
          <a:noFill/>
        </p:spPr>
        <p:txBody>
          <a:bodyPr wrap="square" rtlCol="0">
            <a:spAutoFit/>
          </a:bodyPr>
          <a:lstStyle/>
          <a:p>
            <a:r>
              <a:rPr lang="en-US" altLang="zh-CN" sz="10000" dirty="0">
                <a:solidFill>
                  <a:schemeClr val="bg1">
                    <a:lumMod val="65000"/>
                  </a:schemeClr>
                </a:solidFill>
                <a:latin typeface="方正小标宋简体" panose="02010601030101010101" charset="-122"/>
                <a:ea typeface="方正小标宋简体" panose="02010601030101010101" charset="-122"/>
              </a:rPr>
              <a:t>3</a:t>
            </a:r>
            <a:endParaRPr lang="en-US" altLang="zh-CN" sz="10000" dirty="0">
              <a:solidFill>
                <a:schemeClr val="bg1">
                  <a:lumMod val="65000"/>
                </a:schemeClr>
              </a:solidFill>
              <a:latin typeface="方正小标宋简体" panose="02010601030101010101" charset="-122"/>
              <a:ea typeface="方正小标宋简体" panose="02010601030101010101" charset="-122"/>
            </a:endParaRPr>
          </a:p>
        </p:txBody>
      </p:sp>
      <p:grpSp>
        <p:nvGrpSpPr>
          <p:cNvPr id="2" name="组合 3"/>
          <p:cNvGrpSpPr/>
          <p:nvPr/>
        </p:nvGrpSpPr>
        <p:grpSpPr>
          <a:xfrm>
            <a:off x="2687320" y="562610"/>
            <a:ext cx="4725670" cy="685165"/>
            <a:chOff x="1493" y="886"/>
            <a:chExt cx="7442" cy="1079"/>
          </a:xfrm>
        </p:grpSpPr>
        <p:sp>
          <p:nvSpPr>
            <p:cNvPr id="19" name="TextBox 8"/>
            <p:cNvSpPr txBox="1"/>
            <p:nvPr/>
          </p:nvSpPr>
          <p:spPr>
            <a:xfrm>
              <a:off x="1493" y="996"/>
              <a:ext cx="7442" cy="969"/>
            </a:xfrm>
            <a:prstGeom prst="rect">
              <a:avLst/>
            </a:prstGeom>
            <a:noFill/>
          </p:spPr>
          <p:txBody>
            <a:bodyPr wrap="square" lIns="0" tIns="0" rIns="0" bIns="0" rtlCol="0" anchor="ctr">
              <a:spAutoFit/>
            </a:bodyPr>
            <a:lstStyle/>
            <a:p>
              <a:pPr algn="just"/>
              <a:endParaRPr lang="zh-CN" altLang="en-US" sz="2000" dirty="0">
                <a:solidFill>
                  <a:srgbClr val="64A70C"/>
                </a:solidFill>
                <a:latin typeface="方正小标宋简体" panose="02010601030101010101" charset="-122"/>
                <a:ea typeface="方正小标宋简体" panose="02010601030101010101" charset="-122"/>
                <a:sym typeface="Arial" panose="020B0604020202020204" pitchFamily="34" charset="0"/>
              </a:endParaRPr>
            </a:p>
            <a:p>
              <a:pPr algn="just"/>
              <a:r>
                <a:rPr lang="zh-CN" altLang="en-US" sz="2000" dirty="0">
                  <a:solidFill>
                    <a:srgbClr val="64A70C"/>
                  </a:solidFill>
                  <a:latin typeface="方正小标宋简体" panose="02010601030101010101" charset="-122"/>
                  <a:ea typeface="方正小标宋简体" panose="02010601030101010101" charset="-122"/>
                  <a:sym typeface="Arial" panose="020B0604020202020204" pitchFamily="34" charset="0"/>
                </a:rPr>
                <a:t>第三方评价流程</a:t>
              </a:r>
              <a:endParaRPr lang="zh-CN" altLang="en-US" sz="2000" dirty="0">
                <a:solidFill>
                  <a:srgbClr val="64A70C"/>
                </a:solidFill>
                <a:latin typeface="方正小标宋简体" panose="02010601030101010101" charset="-122"/>
                <a:ea typeface="方正小标宋简体" panose="02010601030101010101" charset="-122"/>
                <a:sym typeface="Arial" panose="020B0604020202020204" pitchFamily="34" charset="0"/>
              </a:endParaRPr>
            </a:p>
          </p:txBody>
        </p:sp>
        <p:sp>
          <p:nvSpPr>
            <p:cNvPr id="20" name="文本框 19"/>
            <p:cNvSpPr txBox="1"/>
            <p:nvPr/>
          </p:nvSpPr>
          <p:spPr>
            <a:xfrm>
              <a:off x="1658" y="886"/>
              <a:ext cx="2504" cy="628"/>
            </a:xfrm>
            <a:prstGeom prst="rect">
              <a:avLst/>
            </a:prstGeom>
            <a:noFill/>
          </p:spPr>
          <p:txBody>
            <a:bodyPr wrap="square" rtlCol="0">
              <a:spAutoFit/>
            </a:bodyPr>
            <a:lstStyle/>
            <a:p>
              <a:pPr algn="just"/>
              <a:endParaRPr lang="en-US" altLang="zh-CN" sz="2000" dirty="0">
                <a:solidFill>
                  <a:schemeClr val="bg2">
                    <a:lumMod val="50000"/>
                  </a:schemeClr>
                </a:solidFill>
                <a:latin typeface="方正小标宋简体" panose="02010601030101010101" charset="-122"/>
                <a:ea typeface="方正小标宋简体" panose="02010601030101010101" charset="-122"/>
              </a:endParaRPr>
            </a:p>
          </p:txBody>
        </p:sp>
      </p:grpSp>
      <p:sp>
        <p:nvSpPr>
          <p:cNvPr id="9" name="文本框 8"/>
          <p:cNvSpPr txBox="1"/>
          <p:nvPr/>
        </p:nvSpPr>
        <p:spPr>
          <a:xfrm>
            <a:off x="2576830" y="562610"/>
            <a:ext cx="1835150" cy="368300"/>
          </a:xfrm>
          <a:prstGeom prst="rect">
            <a:avLst/>
          </a:prstGeom>
          <a:noFill/>
        </p:spPr>
        <p:txBody>
          <a:bodyPr wrap="square" rtlCol="0">
            <a:spAutoFit/>
          </a:bodyPr>
          <a:lstStyle/>
          <a:p>
            <a:pPr algn="just"/>
            <a:r>
              <a:rPr lang="zh-CN" altLang="en-US" sz="1800" dirty="0">
                <a:solidFill>
                  <a:schemeClr val="bg2">
                    <a:lumMod val="50000"/>
                  </a:schemeClr>
                </a:solidFill>
                <a:latin typeface="方正小标宋简体" panose="02010601030101010101" charset="-122"/>
                <a:ea typeface="方正小标宋简体" panose="02010601030101010101" charset="-122"/>
              </a:rPr>
              <a:t>评价流程</a:t>
            </a:r>
            <a:endParaRPr lang="zh-CN" altLang="en-US" sz="1800" dirty="0">
              <a:solidFill>
                <a:schemeClr val="bg2">
                  <a:lumMod val="50000"/>
                </a:schemeClr>
              </a:solidFill>
              <a:latin typeface="方正小标宋简体" panose="02010601030101010101" charset="-122"/>
              <a:ea typeface="方正小标宋简体" panose="02010601030101010101" charset="-122"/>
            </a:endParaRPr>
          </a:p>
        </p:txBody>
      </p:sp>
      <p:graphicFrame>
        <p:nvGraphicFramePr>
          <p:cNvPr id="13" name="表格 12"/>
          <p:cNvGraphicFramePr>
            <a:graphicFrameLocks noGrp="1"/>
          </p:cNvGraphicFramePr>
          <p:nvPr/>
        </p:nvGraphicFramePr>
        <p:xfrm>
          <a:off x="1943100" y="1449070"/>
          <a:ext cx="8553450" cy="3346450"/>
        </p:xfrm>
        <a:graphic>
          <a:graphicData uri="http://schemas.openxmlformats.org/drawingml/2006/table">
            <a:tbl>
              <a:tblPr firstRow="1" firstCol="1" bandRow="1">
                <a:tableStyleId>{5C22544A-7EE6-4342-B048-85BDC9FD1C3A}</a:tableStyleId>
              </a:tblPr>
              <a:tblGrid>
                <a:gridCol w="758190"/>
                <a:gridCol w="1377315"/>
                <a:gridCol w="2969895"/>
                <a:gridCol w="1457325"/>
                <a:gridCol w="1990725"/>
              </a:tblGrid>
              <a:tr h="1016000">
                <a:tc>
                  <a:txBody>
                    <a:bodyPr/>
                    <a:lstStyle/>
                    <a:p>
                      <a:pPr algn="ctr" fontAlgn="base"/>
                      <a:r>
                        <a:rPr lang="zh-CN" altLang="en-US" sz="2000" b="0" dirty="0">
                          <a:solidFill>
                            <a:schemeClr val="bg1"/>
                          </a:solidFill>
                          <a:latin typeface="方正小标宋简体" panose="02010601030101010101" charset="-122"/>
                          <a:ea typeface="方正小标宋简体" panose="02010601030101010101" charset="-122"/>
                        </a:rPr>
                        <a:t>机构</a:t>
                      </a:r>
                      <a:endParaRPr lang="zh-CN" altLang="en-US" sz="2000" b="0" dirty="0">
                        <a:solidFill>
                          <a:schemeClr val="bg1"/>
                        </a:solidFill>
                        <a:latin typeface="方正小标宋简体" panose="02010601030101010101" charset="-122"/>
                        <a:ea typeface="方正小标宋简体" panose="02010601030101010101" charset="-122"/>
                      </a:endParaRPr>
                    </a:p>
                  </a:txBody>
                  <a:tcPr marL="63740" marR="63740" marT="0" marB="0" anchor="ctr">
                    <a:solidFill>
                      <a:schemeClr val="tx2"/>
                    </a:solidFill>
                  </a:tcPr>
                </a:tc>
                <a:tc>
                  <a:txBody>
                    <a:bodyPr/>
                    <a:lstStyle/>
                    <a:p>
                      <a:pPr algn="ctr" fontAlgn="base"/>
                      <a:r>
                        <a:rPr lang="zh-CN" altLang="en-US" sz="2000" b="0" dirty="0">
                          <a:solidFill>
                            <a:schemeClr val="bg1"/>
                          </a:solidFill>
                          <a:latin typeface="方正小标宋简体" panose="02010601030101010101" charset="-122"/>
                          <a:ea typeface="方正小标宋简体" panose="02010601030101010101" charset="-122"/>
                          <a:sym typeface="+mn-ea"/>
                        </a:rPr>
                        <a:t>准备阶段</a:t>
                      </a:r>
                      <a:endParaRPr lang="zh-CN" altLang="en-US" sz="2000" b="0" dirty="0">
                        <a:solidFill>
                          <a:schemeClr val="bg1"/>
                        </a:solidFill>
                        <a:latin typeface="方正小标宋简体" panose="02010601030101010101" charset="-122"/>
                        <a:ea typeface="方正小标宋简体" panose="02010601030101010101" charset="-122"/>
                      </a:endParaRPr>
                    </a:p>
                  </a:txBody>
                  <a:tcPr marL="63740" marR="63740" marT="0" marB="0" anchor="ctr">
                    <a:solidFill>
                      <a:schemeClr val="tx2"/>
                    </a:solidFill>
                  </a:tcPr>
                </a:tc>
                <a:tc>
                  <a:txBody>
                    <a:bodyPr/>
                    <a:lstStyle/>
                    <a:p>
                      <a:pPr algn="ctr" fontAlgn="base"/>
                      <a:r>
                        <a:rPr lang="zh-CN" altLang="en-US" sz="2000" b="0" dirty="0">
                          <a:solidFill>
                            <a:schemeClr val="bg1"/>
                          </a:solidFill>
                          <a:latin typeface="方正小标宋简体" panose="02010601030101010101" charset="-122"/>
                          <a:ea typeface="方正小标宋简体" panose="02010601030101010101" charset="-122"/>
                        </a:rPr>
                        <a:t>企业辅导阶段</a:t>
                      </a:r>
                      <a:endParaRPr lang="zh-CN" altLang="en-US" sz="2000" b="0" dirty="0">
                        <a:solidFill>
                          <a:schemeClr val="bg1"/>
                        </a:solidFill>
                        <a:latin typeface="方正小标宋简体" panose="02010601030101010101" charset="-122"/>
                        <a:ea typeface="方正小标宋简体" panose="02010601030101010101" charset="-122"/>
                      </a:endParaRPr>
                    </a:p>
                  </a:txBody>
                  <a:tcPr marL="63740" marR="63740" marT="0" marB="0" anchor="ctr">
                    <a:solidFill>
                      <a:schemeClr val="tx2"/>
                    </a:solidFill>
                  </a:tcPr>
                </a:tc>
                <a:tc gridSpan="2">
                  <a:txBody>
                    <a:bodyPr/>
                    <a:lstStyle/>
                    <a:p>
                      <a:pPr algn="ctr" fontAlgn="base"/>
                      <a:r>
                        <a:rPr lang="zh-CN" altLang="en-US" sz="2000" b="0" dirty="0">
                          <a:solidFill>
                            <a:schemeClr val="bg1"/>
                          </a:solidFill>
                          <a:latin typeface="方正小标宋简体" panose="02010601030101010101" charset="-122"/>
                          <a:ea typeface="方正小标宋简体" panose="02010601030101010101" charset="-122"/>
                        </a:rPr>
                        <a:t>第三方评价阶段</a:t>
                      </a:r>
                      <a:endParaRPr lang="zh-CN" altLang="en-US" sz="2000" b="0" dirty="0">
                        <a:solidFill>
                          <a:schemeClr val="bg1"/>
                        </a:solidFill>
                        <a:latin typeface="方正小标宋简体" panose="02010601030101010101" charset="-122"/>
                        <a:ea typeface="方正小标宋简体" panose="02010601030101010101" charset="-122"/>
                      </a:endParaRPr>
                    </a:p>
                  </a:txBody>
                  <a:tcPr marL="63740" marR="63740" marT="0" marB="0" anchor="ctr">
                    <a:solidFill>
                      <a:schemeClr val="tx2"/>
                    </a:solidFill>
                  </a:tcPr>
                </a:tc>
                <a:tc hMerge="1">
                  <a:tcPr marL="63740" marR="63740" marT="0" marB="0" anchor="ctr">
                    <a:solidFill>
                      <a:schemeClr val="tx2"/>
                    </a:solidFill>
                  </a:tcPr>
                </a:tc>
              </a:tr>
              <a:tr h="1111885">
                <a:tc>
                  <a:txBody>
                    <a:bodyPr/>
                    <a:lstStyle/>
                    <a:p>
                      <a:pPr algn="ctr" fontAlgn="base"/>
                      <a:r>
                        <a:rPr lang="zh-CN" altLang="en-US" sz="2000" b="0" dirty="0">
                          <a:solidFill>
                            <a:schemeClr val="bg1"/>
                          </a:solidFill>
                          <a:latin typeface="方正小标宋简体" panose="02010601030101010101" charset="-122"/>
                          <a:ea typeface="方正小标宋简体" panose="02010601030101010101" charset="-122"/>
                        </a:rPr>
                        <a:t>湖北工业大学</a:t>
                      </a:r>
                      <a:endParaRPr lang="en-US" altLang="zh-CN" sz="2000" b="0" dirty="0">
                        <a:solidFill>
                          <a:schemeClr val="bg1"/>
                        </a:solidFill>
                        <a:latin typeface="方正小标宋简体" panose="02010601030101010101" charset="-122"/>
                        <a:ea typeface="方正小标宋简体" panose="02010601030101010101" charset="-122"/>
                      </a:endParaRPr>
                    </a:p>
                    <a:p>
                      <a:pPr algn="ctr" fontAlgn="base"/>
                      <a:r>
                        <a:rPr lang="en-US" altLang="zh-CN" sz="2000" b="0" dirty="0">
                          <a:solidFill>
                            <a:schemeClr val="bg1"/>
                          </a:solidFill>
                          <a:latin typeface="方正小标宋简体" panose="02010601030101010101" charset="-122"/>
                          <a:ea typeface="方正小标宋简体" panose="02010601030101010101" charset="-122"/>
                        </a:rPr>
                        <a:t>(</a:t>
                      </a:r>
                      <a:r>
                        <a:rPr lang="zh-CN" altLang="en-US" sz="2000" b="0" dirty="0">
                          <a:solidFill>
                            <a:schemeClr val="bg1"/>
                          </a:solidFill>
                          <a:latin typeface="方正小标宋简体" panose="02010601030101010101" charset="-122"/>
                          <a:ea typeface="方正小标宋简体" panose="02010601030101010101" charset="-122"/>
                        </a:rPr>
                        <a:t>三方</a:t>
                      </a:r>
                      <a:r>
                        <a:rPr lang="en-US" altLang="zh-CN" sz="2000" b="0" dirty="0">
                          <a:solidFill>
                            <a:schemeClr val="bg1"/>
                          </a:solidFill>
                          <a:latin typeface="方正小标宋简体" panose="02010601030101010101" charset="-122"/>
                          <a:ea typeface="方正小标宋简体" panose="02010601030101010101" charset="-122"/>
                        </a:rPr>
                        <a:t>)</a:t>
                      </a:r>
                      <a:endParaRPr lang="en-US" altLang="zh-CN" sz="2000" b="0" dirty="0">
                        <a:solidFill>
                          <a:schemeClr val="bg1"/>
                        </a:solidFill>
                        <a:latin typeface="方正小标宋简体" panose="02010601030101010101" charset="-122"/>
                        <a:ea typeface="方正小标宋简体" panose="02010601030101010101" charset="-122"/>
                      </a:endParaRPr>
                    </a:p>
                  </a:txBody>
                  <a:tcPr marL="63740" marR="63740" marT="0" marB="0" anchor="ctr">
                    <a:solidFill>
                      <a:schemeClr val="tx2"/>
                    </a:solidFill>
                  </a:tcPr>
                </a:tc>
                <a:tc>
                  <a:txBody>
                    <a:bodyPr/>
                    <a:lstStyle/>
                    <a:p>
                      <a:pPr algn="ctr" fontAlgn="base"/>
                      <a:r>
                        <a:rPr lang="zh-CN" altLang="en-US" sz="2000" dirty="0">
                          <a:solidFill>
                            <a:schemeClr val="tx1"/>
                          </a:solidFill>
                          <a:latin typeface="方正小标宋简体" panose="02010601030101010101" charset="-122"/>
                          <a:ea typeface="方正小标宋简体" panose="02010601030101010101" charset="-122"/>
                        </a:rPr>
                        <a:t>培训启动</a:t>
                      </a:r>
                      <a:endParaRPr lang="zh-CN" altLang="en-US" sz="2000" dirty="0">
                        <a:solidFill>
                          <a:schemeClr val="tx1"/>
                        </a:solidFill>
                        <a:latin typeface="方正小标宋简体" panose="02010601030101010101" charset="-122"/>
                        <a:ea typeface="方正小标宋简体" panose="02010601030101010101" charset="-122"/>
                      </a:endParaRPr>
                    </a:p>
                  </a:txBody>
                  <a:tcPr marL="63740" marR="63740" marT="0" marB="0" anchor="ctr"/>
                </a:tc>
                <a:tc>
                  <a:txBody>
                    <a:bodyPr/>
                    <a:lstStyle/>
                    <a:p>
                      <a:pPr algn="ctr" fontAlgn="base"/>
                      <a:r>
                        <a:rPr lang="zh-CN" altLang="en-US" sz="2000" b="1" dirty="0">
                          <a:solidFill>
                            <a:schemeClr val="tx1"/>
                          </a:solidFill>
                          <a:latin typeface="方正小标宋简体" panose="02010601030101010101" charset="-122"/>
                          <a:ea typeface="方正小标宋简体" panose="02010601030101010101" charset="-122"/>
                        </a:rPr>
                        <a:t>提交资料</a:t>
                      </a:r>
                      <a:r>
                        <a:rPr lang="zh-CN" altLang="en-US" sz="2000" dirty="0">
                          <a:solidFill>
                            <a:schemeClr val="tx1"/>
                          </a:solidFill>
                          <a:latin typeface="方正小标宋简体" panose="02010601030101010101" charset="-122"/>
                          <a:ea typeface="方正小标宋简体" panose="02010601030101010101" charset="-122"/>
                        </a:rPr>
                        <a:t>辅导</a:t>
                      </a:r>
                      <a:endParaRPr lang="zh-CN" altLang="en-US" sz="2000" dirty="0">
                        <a:solidFill>
                          <a:schemeClr val="tx1"/>
                        </a:solidFill>
                        <a:latin typeface="方正小标宋简体" panose="02010601030101010101" charset="-122"/>
                        <a:ea typeface="方正小标宋简体" panose="02010601030101010101" charset="-122"/>
                      </a:endParaRPr>
                    </a:p>
                  </a:txBody>
                  <a:tcPr marL="63740" marR="63740" marT="0" marB="0" anchor="ctr"/>
                </a:tc>
                <a:tc>
                  <a:txBody>
                    <a:bodyPr/>
                    <a:lstStyle/>
                    <a:p>
                      <a:pPr marL="0" marR="0" algn="ctr" rtl="0" eaLnBrk="1" fontAlgn="base" latinLnBrk="0" hangingPunct="1">
                        <a:lnSpc>
                          <a:spcPct val="100000"/>
                        </a:lnSpc>
                        <a:spcBef>
                          <a:spcPts val="0"/>
                        </a:spcBef>
                        <a:buNone/>
                      </a:pPr>
                      <a:r>
                        <a:rPr lang="zh-CN" altLang="en-US" sz="2000" dirty="0">
                          <a:solidFill>
                            <a:schemeClr val="tx1"/>
                          </a:solidFill>
                          <a:latin typeface="方正小标宋简体" panose="02010601030101010101" charset="-122"/>
                          <a:ea typeface="方正小标宋简体" panose="02010601030101010101" charset="-122"/>
                        </a:rPr>
                        <a:t>现场评价</a:t>
                      </a:r>
                      <a:endParaRPr lang="zh-CN" altLang="en-US" sz="2000" dirty="0">
                        <a:solidFill>
                          <a:schemeClr val="tx1"/>
                        </a:solidFill>
                        <a:latin typeface="方正小标宋简体" panose="02010601030101010101" charset="-122"/>
                        <a:ea typeface="方正小标宋简体" panose="02010601030101010101" charset="-122"/>
                      </a:endParaRPr>
                    </a:p>
                  </a:txBody>
                  <a:tcPr marL="63740" marR="63740" marT="0" marB="0" anchor="ctr"/>
                </a:tc>
                <a:tc>
                  <a:txBody>
                    <a:bodyPr/>
                    <a:lstStyle/>
                    <a:p>
                      <a:pPr algn="ctr" fontAlgn="base"/>
                      <a:r>
                        <a:rPr lang="zh-CN" altLang="en-US" sz="2000" dirty="0">
                          <a:solidFill>
                            <a:schemeClr val="tx1"/>
                          </a:solidFill>
                          <a:latin typeface="方正小标宋简体" panose="02010601030101010101" charset="-122"/>
                          <a:ea typeface="方正小标宋简体" panose="02010601030101010101" charset="-122"/>
                        </a:rPr>
                        <a:t>第三方评价报告</a:t>
                      </a:r>
                      <a:endParaRPr lang="zh-CN" altLang="en-US" sz="2000" dirty="0">
                        <a:solidFill>
                          <a:schemeClr val="tx1"/>
                        </a:solidFill>
                        <a:latin typeface="方正小标宋简体" panose="02010601030101010101" charset="-122"/>
                        <a:ea typeface="方正小标宋简体" panose="02010601030101010101" charset="-122"/>
                      </a:endParaRPr>
                    </a:p>
                  </a:txBody>
                  <a:tcPr marL="63740" marR="63740" marT="0" marB="0" anchor="ctr"/>
                </a:tc>
              </a:tr>
              <a:tr h="1111250">
                <a:tc>
                  <a:txBody>
                    <a:bodyPr/>
                    <a:lstStyle/>
                    <a:p>
                      <a:pPr algn="ctr" fontAlgn="base"/>
                      <a:r>
                        <a:rPr lang="zh-CN" altLang="en-US" sz="2000" b="0" dirty="0">
                          <a:solidFill>
                            <a:schemeClr val="bg1"/>
                          </a:solidFill>
                          <a:latin typeface="方正小标宋简体" panose="02010601030101010101" charset="-122"/>
                          <a:ea typeface="方正小标宋简体" panose="02010601030101010101" charset="-122"/>
                        </a:rPr>
                        <a:t>受评</a:t>
                      </a:r>
                      <a:endParaRPr lang="zh-CN" altLang="en-US" sz="2000" b="0" dirty="0">
                        <a:solidFill>
                          <a:schemeClr val="bg1"/>
                        </a:solidFill>
                        <a:latin typeface="方正小标宋简体" panose="02010601030101010101" charset="-122"/>
                        <a:ea typeface="方正小标宋简体" panose="02010601030101010101" charset="-122"/>
                      </a:endParaRPr>
                    </a:p>
                    <a:p>
                      <a:pPr algn="ctr" fontAlgn="base"/>
                      <a:r>
                        <a:rPr lang="zh-CN" altLang="en-US" sz="2000" b="0" dirty="0">
                          <a:solidFill>
                            <a:schemeClr val="bg1"/>
                          </a:solidFill>
                          <a:latin typeface="方正小标宋简体" panose="02010601030101010101" charset="-122"/>
                          <a:ea typeface="方正小标宋简体" panose="02010601030101010101" charset="-122"/>
                        </a:rPr>
                        <a:t>企业</a:t>
                      </a:r>
                      <a:endParaRPr lang="zh-CN" altLang="en-US" sz="2000" b="0" dirty="0">
                        <a:solidFill>
                          <a:schemeClr val="bg1"/>
                        </a:solidFill>
                        <a:latin typeface="方正小标宋简体" panose="02010601030101010101" charset="-122"/>
                        <a:ea typeface="方正小标宋简体" panose="02010601030101010101" charset="-122"/>
                      </a:endParaRPr>
                    </a:p>
                  </a:txBody>
                  <a:tcPr marL="63740" marR="63740" marT="0" marB="0" anchor="ctr">
                    <a:solidFill>
                      <a:schemeClr val="tx2"/>
                    </a:solidFill>
                  </a:tcPr>
                </a:tc>
                <a:tc>
                  <a:txBody>
                    <a:bodyPr/>
                    <a:lstStyle/>
                    <a:p>
                      <a:pPr algn="ctr" fontAlgn="base"/>
                      <a:r>
                        <a:rPr lang="zh-CN" altLang="en-US" sz="2000" dirty="0">
                          <a:solidFill>
                            <a:schemeClr val="tx1"/>
                          </a:solidFill>
                          <a:latin typeface="方正小标宋简体" panose="02010601030101010101" charset="-122"/>
                          <a:ea typeface="方正小标宋简体" panose="02010601030101010101" charset="-122"/>
                        </a:rPr>
                        <a:t>准备证明材料</a:t>
                      </a:r>
                      <a:endParaRPr lang="zh-CN" altLang="en-US" sz="2000" dirty="0">
                        <a:solidFill>
                          <a:schemeClr val="tx1"/>
                        </a:solidFill>
                        <a:latin typeface="方正小标宋简体" panose="02010601030101010101" charset="-122"/>
                        <a:ea typeface="方正小标宋简体" panose="02010601030101010101" charset="-122"/>
                      </a:endParaRPr>
                    </a:p>
                  </a:txBody>
                  <a:tcPr marL="63740" marR="63740" marT="0" marB="0" anchor="ctr"/>
                </a:tc>
                <a:tc>
                  <a:txBody>
                    <a:bodyPr/>
                    <a:lstStyle/>
                    <a:p>
                      <a:pPr algn="ctr" fontAlgn="base"/>
                      <a:r>
                        <a:rPr lang="zh-CN" altLang="en-US" sz="2000" b="1" dirty="0">
                          <a:solidFill>
                            <a:schemeClr val="tx1"/>
                          </a:solidFill>
                          <a:latin typeface="方正小标宋简体" panose="02010601030101010101" charset="-122"/>
                          <a:ea typeface="方正小标宋简体" panose="02010601030101010101" charset="-122"/>
                        </a:rPr>
                        <a:t>绿色诊断</a:t>
                      </a:r>
                      <a:endParaRPr lang="zh-CN" altLang="en-US" sz="2000" b="1" dirty="0">
                        <a:solidFill>
                          <a:schemeClr val="tx1"/>
                        </a:solidFill>
                        <a:latin typeface="方正小标宋简体" panose="02010601030101010101" charset="-122"/>
                        <a:ea typeface="方正小标宋简体" panose="02010601030101010101" charset="-122"/>
                      </a:endParaRPr>
                    </a:p>
                  </a:txBody>
                  <a:tcPr marL="63740" marR="63740" marT="0" marB="0" anchor="ctr"/>
                </a:tc>
                <a:tc>
                  <a:txBody>
                    <a:bodyPr/>
                    <a:lstStyle/>
                    <a:p>
                      <a:pPr marL="0" marR="0" algn="ctr" rtl="0" eaLnBrk="1" fontAlgn="base" latinLnBrk="0" hangingPunct="1">
                        <a:lnSpc>
                          <a:spcPct val="100000"/>
                        </a:lnSpc>
                        <a:spcBef>
                          <a:spcPts val="0"/>
                        </a:spcBef>
                        <a:buNone/>
                      </a:pPr>
                      <a:endParaRPr lang="zh-CN" altLang="en-US" sz="2000" dirty="0">
                        <a:solidFill>
                          <a:schemeClr val="bg1"/>
                        </a:solidFill>
                        <a:latin typeface="方正小标宋简体" panose="02010601030101010101" charset="-122"/>
                        <a:ea typeface="方正小标宋简体" panose="02010601030101010101" charset="-122"/>
                      </a:endParaRPr>
                    </a:p>
                  </a:txBody>
                  <a:tcPr marL="63740" marR="63740" marT="0" marB="0" anchor="ctr"/>
                </a:tc>
                <a:tc>
                  <a:txBody>
                    <a:bodyPr/>
                    <a:lstStyle/>
                    <a:p>
                      <a:pPr algn="ctr" fontAlgn="base"/>
                      <a:endParaRPr lang="zh-CN" altLang="en-US" sz="2000" dirty="0">
                        <a:solidFill>
                          <a:schemeClr val="bg1"/>
                        </a:solidFill>
                        <a:latin typeface="方正小标宋简体" panose="02010601030101010101" charset="-122"/>
                        <a:ea typeface="方正小标宋简体" panose="02010601030101010101" charset="-122"/>
                      </a:endParaRPr>
                    </a:p>
                  </a:txBody>
                  <a:tcPr marL="63740" marR="63740" marT="0" marB="0" anchor="ctr"/>
                </a:tc>
              </a:tr>
            </a:tbl>
          </a:graphicData>
        </a:graphic>
      </p:graphicFrame>
      <p:sp>
        <p:nvSpPr>
          <p:cNvPr id="14" name="虚尾箭头 13"/>
          <p:cNvSpPr/>
          <p:nvPr/>
        </p:nvSpPr>
        <p:spPr>
          <a:xfrm>
            <a:off x="3940810" y="2908935"/>
            <a:ext cx="624840" cy="197485"/>
          </a:xfrm>
          <a:prstGeom prst="stripedRightArrow">
            <a:avLst/>
          </a:prstGeom>
          <a:gradFill>
            <a:gsLst>
              <a:gs pos="0">
                <a:srgbClr val="9EE256"/>
              </a:gs>
              <a:gs pos="100000">
                <a:srgbClr val="52762D"/>
              </a:gs>
            </a:gsLst>
            <a:lin ang="5400000" scaled="0"/>
          </a:gradFill>
          <a:ln w="12700" cmpd="sng">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虚尾箭头 17"/>
          <p:cNvSpPr/>
          <p:nvPr/>
        </p:nvSpPr>
        <p:spPr>
          <a:xfrm>
            <a:off x="6536690" y="2908935"/>
            <a:ext cx="690880" cy="197485"/>
          </a:xfrm>
          <a:prstGeom prst="stripedRightArrow">
            <a:avLst/>
          </a:prstGeom>
          <a:gradFill>
            <a:gsLst>
              <a:gs pos="0">
                <a:srgbClr val="9EE256"/>
              </a:gs>
              <a:gs pos="100000">
                <a:srgbClr val="52762D"/>
              </a:gs>
            </a:gsLst>
            <a:lin ang="5400000" scaled="0"/>
          </a:gradFill>
          <a:ln w="12700" cmpd="sng">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虚尾箭头 21"/>
          <p:cNvSpPr/>
          <p:nvPr/>
        </p:nvSpPr>
        <p:spPr>
          <a:xfrm>
            <a:off x="8314055" y="2908935"/>
            <a:ext cx="274320" cy="197485"/>
          </a:xfrm>
          <a:prstGeom prst="stripedRightArrow">
            <a:avLst/>
          </a:prstGeom>
          <a:gradFill>
            <a:gsLst>
              <a:gs pos="0">
                <a:srgbClr val="9EE256"/>
              </a:gs>
              <a:gs pos="100000">
                <a:srgbClr val="52762D"/>
              </a:gs>
            </a:gsLst>
            <a:lin ang="5400000" scaled="0"/>
          </a:gradFill>
          <a:ln w="12700" cmpd="sng">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虚尾箭头 22"/>
          <p:cNvSpPr/>
          <p:nvPr/>
        </p:nvSpPr>
        <p:spPr>
          <a:xfrm>
            <a:off x="4025265" y="3985260"/>
            <a:ext cx="810895" cy="197485"/>
          </a:xfrm>
          <a:prstGeom prst="stripedRightArrow">
            <a:avLst/>
          </a:prstGeom>
          <a:gradFill>
            <a:gsLst>
              <a:gs pos="0">
                <a:srgbClr val="9EE256"/>
              </a:gs>
              <a:gs pos="100000">
                <a:srgbClr val="52762D"/>
              </a:gs>
            </a:gsLst>
            <a:lin ang="5400000" scaled="0"/>
          </a:gradFill>
          <a:ln w="12700" cmpd="sng">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0" name="直接箭头连接符 39"/>
          <p:cNvCxnSpPr/>
          <p:nvPr/>
        </p:nvCxnSpPr>
        <p:spPr>
          <a:xfrm flipH="1">
            <a:off x="4034790" y="3285490"/>
            <a:ext cx="791210" cy="50355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flipV="1">
            <a:off x="3773170" y="3285490"/>
            <a:ext cx="792480" cy="5041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p:nvPr/>
        </p:nvCxnSpPr>
        <p:spPr>
          <a:xfrm flipH="1">
            <a:off x="6959600" y="3357245"/>
            <a:ext cx="720090" cy="5041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p:nvPr/>
        </p:nvCxnSpPr>
        <p:spPr>
          <a:xfrm flipV="1">
            <a:off x="6599555" y="3357245"/>
            <a:ext cx="792480" cy="57594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p:nvPr/>
        </p:nvCxnSpPr>
        <p:spPr>
          <a:xfrm>
            <a:off x="5734685" y="3141345"/>
            <a:ext cx="0" cy="64833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p:nvPr/>
        </p:nvCxnSpPr>
        <p:spPr>
          <a:xfrm flipV="1">
            <a:off x="5574665" y="3231515"/>
            <a:ext cx="0" cy="63690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4" name="文本框 53"/>
          <p:cNvSpPr txBox="1"/>
          <p:nvPr/>
        </p:nvSpPr>
        <p:spPr>
          <a:xfrm>
            <a:off x="4262120" y="3454400"/>
            <a:ext cx="387350" cy="368300"/>
          </a:xfrm>
          <a:prstGeom prst="rect">
            <a:avLst/>
          </a:prstGeom>
          <a:noFill/>
        </p:spPr>
        <p:txBody>
          <a:bodyPr wrap="none" rtlCol="0" anchor="t">
            <a:spAutoFit/>
          </a:bodyPr>
          <a:lstStyle/>
          <a:p>
            <a:r>
              <a:rPr lang="zh-CN" altLang="en-US" b="1">
                <a:sym typeface="Wingdings" panose="05000000000000000000" charset="0"/>
              </a:rPr>
              <a:t></a:t>
            </a:r>
            <a:endParaRPr lang="zh-CN" altLang="en-US" b="1">
              <a:sym typeface="Wingdings" panose="05000000000000000000" charset="0"/>
            </a:endParaRPr>
          </a:p>
        </p:txBody>
      </p:sp>
      <p:sp>
        <p:nvSpPr>
          <p:cNvPr id="3" name="文本框 2"/>
          <p:cNvSpPr txBox="1"/>
          <p:nvPr/>
        </p:nvSpPr>
        <p:spPr>
          <a:xfrm>
            <a:off x="5626735" y="3310255"/>
            <a:ext cx="387350" cy="368300"/>
          </a:xfrm>
          <a:prstGeom prst="rect">
            <a:avLst/>
          </a:prstGeom>
          <a:noFill/>
        </p:spPr>
        <p:txBody>
          <a:bodyPr wrap="none" rtlCol="0" anchor="t">
            <a:spAutoFit/>
          </a:bodyPr>
          <a:lstStyle/>
          <a:p>
            <a:r>
              <a:rPr lang="zh-CN" altLang="en-US" b="1">
                <a:sym typeface="Wingdings" panose="05000000000000000000" charset="0"/>
              </a:rPr>
              <a:t></a:t>
            </a:r>
            <a:endParaRPr lang="zh-CN" altLang="en-US" b="1">
              <a:sym typeface="Wingdings" panose="05000000000000000000" charset="0"/>
            </a:endParaRPr>
          </a:p>
        </p:txBody>
      </p:sp>
      <p:sp>
        <p:nvSpPr>
          <p:cNvPr id="4" name="文本框 3"/>
          <p:cNvSpPr txBox="1"/>
          <p:nvPr/>
        </p:nvSpPr>
        <p:spPr>
          <a:xfrm>
            <a:off x="7512050" y="3458845"/>
            <a:ext cx="387350" cy="368300"/>
          </a:xfrm>
          <a:prstGeom prst="rect">
            <a:avLst/>
          </a:prstGeom>
          <a:noFill/>
        </p:spPr>
        <p:txBody>
          <a:bodyPr wrap="none" rtlCol="0" anchor="t">
            <a:spAutoFit/>
          </a:bodyPr>
          <a:lstStyle/>
          <a:p>
            <a:r>
              <a:rPr lang="zh-CN" altLang="en-US" b="1">
                <a:sym typeface="Wingdings" panose="05000000000000000000" charset="0"/>
              </a:rPr>
              <a:t></a:t>
            </a:r>
            <a:endParaRPr lang="zh-CN" altLang="en-US" b="1">
              <a:sym typeface="Wingdings" panose="05000000000000000000" charset="0"/>
            </a:endParaRPr>
          </a:p>
        </p:txBody>
      </p:sp>
      <p:sp>
        <p:nvSpPr>
          <p:cNvPr id="5" name="文本框 4"/>
          <p:cNvSpPr txBox="1"/>
          <p:nvPr/>
        </p:nvSpPr>
        <p:spPr>
          <a:xfrm>
            <a:off x="10207625" y="2672080"/>
            <a:ext cx="387350" cy="368300"/>
          </a:xfrm>
          <a:prstGeom prst="rect">
            <a:avLst/>
          </a:prstGeom>
          <a:noFill/>
        </p:spPr>
        <p:txBody>
          <a:bodyPr wrap="none" rtlCol="0" anchor="t">
            <a:spAutoFit/>
          </a:bodyPr>
          <a:lstStyle/>
          <a:p>
            <a:r>
              <a:rPr lang="zh-CN" altLang="en-US" b="1" dirty="0">
                <a:latin typeface="方正小标宋简体" panose="02010601030101010101" charset="-122"/>
                <a:ea typeface="方正小标宋简体" panose="02010601030101010101" charset="-122"/>
                <a:sym typeface="Wingdings" panose="05000000000000000000" charset="0"/>
              </a:rPr>
              <a:t></a:t>
            </a:r>
            <a:endParaRPr lang="zh-CN" altLang="en-US" b="1" dirty="0">
              <a:latin typeface="方正小标宋简体" panose="02010601030101010101" charset="-122"/>
              <a:ea typeface="方正小标宋简体" panose="02010601030101010101" charset="-122"/>
              <a:sym typeface="Wingdings" panose="05000000000000000000" charset="0"/>
            </a:endParaRPr>
          </a:p>
        </p:txBody>
      </p:sp>
      <p:sp>
        <p:nvSpPr>
          <p:cNvPr id="8" name="Rectangle 33"/>
          <p:cNvSpPr/>
          <p:nvPr/>
        </p:nvSpPr>
        <p:spPr>
          <a:xfrm>
            <a:off x="8641246" y="4831715"/>
            <a:ext cx="1528445" cy="679549"/>
          </a:xfrm>
          <a:prstGeom prst="rect">
            <a:avLst/>
          </a:prstGeom>
          <a:solidFill>
            <a:srgbClr val="64A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方正小标宋简体" panose="02010601030101010101" charset="-122"/>
                <a:ea typeface="方正小标宋简体" panose="02010601030101010101" charset="-122"/>
                <a:sym typeface="Arial" panose="020B0604020202020204" pitchFamily="34" charset="0"/>
              </a:rPr>
              <a:t>地方</a:t>
            </a:r>
            <a:r>
              <a:rPr lang="zh-CN" altLang="en-US" sz="2000" dirty="0">
                <a:solidFill>
                  <a:schemeClr val="bg1"/>
                </a:solidFill>
                <a:latin typeface="方正小标宋简体" panose="02010601030101010101" charset="-122"/>
                <a:ea typeface="方正小标宋简体" panose="02010601030101010101" charset="-122"/>
                <a:sym typeface="Arial" panose="020B0604020202020204" pitchFamily="34" charset="0"/>
              </a:rPr>
              <a:t>经信委</a:t>
            </a:r>
            <a:endParaRPr lang="zh-CN" altLang="en-US" sz="2000" dirty="0">
              <a:solidFill>
                <a:schemeClr val="bg1"/>
              </a:solidFill>
              <a:latin typeface="方正小标宋简体" panose="02010601030101010101" charset="-122"/>
              <a:ea typeface="方正小标宋简体" panose="02010601030101010101" charset="-122"/>
              <a:sym typeface="Arial" panose="020B0604020202020204" pitchFamily="34" charset="0"/>
            </a:endParaRPr>
          </a:p>
        </p:txBody>
      </p:sp>
      <p:sp>
        <p:nvSpPr>
          <p:cNvPr id="7" name="右箭头 6"/>
          <p:cNvSpPr/>
          <p:nvPr/>
        </p:nvSpPr>
        <p:spPr>
          <a:xfrm rot="5400000">
            <a:off x="8747125" y="3926205"/>
            <a:ext cx="1599565" cy="212090"/>
          </a:xfrm>
          <a:prstGeom prst="rightArrow">
            <a:avLst>
              <a:gd name="adj1" fmla="val 50000"/>
              <a:gd name="adj2" fmla="val 696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右箭头 5"/>
          <p:cNvSpPr/>
          <p:nvPr/>
        </p:nvSpPr>
        <p:spPr>
          <a:xfrm rot="5400000">
            <a:off x="7347585" y="2995295"/>
            <a:ext cx="774065" cy="2898775"/>
          </a:xfrm>
          <a:prstGeom prst="bentArrow">
            <a:avLst>
              <a:gd name="adj1" fmla="val 13427"/>
              <a:gd name="adj2" fmla="val 13588"/>
              <a:gd name="adj3" fmla="val 18005"/>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文本框 9"/>
          <p:cNvSpPr txBox="1"/>
          <p:nvPr/>
        </p:nvSpPr>
        <p:spPr>
          <a:xfrm>
            <a:off x="1908810" y="4774565"/>
            <a:ext cx="5891356" cy="307777"/>
          </a:xfrm>
          <a:prstGeom prst="rect">
            <a:avLst/>
          </a:prstGeom>
          <a:noFill/>
        </p:spPr>
        <p:txBody>
          <a:bodyPr wrap="none" rtlCol="0" anchor="t">
            <a:spAutoFit/>
          </a:bodyPr>
          <a:lstStyle/>
          <a:p>
            <a:r>
              <a:rPr lang="en-US" altLang="zh-CN" sz="1400" b="1" dirty="0">
                <a:latin typeface="仿宋" panose="02010609060101010101" charset="-122"/>
                <a:ea typeface="仿宋" panose="02010609060101010101" charset="-122"/>
              </a:rPr>
              <a:t>    </a:t>
            </a:r>
            <a:r>
              <a:rPr lang="zh-CN" altLang="en-US" sz="1400" b="1" dirty="0">
                <a:latin typeface="仿宋" panose="02010609060101010101" charset="-122"/>
                <a:ea typeface="仿宋" panose="02010609060101010101" charset="-122"/>
              </a:rPr>
              <a:t>咨询单位：</a:t>
            </a:r>
            <a:r>
              <a:rPr lang="zh-CN" altLang="en-US" sz="1400" b="1" dirty="0">
                <a:latin typeface="仿宋" panose="02010609060101010101" charset="-122"/>
                <a:ea typeface="仿宋" panose="02010609060101010101" charset="-122"/>
                <a:sym typeface="Wingdings" panose="05000000000000000000" charset="0"/>
              </a:rPr>
              <a:t>证明材料清单及整改建议；绿色诊断报告修改建议；</a:t>
            </a:r>
            <a:endParaRPr lang="zh-CN" altLang="en-US" sz="1400" b="1" dirty="0">
              <a:latin typeface="仿宋" panose="02010609060101010101" charset="-122"/>
              <a:ea typeface="仿宋" panose="02010609060101010101" charset="-122"/>
              <a:sym typeface="Wingdings" panose="05000000000000000000" charset="0"/>
            </a:endParaRPr>
          </a:p>
        </p:txBody>
      </p:sp>
      <p:sp>
        <p:nvSpPr>
          <p:cNvPr id="11" name="文本框 10"/>
          <p:cNvSpPr txBox="1"/>
          <p:nvPr/>
        </p:nvSpPr>
        <p:spPr>
          <a:xfrm>
            <a:off x="3151505" y="5079365"/>
            <a:ext cx="5365750" cy="306705"/>
          </a:xfrm>
          <a:prstGeom prst="rect">
            <a:avLst/>
          </a:prstGeom>
          <a:noFill/>
        </p:spPr>
        <p:txBody>
          <a:bodyPr wrap="square" rtlCol="0" anchor="t">
            <a:spAutoFit/>
          </a:bodyPr>
          <a:lstStyle/>
          <a:p>
            <a:r>
              <a:rPr lang="en-US" altLang="zh-CN" sz="1400" b="1" dirty="0">
                <a:latin typeface="仿宋" panose="02010609060101010101" charset="-122"/>
                <a:ea typeface="仿宋" panose="02010609060101010101" charset="-122"/>
                <a:sym typeface="Wingdings" panose="05000000000000000000" charset="0"/>
              </a:rPr>
              <a:t></a:t>
            </a:r>
            <a:r>
              <a:rPr lang="zh-CN" altLang="en-US" sz="1400" b="1" dirty="0">
                <a:latin typeface="仿宋" panose="02010609060101010101" charset="-122"/>
                <a:ea typeface="仿宋" panose="02010609060101010101" charset="-122"/>
                <a:sym typeface="Wingdings" panose="05000000000000000000" charset="0"/>
              </a:rPr>
              <a:t>现场评价问题清单；      绿色工厂第三方评价报告。</a:t>
            </a:r>
            <a:endParaRPr lang="zh-CN" altLang="en-US" sz="1400" b="1" dirty="0">
              <a:latin typeface="仿宋" panose="02010609060101010101" charset="-122"/>
              <a:ea typeface="仿宋" panose="02010609060101010101" charset="-122"/>
              <a:sym typeface="Wingdings" panose="05000000000000000000" charset="0"/>
            </a:endParaRPr>
          </a:p>
        </p:txBody>
      </p:sp>
      <p:sp>
        <p:nvSpPr>
          <p:cNvPr id="15" name="文本框 14"/>
          <p:cNvSpPr txBox="1"/>
          <p:nvPr/>
        </p:nvSpPr>
        <p:spPr>
          <a:xfrm>
            <a:off x="2267585" y="5384165"/>
            <a:ext cx="5570756" cy="307777"/>
          </a:xfrm>
          <a:prstGeom prst="rect">
            <a:avLst/>
          </a:prstGeom>
          <a:noFill/>
        </p:spPr>
        <p:txBody>
          <a:bodyPr wrap="none" rtlCol="0" anchor="t">
            <a:spAutoFit/>
          </a:bodyPr>
          <a:lstStyle/>
          <a:p>
            <a:r>
              <a:rPr lang="zh-CN" altLang="en-US" sz="1400" b="1" dirty="0">
                <a:latin typeface="仿宋" panose="02010609060101010101" charset="-122"/>
                <a:ea typeface="仿宋" panose="02010609060101010101" charset="-122"/>
              </a:rPr>
              <a:t>受评企业：①</a:t>
            </a:r>
            <a:r>
              <a:rPr lang="zh-CN" altLang="en-US" sz="1400" b="1" dirty="0">
                <a:latin typeface="仿宋" panose="02010609060101010101" charset="-122"/>
                <a:ea typeface="仿宋" panose="02010609060101010101" charset="-122"/>
                <a:sym typeface="Wingdings" panose="05000000000000000000" charset="0"/>
              </a:rPr>
              <a:t>证明材料准备及文件清单；②绿色工厂诊断服务报告。</a:t>
            </a:r>
            <a:endParaRPr lang="en-US" altLang="zh-CN" sz="1400" b="1" dirty="0">
              <a:latin typeface="仿宋" panose="02010609060101010101" charset="-122"/>
              <a:ea typeface="仿宋" panose="02010609060101010101" charset="-122"/>
              <a:sym typeface="Wingdings" panose="05000000000000000000" charset="0"/>
            </a:endParaRPr>
          </a:p>
        </p:txBody>
      </p:sp>
      <p:cxnSp>
        <p:nvCxnSpPr>
          <p:cNvPr id="16" name="直接箭头连接符 15"/>
          <p:cNvCxnSpPr/>
          <p:nvPr/>
        </p:nvCxnSpPr>
        <p:spPr>
          <a:xfrm>
            <a:off x="3359785" y="3213100"/>
            <a:ext cx="0" cy="57594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3852069" y="4382452"/>
            <a:ext cx="3042920" cy="698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6816090" y="3759835"/>
            <a:ext cx="0" cy="53340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87220" y="1176020"/>
            <a:ext cx="3777615" cy="5226685"/>
          </a:xfrm>
          <a:prstGeom prst="rect">
            <a:avLst/>
          </a:prstGeom>
          <a:ln>
            <a:solidFill>
              <a:schemeClr val="bg1">
                <a:lumMod val="95000"/>
              </a:schemeClr>
            </a:solidFill>
          </a:ln>
          <a:effectLst/>
        </p:spPr>
      </p:pic>
      <p:sp>
        <p:nvSpPr>
          <p:cNvPr id="12" name="文本框 11"/>
          <p:cNvSpPr txBox="1"/>
          <p:nvPr/>
        </p:nvSpPr>
        <p:spPr>
          <a:xfrm>
            <a:off x="1792605" y="194310"/>
            <a:ext cx="474980" cy="1630045"/>
          </a:xfrm>
          <a:prstGeom prst="rect">
            <a:avLst/>
          </a:prstGeom>
          <a:noFill/>
        </p:spPr>
        <p:txBody>
          <a:bodyPr wrap="square" rtlCol="0">
            <a:spAutoFit/>
          </a:bodyPr>
          <a:lstStyle/>
          <a:p>
            <a:r>
              <a:rPr lang="en-US" altLang="zh-CN" sz="10000" dirty="0">
                <a:solidFill>
                  <a:schemeClr val="bg1">
                    <a:lumMod val="65000"/>
                  </a:schemeClr>
                </a:solidFill>
                <a:latin typeface="方正小标宋简体" panose="02010601030101010101" charset="-122"/>
                <a:ea typeface="方正小标宋简体" panose="02010601030101010101" charset="-122"/>
              </a:rPr>
              <a:t>3</a:t>
            </a:r>
            <a:endParaRPr lang="en-US" altLang="zh-CN" sz="10000" dirty="0">
              <a:solidFill>
                <a:schemeClr val="bg1">
                  <a:lumMod val="65000"/>
                </a:schemeClr>
              </a:solidFill>
              <a:latin typeface="方正小标宋简体" panose="02010601030101010101" charset="-122"/>
              <a:ea typeface="方正小标宋简体" panose="02010601030101010101" charset="-122"/>
            </a:endParaRPr>
          </a:p>
        </p:txBody>
      </p:sp>
      <p:grpSp>
        <p:nvGrpSpPr>
          <p:cNvPr id="2" name="组合 3"/>
          <p:cNvGrpSpPr/>
          <p:nvPr/>
        </p:nvGrpSpPr>
        <p:grpSpPr>
          <a:xfrm>
            <a:off x="2687320" y="562610"/>
            <a:ext cx="4725670" cy="685165"/>
            <a:chOff x="1493" y="886"/>
            <a:chExt cx="7442" cy="1079"/>
          </a:xfrm>
        </p:grpSpPr>
        <p:sp>
          <p:nvSpPr>
            <p:cNvPr id="19" name="TextBox 8"/>
            <p:cNvSpPr txBox="1"/>
            <p:nvPr/>
          </p:nvSpPr>
          <p:spPr>
            <a:xfrm>
              <a:off x="1493" y="996"/>
              <a:ext cx="7442" cy="969"/>
            </a:xfrm>
            <a:prstGeom prst="rect">
              <a:avLst/>
            </a:prstGeom>
            <a:noFill/>
          </p:spPr>
          <p:txBody>
            <a:bodyPr wrap="square" lIns="0" tIns="0" rIns="0" bIns="0" rtlCol="0" anchor="ctr">
              <a:spAutoFit/>
            </a:bodyPr>
            <a:lstStyle/>
            <a:p>
              <a:pPr algn="just"/>
              <a:endParaRPr lang="zh-CN" altLang="en-US" sz="2000" dirty="0">
                <a:solidFill>
                  <a:srgbClr val="64A70C"/>
                </a:solidFill>
                <a:latin typeface="方正小标宋简体" panose="02010601030101010101" charset="-122"/>
                <a:ea typeface="方正小标宋简体" panose="02010601030101010101" charset="-122"/>
                <a:sym typeface="Arial" panose="020B0604020202020204" pitchFamily="34" charset="0"/>
              </a:endParaRPr>
            </a:p>
            <a:p>
              <a:pPr algn="just"/>
              <a:r>
                <a:rPr lang="zh-CN" altLang="en-US" sz="2000" dirty="0">
                  <a:solidFill>
                    <a:srgbClr val="64A70C"/>
                  </a:solidFill>
                  <a:latin typeface="方正小标宋简体" panose="02010601030101010101" charset="-122"/>
                  <a:ea typeface="方正小标宋简体" panose="02010601030101010101" charset="-122"/>
                  <a:sym typeface="Arial" panose="020B0604020202020204" pitchFamily="34" charset="0"/>
                </a:rPr>
                <a:t>国家级绿色工厂评审</a:t>
              </a:r>
              <a:endParaRPr lang="zh-CN" altLang="en-US" sz="2000" dirty="0">
                <a:solidFill>
                  <a:srgbClr val="64A70C"/>
                </a:solidFill>
                <a:latin typeface="方正小标宋简体" panose="02010601030101010101" charset="-122"/>
                <a:ea typeface="方正小标宋简体" panose="02010601030101010101" charset="-122"/>
                <a:sym typeface="Arial" panose="020B0604020202020204" pitchFamily="34" charset="0"/>
              </a:endParaRPr>
            </a:p>
          </p:txBody>
        </p:sp>
        <p:sp>
          <p:nvSpPr>
            <p:cNvPr id="20" name="文本框 19"/>
            <p:cNvSpPr txBox="1"/>
            <p:nvPr/>
          </p:nvSpPr>
          <p:spPr>
            <a:xfrm>
              <a:off x="1658" y="886"/>
              <a:ext cx="2504" cy="628"/>
            </a:xfrm>
            <a:prstGeom prst="rect">
              <a:avLst/>
            </a:prstGeom>
            <a:noFill/>
          </p:spPr>
          <p:txBody>
            <a:bodyPr wrap="square" rtlCol="0">
              <a:spAutoFit/>
            </a:bodyPr>
            <a:lstStyle/>
            <a:p>
              <a:pPr algn="just"/>
              <a:endParaRPr lang="en-US" altLang="zh-CN" sz="2000" dirty="0">
                <a:solidFill>
                  <a:schemeClr val="bg2">
                    <a:lumMod val="50000"/>
                  </a:schemeClr>
                </a:solidFill>
                <a:latin typeface="方正小标宋简体" panose="02010601030101010101" charset="-122"/>
                <a:ea typeface="方正小标宋简体" panose="02010601030101010101" charset="-122"/>
              </a:endParaRPr>
            </a:p>
          </p:txBody>
        </p:sp>
      </p:grpSp>
      <p:sp>
        <p:nvSpPr>
          <p:cNvPr id="9" name="文本框 8"/>
          <p:cNvSpPr txBox="1"/>
          <p:nvPr/>
        </p:nvSpPr>
        <p:spPr>
          <a:xfrm>
            <a:off x="2576830" y="562610"/>
            <a:ext cx="1835150" cy="368300"/>
          </a:xfrm>
          <a:prstGeom prst="rect">
            <a:avLst/>
          </a:prstGeom>
          <a:noFill/>
        </p:spPr>
        <p:txBody>
          <a:bodyPr wrap="square" rtlCol="0">
            <a:spAutoFit/>
          </a:bodyPr>
          <a:lstStyle/>
          <a:p>
            <a:pPr algn="just"/>
            <a:r>
              <a:rPr lang="zh-CN" altLang="en-US" sz="1800" dirty="0">
                <a:solidFill>
                  <a:schemeClr val="bg2">
                    <a:lumMod val="50000"/>
                  </a:schemeClr>
                </a:solidFill>
                <a:latin typeface="方正小标宋简体" panose="02010601030101010101" charset="-122"/>
                <a:ea typeface="方正小标宋简体" panose="02010601030101010101" charset="-122"/>
              </a:rPr>
              <a:t>评价流程</a:t>
            </a:r>
            <a:endParaRPr lang="zh-CN" altLang="en-US" sz="1800" dirty="0">
              <a:solidFill>
                <a:schemeClr val="bg2">
                  <a:lumMod val="50000"/>
                </a:schemeClr>
              </a:solidFill>
              <a:latin typeface="方正小标宋简体" panose="02010601030101010101" charset="-122"/>
              <a:ea typeface="方正小标宋简体" panose="02010601030101010101" charset="-122"/>
            </a:endParaRPr>
          </a:p>
        </p:txBody>
      </p:sp>
      <p:pic>
        <p:nvPicPr>
          <p:cNvPr id="25" name="图片 24"/>
          <p:cNvPicPr>
            <a:picLocks noChangeAspect="1"/>
          </p:cNvPicPr>
          <p:nvPr/>
        </p:nvPicPr>
        <p:blipFill>
          <a:blip r:embed="rId2"/>
          <a:stretch>
            <a:fillRect/>
          </a:stretch>
        </p:blipFill>
        <p:spPr>
          <a:xfrm>
            <a:off x="4832985" y="2239010"/>
            <a:ext cx="5717540" cy="2533650"/>
          </a:xfrm>
          <a:prstGeom prst="rect">
            <a:avLst/>
          </a:prstGeom>
        </p:spPr>
      </p:pic>
      <p:sp>
        <p:nvSpPr>
          <p:cNvPr id="24" name="TextBox 14"/>
          <p:cNvSpPr txBox="1"/>
          <p:nvPr/>
        </p:nvSpPr>
        <p:spPr>
          <a:xfrm>
            <a:off x="4758055" y="4803140"/>
            <a:ext cx="5792470" cy="1383665"/>
          </a:xfrm>
          <a:prstGeom prst="rect">
            <a:avLst/>
          </a:prstGeom>
          <a:noFill/>
        </p:spPr>
        <p:txBody>
          <a:bodyPr wrap="square" rtlCol="0">
            <a:spAutoFit/>
          </a:bodyPr>
          <a:lstStyle/>
          <a:p>
            <a:pPr marL="285750" indent="-285750" algn="just">
              <a:buFont typeface="Wingdings" panose="05000000000000000000" charset="0"/>
              <a:buChar char=""/>
            </a:pPr>
            <a:r>
              <a:rPr lang="zh-CN" altLang="en-US" sz="1200" dirty="0">
                <a:solidFill>
                  <a:schemeClr val="bg2">
                    <a:lumMod val="50000"/>
                  </a:schemeClr>
                </a:solidFill>
                <a:latin typeface="方正小标宋简体" panose="02010601030101010101" charset="-122"/>
                <a:ea typeface="方正小标宋简体" panose="02010601030101010101" charset="-122"/>
                <a:sym typeface="Arial" panose="020B0604020202020204" pitchFamily="34" charset="0"/>
              </a:rPr>
              <a:t>各省申报材料汇总、整理、分类（按行业和细分行业）</a:t>
            </a:r>
            <a:endParaRPr lang="zh-CN" altLang="en-US" sz="1200" dirty="0">
              <a:solidFill>
                <a:schemeClr val="bg2">
                  <a:lumMod val="50000"/>
                </a:schemeClr>
              </a:solidFill>
              <a:latin typeface="方正小标宋简体" panose="02010601030101010101" charset="-122"/>
              <a:ea typeface="方正小标宋简体" panose="02010601030101010101" charset="-122"/>
              <a:sym typeface="Arial" panose="020B0604020202020204" pitchFamily="34" charset="0"/>
            </a:endParaRPr>
          </a:p>
          <a:p>
            <a:pPr marL="285750" indent="-285750" algn="just">
              <a:buFont typeface="Wingdings" panose="05000000000000000000" charset="0"/>
              <a:buChar char=""/>
            </a:pPr>
            <a:r>
              <a:rPr lang="zh-CN" altLang="en-US" sz="1200" dirty="0">
                <a:solidFill>
                  <a:schemeClr val="bg2">
                    <a:lumMod val="50000"/>
                  </a:schemeClr>
                </a:solidFill>
                <a:latin typeface="方正小标宋简体" panose="02010601030101010101" charset="-122"/>
                <a:ea typeface="方正小标宋简体" panose="02010601030101010101" charset="-122"/>
                <a:sym typeface="Arial" panose="020B0604020202020204" pitchFamily="34" charset="0"/>
              </a:rPr>
              <a:t>申报材料初审</a:t>
            </a:r>
            <a:endParaRPr lang="zh-CN" altLang="en-US" sz="1200" dirty="0">
              <a:solidFill>
                <a:schemeClr val="bg2">
                  <a:lumMod val="50000"/>
                </a:schemeClr>
              </a:solidFill>
              <a:latin typeface="方正小标宋简体" panose="02010601030101010101" charset="-122"/>
              <a:ea typeface="方正小标宋简体" panose="02010601030101010101" charset="-122"/>
              <a:sym typeface="Arial" panose="020B0604020202020204" pitchFamily="34" charset="0"/>
            </a:endParaRPr>
          </a:p>
          <a:p>
            <a:pPr marL="285750" indent="-285750" algn="just">
              <a:buFont typeface="Wingdings" panose="05000000000000000000" charset="0"/>
              <a:buChar char=""/>
            </a:pPr>
            <a:r>
              <a:rPr lang="zh-CN" altLang="en-US" sz="1200" dirty="0">
                <a:solidFill>
                  <a:schemeClr val="bg2">
                    <a:lumMod val="50000"/>
                  </a:schemeClr>
                </a:solidFill>
                <a:latin typeface="方正小标宋简体" panose="02010601030101010101" charset="-122"/>
                <a:ea typeface="方正小标宋简体" panose="02010601030101010101" charset="-122"/>
                <a:sym typeface="Arial" panose="020B0604020202020204" pitchFamily="34" charset="0"/>
              </a:rPr>
              <a:t>召集各行业专家，组织国家级绿色工厂专家论证</a:t>
            </a:r>
            <a:endParaRPr lang="zh-CN" altLang="en-US" sz="1200" dirty="0">
              <a:solidFill>
                <a:schemeClr val="bg2">
                  <a:lumMod val="50000"/>
                </a:schemeClr>
              </a:solidFill>
              <a:latin typeface="方正小标宋简体" panose="02010601030101010101" charset="-122"/>
              <a:ea typeface="方正小标宋简体" panose="02010601030101010101" charset="-122"/>
              <a:sym typeface="Arial" panose="020B0604020202020204" pitchFamily="34" charset="0"/>
            </a:endParaRPr>
          </a:p>
          <a:p>
            <a:pPr marL="285750" indent="-285750" algn="just">
              <a:buFont typeface="Wingdings" panose="05000000000000000000" charset="0"/>
              <a:buChar char=""/>
            </a:pPr>
            <a:r>
              <a:rPr lang="zh-CN" altLang="en-US" sz="1200" dirty="0">
                <a:solidFill>
                  <a:schemeClr val="bg2">
                    <a:lumMod val="50000"/>
                  </a:schemeClr>
                </a:solidFill>
                <a:latin typeface="方正小标宋简体" panose="02010601030101010101" charset="-122"/>
                <a:ea typeface="方正小标宋简体" panose="02010601030101010101" charset="-122"/>
                <a:sym typeface="Arial" panose="020B0604020202020204" pitchFamily="34" charset="0"/>
              </a:rPr>
              <a:t>企业信用检索</a:t>
            </a:r>
            <a:endParaRPr lang="zh-CN" altLang="en-US" sz="1200" dirty="0">
              <a:solidFill>
                <a:schemeClr val="bg2">
                  <a:lumMod val="50000"/>
                </a:schemeClr>
              </a:solidFill>
              <a:latin typeface="方正小标宋简体" panose="02010601030101010101" charset="-122"/>
              <a:ea typeface="方正小标宋简体" panose="02010601030101010101" charset="-122"/>
              <a:sym typeface="Arial" panose="020B0604020202020204" pitchFamily="34" charset="0"/>
            </a:endParaRPr>
          </a:p>
          <a:p>
            <a:pPr marL="285750" indent="-285750" algn="just">
              <a:buFont typeface="Wingdings" panose="05000000000000000000" charset="0"/>
              <a:buChar char=""/>
            </a:pPr>
            <a:r>
              <a:rPr lang="zh-CN" altLang="en-US" sz="1200" u="sng" dirty="0">
                <a:solidFill>
                  <a:schemeClr val="tx1"/>
                </a:solidFill>
                <a:latin typeface="方正小标宋简体" panose="02010601030101010101" charset="-122"/>
                <a:ea typeface="方正小标宋简体" panose="02010601030101010101" charset="-122"/>
                <a:sym typeface="Arial" panose="020B0604020202020204" pitchFamily="34" charset="0"/>
              </a:rPr>
              <a:t>绿色制造体系示范</a:t>
            </a:r>
            <a:r>
              <a:rPr lang="en-US" altLang="zh-CN" sz="1200" u="sng" dirty="0">
                <a:solidFill>
                  <a:schemeClr val="tx1"/>
                </a:solidFill>
                <a:latin typeface="方正小标宋简体" panose="02010601030101010101" charset="-122"/>
                <a:ea typeface="方正小标宋简体" panose="02010601030101010101" charset="-122"/>
                <a:sym typeface="Arial" panose="020B0604020202020204" pitchFamily="34" charset="0"/>
              </a:rPr>
              <a:t>/</a:t>
            </a:r>
            <a:r>
              <a:rPr lang="zh-CN" altLang="en-US" sz="1200" u="sng" dirty="0">
                <a:solidFill>
                  <a:schemeClr val="tx1"/>
                </a:solidFill>
                <a:latin typeface="方正小标宋简体" panose="02010601030101010101" charset="-122"/>
                <a:ea typeface="方正小标宋简体" panose="02010601030101010101" charset="-122"/>
                <a:sym typeface="Arial" panose="020B0604020202020204" pitchFamily="34" charset="0"/>
              </a:rPr>
              <a:t>国家级绿色工厂名单公示</a:t>
            </a:r>
            <a:endParaRPr lang="zh-CN" altLang="en-US" sz="1200" u="sng" dirty="0">
              <a:solidFill>
                <a:schemeClr val="tx1"/>
              </a:solidFill>
              <a:latin typeface="方正小标宋简体" panose="02010601030101010101" charset="-122"/>
              <a:ea typeface="方正小标宋简体" panose="02010601030101010101" charset="-122"/>
              <a:sym typeface="Arial" panose="020B0604020202020204" pitchFamily="34" charset="0"/>
            </a:endParaRPr>
          </a:p>
          <a:p>
            <a:pPr marL="285750" indent="-285750" algn="just">
              <a:buFont typeface="Wingdings" panose="05000000000000000000" charset="0"/>
              <a:buChar char=""/>
            </a:pPr>
            <a:r>
              <a:rPr lang="zh-CN" altLang="en-US" sz="1200" u="sng" dirty="0">
                <a:solidFill>
                  <a:schemeClr val="tx1"/>
                </a:solidFill>
                <a:latin typeface="方正小标宋简体" panose="02010601030101010101" charset="-122"/>
                <a:ea typeface="方正小标宋简体" panose="02010601030101010101" charset="-122"/>
                <a:sym typeface="Arial" panose="020B0604020202020204" pitchFamily="34" charset="0"/>
              </a:rPr>
              <a:t>现场抽查（如需）</a:t>
            </a:r>
            <a:endParaRPr lang="zh-CN" altLang="en-US" sz="1200" u="sng" dirty="0">
              <a:solidFill>
                <a:schemeClr val="tx1"/>
              </a:solidFill>
              <a:latin typeface="方正小标宋简体" panose="02010601030101010101" charset="-122"/>
              <a:ea typeface="方正小标宋简体" panose="02010601030101010101" charset="-122"/>
              <a:sym typeface="Arial" panose="020B0604020202020204" pitchFamily="34" charset="0"/>
            </a:endParaRPr>
          </a:p>
          <a:p>
            <a:pPr marL="285750" indent="-285750" algn="just">
              <a:buFont typeface="Wingdings" panose="05000000000000000000" charset="0"/>
              <a:buChar char=""/>
            </a:pPr>
            <a:r>
              <a:rPr lang="zh-CN" altLang="en-US" sz="1200" dirty="0">
                <a:solidFill>
                  <a:schemeClr val="bg2">
                    <a:lumMod val="50000"/>
                  </a:schemeClr>
                </a:solidFill>
                <a:latin typeface="方正小标宋简体" panose="02010601030101010101" charset="-122"/>
                <a:ea typeface="方正小标宋简体" panose="02010601030101010101" charset="-122"/>
                <a:sym typeface="Arial" panose="020B0604020202020204" pitchFamily="34" charset="0"/>
              </a:rPr>
              <a:t>绿色制造体系示范</a:t>
            </a:r>
            <a:r>
              <a:rPr lang="en-US" altLang="zh-CN" sz="1200" dirty="0">
                <a:solidFill>
                  <a:schemeClr val="bg2">
                    <a:lumMod val="50000"/>
                  </a:schemeClr>
                </a:solidFill>
                <a:latin typeface="方正小标宋简体" panose="02010601030101010101" charset="-122"/>
                <a:ea typeface="方正小标宋简体" panose="02010601030101010101" charset="-122"/>
                <a:sym typeface="Arial" panose="020B0604020202020204" pitchFamily="34" charset="0"/>
              </a:rPr>
              <a:t>/</a:t>
            </a:r>
            <a:r>
              <a:rPr lang="zh-CN" altLang="en-US" sz="1200" dirty="0">
                <a:solidFill>
                  <a:schemeClr val="bg2">
                    <a:lumMod val="50000"/>
                  </a:schemeClr>
                </a:solidFill>
                <a:latin typeface="方正小标宋简体" panose="02010601030101010101" charset="-122"/>
                <a:ea typeface="方正小标宋简体" panose="02010601030101010101" charset="-122"/>
                <a:sym typeface="Arial" panose="020B0604020202020204" pitchFamily="34" charset="0"/>
              </a:rPr>
              <a:t>国家级绿色工厂名单发布</a:t>
            </a:r>
            <a:endParaRPr lang="zh-CN" altLang="en-US" sz="1200" dirty="0">
              <a:solidFill>
                <a:schemeClr val="bg2">
                  <a:lumMod val="50000"/>
                </a:schemeClr>
              </a:solidFill>
              <a:latin typeface="方正小标宋简体" panose="02010601030101010101" charset="-122"/>
              <a:ea typeface="方正小标宋简体" panose="02010601030101010101" charset="-122"/>
              <a:sym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1792605" y="194310"/>
            <a:ext cx="474980" cy="1631216"/>
          </a:xfrm>
          <a:prstGeom prst="rect">
            <a:avLst/>
          </a:prstGeom>
          <a:noFill/>
        </p:spPr>
        <p:txBody>
          <a:bodyPr wrap="square" rtlCol="0">
            <a:spAutoFit/>
          </a:bodyPr>
          <a:lstStyle/>
          <a:p>
            <a:r>
              <a:rPr lang="en-US" altLang="zh-CN" sz="10000" dirty="0">
                <a:solidFill>
                  <a:schemeClr val="bg1">
                    <a:lumMod val="65000"/>
                  </a:schemeClr>
                </a:solidFill>
                <a:latin typeface="方正小标宋简体" panose="02010601030101010101" charset="-122"/>
                <a:ea typeface="方正小标宋简体" panose="02010601030101010101" charset="-122"/>
              </a:rPr>
              <a:t>3</a:t>
            </a:r>
            <a:endParaRPr lang="en-US" altLang="zh-CN" sz="10000" dirty="0">
              <a:solidFill>
                <a:schemeClr val="bg1">
                  <a:lumMod val="65000"/>
                </a:schemeClr>
              </a:solidFill>
              <a:latin typeface="方正小标宋简体" panose="02010601030101010101" charset="-122"/>
              <a:ea typeface="方正小标宋简体" panose="02010601030101010101" charset="-122"/>
            </a:endParaRPr>
          </a:p>
        </p:txBody>
      </p:sp>
      <p:grpSp>
        <p:nvGrpSpPr>
          <p:cNvPr id="2" name="组合 3"/>
          <p:cNvGrpSpPr/>
          <p:nvPr/>
        </p:nvGrpSpPr>
        <p:grpSpPr>
          <a:xfrm>
            <a:off x="2687320" y="562610"/>
            <a:ext cx="4725670" cy="685165"/>
            <a:chOff x="1493" y="886"/>
            <a:chExt cx="7442" cy="1079"/>
          </a:xfrm>
        </p:grpSpPr>
        <p:sp>
          <p:nvSpPr>
            <p:cNvPr id="19" name="TextBox 8"/>
            <p:cNvSpPr txBox="1"/>
            <p:nvPr/>
          </p:nvSpPr>
          <p:spPr>
            <a:xfrm>
              <a:off x="1493" y="996"/>
              <a:ext cx="7442" cy="969"/>
            </a:xfrm>
            <a:prstGeom prst="rect">
              <a:avLst/>
            </a:prstGeom>
            <a:noFill/>
          </p:spPr>
          <p:txBody>
            <a:bodyPr wrap="square" lIns="0" tIns="0" rIns="0" bIns="0" rtlCol="0" anchor="ctr">
              <a:spAutoFit/>
            </a:bodyPr>
            <a:lstStyle/>
            <a:p>
              <a:pPr algn="just"/>
              <a:endParaRPr lang="zh-CN" altLang="en-US" sz="2000" dirty="0">
                <a:solidFill>
                  <a:srgbClr val="64A70C"/>
                </a:solidFill>
                <a:latin typeface="方正小标宋简体" panose="02010601030101010101" charset="-122"/>
                <a:ea typeface="方正小标宋简体" panose="02010601030101010101" charset="-122"/>
                <a:sym typeface="Arial" panose="020B0604020202020204" pitchFamily="34" charset="0"/>
              </a:endParaRPr>
            </a:p>
            <a:p>
              <a:pPr algn="just"/>
              <a:r>
                <a:rPr lang="zh-CN" altLang="en-US" sz="2000" dirty="0">
                  <a:solidFill>
                    <a:srgbClr val="64A70C"/>
                  </a:solidFill>
                  <a:latin typeface="方正小标宋简体" panose="02010601030101010101" charset="-122"/>
                  <a:ea typeface="方正小标宋简体" panose="02010601030101010101" charset="-122"/>
                  <a:sym typeface="Arial" panose="020B0604020202020204" pitchFamily="34" charset="0"/>
                </a:rPr>
                <a:t>绿色工厂的现场评价</a:t>
              </a:r>
              <a:endParaRPr lang="zh-CN" altLang="en-US" sz="2000" dirty="0">
                <a:solidFill>
                  <a:srgbClr val="64A70C"/>
                </a:solidFill>
                <a:latin typeface="方正小标宋简体" panose="02010601030101010101" charset="-122"/>
                <a:ea typeface="方正小标宋简体" panose="02010601030101010101" charset="-122"/>
                <a:sym typeface="Arial" panose="020B0604020202020204" pitchFamily="34" charset="0"/>
              </a:endParaRPr>
            </a:p>
          </p:txBody>
        </p:sp>
        <p:sp>
          <p:nvSpPr>
            <p:cNvPr id="20" name="文本框 19"/>
            <p:cNvSpPr txBox="1"/>
            <p:nvPr/>
          </p:nvSpPr>
          <p:spPr>
            <a:xfrm>
              <a:off x="1658" y="886"/>
              <a:ext cx="2504" cy="628"/>
            </a:xfrm>
            <a:prstGeom prst="rect">
              <a:avLst/>
            </a:prstGeom>
            <a:noFill/>
          </p:spPr>
          <p:txBody>
            <a:bodyPr wrap="square" rtlCol="0">
              <a:spAutoFit/>
            </a:bodyPr>
            <a:lstStyle/>
            <a:p>
              <a:pPr algn="just"/>
              <a:endParaRPr lang="en-US" altLang="zh-CN" sz="2000" dirty="0">
                <a:solidFill>
                  <a:schemeClr val="bg2">
                    <a:lumMod val="50000"/>
                  </a:schemeClr>
                </a:solidFill>
                <a:latin typeface="方正小标宋简体" panose="02010601030101010101" charset="-122"/>
                <a:ea typeface="方正小标宋简体" panose="02010601030101010101" charset="-122"/>
              </a:endParaRPr>
            </a:p>
          </p:txBody>
        </p:sp>
      </p:grpSp>
      <p:sp>
        <p:nvSpPr>
          <p:cNvPr id="9" name="文本框 8"/>
          <p:cNvSpPr txBox="1"/>
          <p:nvPr/>
        </p:nvSpPr>
        <p:spPr>
          <a:xfrm>
            <a:off x="2576830" y="562610"/>
            <a:ext cx="1835150" cy="368300"/>
          </a:xfrm>
          <a:prstGeom prst="rect">
            <a:avLst/>
          </a:prstGeom>
          <a:noFill/>
        </p:spPr>
        <p:txBody>
          <a:bodyPr wrap="square" rtlCol="0">
            <a:spAutoFit/>
          </a:bodyPr>
          <a:lstStyle/>
          <a:p>
            <a:pPr algn="just"/>
            <a:r>
              <a:rPr lang="zh-CN" altLang="en-US" sz="1800" dirty="0">
                <a:solidFill>
                  <a:schemeClr val="bg2">
                    <a:lumMod val="50000"/>
                  </a:schemeClr>
                </a:solidFill>
                <a:latin typeface="方正小标宋简体" panose="02010601030101010101" charset="-122"/>
                <a:ea typeface="方正小标宋简体" panose="02010601030101010101" charset="-122"/>
              </a:rPr>
              <a:t>评价流程</a:t>
            </a:r>
            <a:endParaRPr lang="zh-CN" altLang="en-US" sz="1800" dirty="0">
              <a:solidFill>
                <a:schemeClr val="bg2">
                  <a:lumMod val="50000"/>
                </a:schemeClr>
              </a:solidFill>
              <a:latin typeface="方正小标宋简体" panose="02010601030101010101" charset="-122"/>
              <a:ea typeface="方正小标宋简体" panose="02010601030101010101" charset="-122"/>
            </a:endParaRPr>
          </a:p>
        </p:txBody>
      </p:sp>
      <p:graphicFrame>
        <p:nvGraphicFramePr>
          <p:cNvPr id="3" name="内容占位符 5"/>
          <p:cNvGraphicFramePr/>
          <p:nvPr/>
        </p:nvGraphicFramePr>
        <p:xfrm>
          <a:off x="1730375" y="1557020"/>
          <a:ext cx="9118153" cy="441261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5" name="TextBox 14"/>
          <p:cNvSpPr txBox="1"/>
          <p:nvPr/>
        </p:nvSpPr>
        <p:spPr>
          <a:xfrm>
            <a:off x="5592445" y="4797425"/>
            <a:ext cx="5540375" cy="1198880"/>
          </a:xfrm>
          <a:prstGeom prst="rect">
            <a:avLst/>
          </a:prstGeom>
          <a:noFill/>
        </p:spPr>
        <p:txBody>
          <a:bodyPr wrap="square" rtlCol="0">
            <a:spAutoFit/>
          </a:bodyPr>
          <a:lstStyle/>
          <a:p>
            <a:pPr algn="just"/>
            <a:r>
              <a:rPr lang="en-US" altLang="zh-CN" sz="1800" dirty="0">
                <a:latin typeface="+mn-ea"/>
                <a:ea typeface="+mn-ea"/>
                <a:cs typeface="+mn-ea"/>
                <a:sym typeface="Arial" panose="020B0604020202020204" pitchFamily="34" charset="0"/>
              </a:rPr>
              <a:t>    * </a:t>
            </a:r>
            <a:r>
              <a:rPr lang="zh-CN" altLang="en-US" sz="1800" dirty="0">
                <a:latin typeface="+mn-ea"/>
                <a:ea typeface="+mn-ea"/>
                <a:cs typeface="+mn-ea"/>
                <a:sym typeface="Arial" panose="020B0604020202020204" pitchFamily="34" charset="0"/>
              </a:rPr>
              <a:t>开展现场评价的前提是企业完成了绿色诊断报告和证明材料的收集、准备，并通过第三方机构的文件评审。</a:t>
            </a:r>
            <a:endParaRPr lang="zh-CN" altLang="en-US" sz="1800" dirty="0">
              <a:latin typeface="+mn-ea"/>
              <a:ea typeface="+mn-ea"/>
              <a:cs typeface="+mn-ea"/>
              <a:sym typeface="Arial" panose="020B0604020202020204" pitchFamily="34" charset="0"/>
            </a:endParaRPr>
          </a:p>
          <a:p>
            <a:pPr algn="l"/>
            <a:endParaRPr lang="zh-CN" altLang="en-US" sz="1800" dirty="0">
              <a:latin typeface="+mn-ea"/>
              <a:ea typeface="+mn-ea"/>
              <a:cs typeface="+mn-ea"/>
              <a:sym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MH_Others_1"/>
          <p:cNvSpPr txBox="1">
            <a:spLocks noChangeAspect="1"/>
          </p:cNvSpPr>
          <p:nvPr>
            <p:custDataLst>
              <p:tags r:id="rId1"/>
            </p:custDataLst>
          </p:nvPr>
        </p:nvSpPr>
        <p:spPr>
          <a:xfrm>
            <a:off x="1924050" y="560388"/>
            <a:ext cx="1798955" cy="923290"/>
          </a:xfrm>
          <a:prstGeom prst="rect">
            <a:avLst/>
          </a:prstGeom>
          <a:noFill/>
        </p:spPr>
        <p:txBody>
          <a:bodyPr vert="horz" wrap="square" lIns="0" tIns="0" rIns="0" bIns="0" rtlCol="0" anchor="ctr" anchorCtr="0">
            <a:spAutoFit/>
          </a:bodyPr>
          <a:lstStyle/>
          <a:p>
            <a:pPr algn="dist"/>
            <a:r>
              <a:rPr lang="zh-CN" altLang="en-US" sz="6000" b="1" dirty="0">
                <a:solidFill>
                  <a:srgbClr val="31A936"/>
                </a:solidFill>
                <a:latin typeface="微软雅黑" panose="020B0503020204020204" pitchFamily="34" charset="-122"/>
                <a:ea typeface="微软雅黑" panose="020B0503020204020204" pitchFamily="34" charset="-122"/>
                <a:sym typeface="Arial" panose="020B0604020202020204" pitchFamily="34" charset="0"/>
              </a:rPr>
              <a:t>目录</a:t>
            </a:r>
            <a:endParaRPr lang="zh-CN" altLang="en-US" sz="6000" b="1" dirty="0">
              <a:solidFill>
                <a:srgbClr val="31A936"/>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5" name="MH_Others_2"/>
          <p:cNvSpPr txBox="1">
            <a:spLocks noChangeAspect="1"/>
          </p:cNvSpPr>
          <p:nvPr>
            <p:custDataLst>
              <p:tags r:id="rId2"/>
            </p:custDataLst>
          </p:nvPr>
        </p:nvSpPr>
        <p:spPr>
          <a:xfrm>
            <a:off x="1924050" y="1429068"/>
            <a:ext cx="1798955" cy="338455"/>
          </a:xfrm>
          <a:prstGeom prst="rect">
            <a:avLst/>
          </a:prstGeom>
          <a:noFill/>
        </p:spPr>
        <p:txBody>
          <a:bodyPr wrap="square" lIns="0" tIns="0" rIns="0" bIns="0">
            <a:spAutoFit/>
          </a:bodyPr>
          <a:lstStyle/>
          <a:p>
            <a:pPr algn="ctr">
              <a:defRPr/>
            </a:pPr>
            <a:r>
              <a:rPr lang="en-US" altLang="zh-CN" sz="2200" dirty="0">
                <a:solidFill>
                  <a:schemeClr val="bg2">
                    <a:lumMod val="50000"/>
                  </a:schemeClr>
                </a:solidFill>
                <a:latin typeface="方正小标宋简体" panose="02010601030101010101" charset="-122"/>
                <a:ea typeface="方正小标宋简体" panose="02010601030101010101" charset="-122"/>
                <a:sym typeface="Arial" panose="020B0604020202020204" pitchFamily="34" charset="0"/>
              </a:rPr>
              <a:t>CONTENTS</a:t>
            </a:r>
            <a:endParaRPr lang="en-US" altLang="zh-CN" sz="2200" dirty="0">
              <a:solidFill>
                <a:schemeClr val="bg2">
                  <a:lumMod val="50000"/>
                </a:schemeClr>
              </a:solidFill>
              <a:latin typeface="方正小标宋简体" panose="02010601030101010101" charset="-122"/>
              <a:ea typeface="方正小标宋简体" panose="02010601030101010101" charset="-122"/>
              <a:sym typeface="Arial" panose="020B0604020202020204" pitchFamily="34" charset="0"/>
            </a:endParaRPr>
          </a:p>
        </p:txBody>
      </p:sp>
      <p:pic>
        <p:nvPicPr>
          <p:cNvPr id="29" name="图片 28" descr="F:/★素材收集/★行业素材/行业照片/316664a36685452cb70b3e6796b94ffa.png316664a36685452cb70b3e6796b94ffa"/>
          <p:cNvPicPr>
            <a:picLocks noChangeAspect="1"/>
          </p:cNvPicPr>
          <p:nvPr/>
        </p:nvPicPr>
        <p:blipFill>
          <a:blip r:embed="rId3"/>
          <a:srcRect t="38930" b="38930"/>
          <a:stretch>
            <a:fillRect/>
          </a:stretch>
        </p:blipFill>
        <p:spPr>
          <a:xfrm>
            <a:off x="-97155" y="5157470"/>
            <a:ext cx="12292330" cy="1700530"/>
          </a:xfrm>
          <a:prstGeom prst="rect">
            <a:avLst/>
          </a:prstGeom>
        </p:spPr>
      </p:pic>
      <p:sp>
        <p:nvSpPr>
          <p:cNvPr id="13" name="矩形 12"/>
          <p:cNvSpPr/>
          <p:nvPr/>
        </p:nvSpPr>
        <p:spPr>
          <a:xfrm>
            <a:off x="1477645" y="-17462"/>
            <a:ext cx="240030" cy="1729105"/>
          </a:xfrm>
          <a:prstGeom prst="rect">
            <a:avLst/>
          </a:prstGeom>
          <a:solidFill>
            <a:srgbClr val="31A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50"/>
              </a:solidFill>
            </a:endParaRPr>
          </a:p>
        </p:txBody>
      </p:sp>
      <p:sp>
        <p:nvSpPr>
          <p:cNvPr id="40" name="MH_Entry_1"/>
          <p:cNvSpPr/>
          <p:nvPr>
            <p:custDataLst>
              <p:tags r:id="rId4"/>
            </p:custDataLst>
          </p:nvPr>
        </p:nvSpPr>
        <p:spPr>
          <a:xfrm>
            <a:off x="5977204" y="2163784"/>
            <a:ext cx="4706303" cy="430887"/>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en-US" altLang="zh-CN" sz="2800" b="1" dirty="0">
                <a:solidFill>
                  <a:srgbClr val="00B050"/>
                </a:solidFill>
                <a:latin typeface="微软雅黑" panose="020B0503020204020204" pitchFamily="34" charset="-122"/>
                <a:ea typeface="微软雅黑" panose="020B0503020204020204" pitchFamily="34" charset="-122"/>
                <a:sym typeface="Arial" panose="020B0604020202020204" pitchFamily="34" charset="0"/>
              </a:rPr>
              <a:t>2 </a:t>
            </a:r>
            <a:r>
              <a:rPr lang="zh-CN" altLang="en-US" sz="2800" b="1" dirty="0">
                <a:solidFill>
                  <a:schemeClr val="bg2">
                    <a:lumMod val="50000"/>
                  </a:schemeClr>
                </a:solidFill>
                <a:latin typeface="微软雅黑" panose="020B0503020204020204" pitchFamily="34" charset="-122"/>
                <a:ea typeface="微软雅黑" panose="020B0503020204020204" pitchFamily="34" charset="-122"/>
                <a:sym typeface="Arial" panose="020B0604020202020204" pitchFamily="34" charset="0"/>
              </a:rPr>
              <a:t>绿色工厂评价概念及形势</a:t>
            </a:r>
            <a:endParaRPr lang="zh-CN" altLang="en-US" sz="2800" b="1" dirty="0">
              <a:solidFill>
                <a:schemeClr val="bg2">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1" name="MH_Entry_2"/>
          <p:cNvSpPr/>
          <p:nvPr>
            <p:custDataLst>
              <p:tags r:id="rId5"/>
            </p:custDataLst>
          </p:nvPr>
        </p:nvSpPr>
        <p:spPr>
          <a:xfrm>
            <a:off x="5977204" y="1501631"/>
            <a:ext cx="4342584" cy="430887"/>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en-US" altLang="zh-CN" sz="2800" b="1" dirty="0">
                <a:solidFill>
                  <a:srgbClr val="00B050"/>
                </a:solidFill>
                <a:latin typeface="微软雅黑" panose="020B0503020204020204" pitchFamily="34" charset="-122"/>
                <a:ea typeface="微软雅黑" panose="020B0503020204020204" pitchFamily="34" charset="-122"/>
                <a:sym typeface="Arial" panose="020B0604020202020204" pitchFamily="34" charset="0"/>
              </a:rPr>
              <a:t>1</a:t>
            </a:r>
            <a:r>
              <a:rPr lang="en-US" altLang="zh-CN" sz="2800" b="1" dirty="0">
                <a:solidFill>
                  <a:schemeClr val="bg2">
                    <a:lumMod val="50000"/>
                  </a:schemeClr>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2800" b="1" dirty="0">
                <a:solidFill>
                  <a:schemeClr val="bg2">
                    <a:lumMod val="50000"/>
                  </a:schemeClr>
                </a:solidFill>
                <a:latin typeface="微软雅黑" panose="020B0503020204020204" pitchFamily="34" charset="-122"/>
                <a:ea typeface="微软雅黑" panose="020B0503020204020204" pitchFamily="34" charset="-122"/>
                <a:sym typeface="Arial" panose="020B0604020202020204" pitchFamily="34" charset="0"/>
              </a:rPr>
              <a:t>相关背景</a:t>
            </a:r>
            <a:endParaRPr lang="zh-CN" altLang="en-US" sz="2800" b="1" dirty="0">
              <a:solidFill>
                <a:schemeClr val="bg2">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2" name="MH_Entry_3"/>
          <p:cNvSpPr/>
          <p:nvPr>
            <p:custDataLst>
              <p:tags r:id="rId6"/>
            </p:custDataLst>
          </p:nvPr>
        </p:nvSpPr>
        <p:spPr>
          <a:xfrm>
            <a:off x="5977204" y="2825937"/>
            <a:ext cx="3127944" cy="430887"/>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en-US" altLang="zh-CN" sz="2800" b="1" dirty="0">
                <a:solidFill>
                  <a:srgbClr val="00B050"/>
                </a:solidFill>
                <a:latin typeface="微软雅黑" panose="020B0503020204020204" pitchFamily="34" charset="-122"/>
                <a:ea typeface="微软雅黑" panose="020B0503020204020204" pitchFamily="34" charset="-122"/>
                <a:sym typeface="Arial" panose="020B0604020202020204" pitchFamily="34" charset="0"/>
              </a:rPr>
              <a:t>3</a:t>
            </a:r>
            <a:r>
              <a:rPr lang="en-US" altLang="zh-CN" sz="2800" b="1" dirty="0">
                <a:solidFill>
                  <a:schemeClr val="bg2">
                    <a:lumMod val="50000"/>
                  </a:schemeClr>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2800" b="1" dirty="0">
                <a:solidFill>
                  <a:schemeClr val="bg2">
                    <a:lumMod val="50000"/>
                  </a:schemeClr>
                </a:solidFill>
                <a:latin typeface="微软雅黑" panose="020B0503020204020204" pitchFamily="34" charset="-122"/>
                <a:ea typeface="微软雅黑" panose="020B0503020204020204" pitchFamily="34" charset="-122"/>
                <a:sym typeface="Arial" panose="020B0604020202020204" pitchFamily="34" charset="0"/>
              </a:rPr>
              <a:t>评价与申报流程</a:t>
            </a:r>
            <a:endParaRPr lang="zh-CN" altLang="en-US" sz="2800" b="1" dirty="0">
              <a:solidFill>
                <a:schemeClr val="bg2">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3" name="MH_Entry_4"/>
          <p:cNvSpPr/>
          <p:nvPr>
            <p:custDataLst>
              <p:tags r:id="rId7"/>
            </p:custDataLst>
          </p:nvPr>
        </p:nvSpPr>
        <p:spPr>
          <a:xfrm>
            <a:off x="5977204" y="3488090"/>
            <a:ext cx="4217151" cy="430887"/>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en-US" altLang="zh-CN" sz="2800" b="1" dirty="0">
                <a:solidFill>
                  <a:srgbClr val="00B050"/>
                </a:solidFill>
                <a:latin typeface="微软雅黑" panose="020B0503020204020204" pitchFamily="34" charset="-122"/>
                <a:ea typeface="微软雅黑" panose="020B0503020204020204" pitchFamily="34" charset="-122"/>
                <a:sym typeface="Arial" panose="020B0604020202020204" pitchFamily="34" charset="0"/>
              </a:rPr>
              <a:t>4 </a:t>
            </a:r>
            <a:r>
              <a:rPr lang="zh-CN" altLang="en-US" sz="2800" b="1" dirty="0">
                <a:solidFill>
                  <a:schemeClr val="bg2">
                    <a:lumMod val="50000"/>
                  </a:schemeClr>
                </a:solidFill>
                <a:latin typeface="微软雅黑" panose="020B0503020204020204" pitchFamily="34" charset="-122"/>
                <a:ea typeface="微软雅黑" panose="020B0503020204020204" pitchFamily="34" charset="-122"/>
                <a:sym typeface="Arial" panose="020B0604020202020204" pitchFamily="34" charset="0"/>
              </a:rPr>
              <a:t>评价依据及内容</a:t>
            </a:r>
            <a:endParaRPr lang="zh-CN" altLang="en-US" sz="2800" b="1" dirty="0">
              <a:solidFill>
                <a:schemeClr val="bg2">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1" name="MH_Entry_4"/>
          <p:cNvSpPr/>
          <p:nvPr>
            <p:custDataLst>
              <p:tags r:id="rId8"/>
            </p:custDataLst>
          </p:nvPr>
        </p:nvSpPr>
        <p:spPr>
          <a:xfrm>
            <a:off x="5977204" y="4150241"/>
            <a:ext cx="4043228" cy="430887"/>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en-US" altLang="zh-CN" sz="2800" b="1" dirty="0">
                <a:solidFill>
                  <a:srgbClr val="00B050"/>
                </a:solidFill>
                <a:latin typeface="微软雅黑" panose="020B0503020204020204" pitchFamily="34" charset="-122"/>
                <a:ea typeface="微软雅黑" panose="020B0503020204020204" pitchFamily="34" charset="-122"/>
                <a:sym typeface="Arial" panose="020B0604020202020204" pitchFamily="34" charset="0"/>
              </a:rPr>
              <a:t>5 </a:t>
            </a:r>
            <a:r>
              <a:rPr lang="zh-CN" altLang="en-US" sz="2800" b="1" dirty="0">
                <a:solidFill>
                  <a:schemeClr val="bg2">
                    <a:lumMod val="50000"/>
                  </a:schemeClr>
                </a:solidFill>
                <a:latin typeface="微软雅黑" panose="020B0503020204020204" pitchFamily="34" charset="-122"/>
                <a:ea typeface="微软雅黑" panose="020B0503020204020204" pitchFamily="34" charset="-122"/>
                <a:sym typeface="Arial" panose="020B0604020202020204" pitchFamily="34" charset="0"/>
              </a:rPr>
              <a:t>几个要点</a:t>
            </a:r>
            <a:endParaRPr lang="zh-CN" altLang="en-US" sz="2800" b="1" dirty="0">
              <a:solidFill>
                <a:schemeClr val="bg2">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l="6166" r="84139" b="44425"/>
          <a:stretch>
            <a:fillRect/>
          </a:stretch>
        </p:blipFill>
        <p:spPr>
          <a:xfrm>
            <a:off x="1775519" y="1383629"/>
            <a:ext cx="976419" cy="2257243"/>
          </a:xfrm>
          <a:prstGeom prst="rect">
            <a:avLst/>
          </a:prstGeom>
        </p:spPr>
      </p:pic>
      <p:sp>
        <p:nvSpPr>
          <p:cNvPr id="9" name="文本框 8"/>
          <p:cNvSpPr txBox="1"/>
          <p:nvPr/>
        </p:nvSpPr>
        <p:spPr>
          <a:xfrm>
            <a:off x="841439" y="51113"/>
            <a:ext cx="474980" cy="1630045"/>
          </a:xfrm>
          <a:prstGeom prst="rect">
            <a:avLst/>
          </a:prstGeom>
          <a:noFill/>
        </p:spPr>
        <p:txBody>
          <a:bodyPr wrap="square" rtlCol="0">
            <a:spAutoFit/>
          </a:bodyPr>
          <a:lstStyle/>
          <a:p>
            <a:r>
              <a:rPr lang="en-US" altLang="zh-CN" sz="10000" dirty="0">
                <a:solidFill>
                  <a:schemeClr val="bg1">
                    <a:lumMod val="65000"/>
                  </a:schemeClr>
                </a:solidFill>
                <a:latin typeface="方正小标宋简体" panose="02010601030101010101" charset="-122"/>
                <a:ea typeface="方正小标宋简体" panose="02010601030101010101" charset="-122"/>
              </a:rPr>
              <a:t>4</a:t>
            </a:r>
            <a:endParaRPr lang="en-US" altLang="zh-CN" sz="10000" dirty="0">
              <a:solidFill>
                <a:schemeClr val="bg1">
                  <a:lumMod val="65000"/>
                </a:schemeClr>
              </a:solidFill>
              <a:latin typeface="方正小标宋简体" panose="02010601030101010101" charset="-122"/>
              <a:ea typeface="方正小标宋简体" panose="02010601030101010101" charset="-122"/>
            </a:endParaRPr>
          </a:p>
        </p:txBody>
      </p:sp>
      <p:grpSp>
        <p:nvGrpSpPr>
          <p:cNvPr id="10" name="组合 3"/>
          <p:cNvGrpSpPr/>
          <p:nvPr/>
        </p:nvGrpSpPr>
        <p:grpSpPr>
          <a:xfrm>
            <a:off x="1625664" y="419413"/>
            <a:ext cx="6264910" cy="826135"/>
            <a:chOff x="1658" y="886"/>
            <a:chExt cx="9866" cy="1301"/>
          </a:xfrm>
        </p:grpSpPr>
        <p:sp>
          <p:nvSpPr>
            <p:cNvPr id="11" name="TextBox 8"/>
            <p:cNvSpPr txBox="1"/>
            <p:nvPr/>
          </p:nvSpPr>
          <p:spPr>
            <a:xfrm>
              <a:off x="1771" y="1460"/>
              <a:ext cx="9753" cy="727"/>
            </a:xfrm>
            <a:prstGeom prst="rect">
              <a:avLst/>
            </a:prstGeom>
            <a:noFill/>
          </p:spPr>
          <p:txBody>
            <a:bodyPr wrap="square" lIns="0" tIns="0" rIns="0" bIns="0" rtlCol="0" anchor="ctr">
              <a:spAutoFit/>
            </a:bodyPr>
            <a:lstStyle/>
            <a:p>
              <a:pPr algn="dist"/>
              <a:r>
                <a:rPr lang="zh-CN" altLang="en-US" sz="3000" b="1" dirty="0">
                  <a:solidFill>
                    <a:srgbClr val="64A70C"/>
                  </a:solidFill>
                  <a:latin typeface="微软雅黑" panose="020B0503020204020204" pitchFamily="34" charset="-122"/>
                  <a:ea typeface="微软雅黑" panose="020B0503020204020204" pitchFamily="34" charset="-122"/>
                  <a:sym typeface="Arial" panose="020B0604020202020204" pitchFamily="34" charset="0"/>
                </a:rPr>
                <a:t>绿色工厂标准系统及重点标准制修订</a:t>
              </a:r>
              <a:endParaRPr lang="zh-CN" altLang="en-US" sz="3000" b="1" dirty="0">
                <a:solidFill>
                  <a:srgbClr val="64A70C"/>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文本框 11"/>
            <p:cNvSpPr txBox="1"/>
            <p:nvPr/>
          </p:nvSpPr>
          <p:spPr>
            <a:xfrm>
              <a:off x="1658" y="886"/>
              <a:ext cx="3689" cy="580"/>
            </a:xfrm>
            <a:prstGeom prst="rect">
              <a:avLst/>
            </a:prstGeom>
            <a:noFill/>
          </p:spPr>
          <p:txBody>
            <a:bodyPr wrap="square" rtlCol="0">
              <a:spAutoFit/>
            </a:bodyPr>
            <a:lstStyle/>
            <a:p>
              <a:pPr algn="just"/>
              <a:r>
                <a:rPr lang="zh-CN" altLang="en-US" sz="1800" dirty="0">
                  <a:solidFill>
                    <a:srgbClr val="FF0000"/>
                  </a:solidFill>
                  <a:latin typeface="方正小标宋简体" panose="02010601030101010101" charset="-122"/>
                  <a:ea typeface="方正小标宋简体" panose="02010601030101010101" charset="-122"/>
                </a:rPr>
                <a:t>评价依据</a:t>
              </a:r>
              <a:r>
                <a:rPr lang="zh-CN" altLang="en-US" sz="1800" dirty="0">
                  <a:solidFill>
                    <a:schemeClr val="bg2">
                      <a:lumMod val="50000"/>
                    </a:schemeClr>
                  </a:solidFill>
                  <a:latin typeface="方正小标宋简体" panose="02010601030101010101" charset="-122"/>
                  <a:ea typeface="方正小标宋简体" panose="02010601030101010101" charset="-122"/>
                </a:rPr>
                <a:t>及内容</a:t>
              </a:r>
              <a:endParaRPr lang="zh-CN" altLang="en-US" sz="1800" dirty="0">
                <a:solidFill>
                  <a:schemeClr val="bg2">
                    <a:lumMod val="50000"/>
                  </a:schemeClr>
                </a:solidFill>
                <a:latin typeface="方正小标宋简体" panose="02010601030101010101" charset="-122"/>
                <a:ea typeface="方正小标宋简体" panose="02010601030101010101" charset="-122"/>
              </a:endParaRPr>
            </a:p>
          </p:txBody>
        </p:sp>
      </p:grpSp>
      <p:sp>
        <p:nvSpPr>
          <p:cNvPr id="3" name="Rectangle 21"/>
          <p:cNvSpPr/>
          <p:nvPr/>
        </p:nvSpPr>
        <p:spPr>
          <a:xfrm>
            <a:off x="2664338" y="3673657"/>
            <a:ext cx="3406483" cy="3231515"/>
          </a:xfrm>
          <a:prstGeom prst="rect">
            <a:avLst/>
          </a:prstGeom>
          <a:solidFill>
            <a:schemeClr val="bg1"/>
          </a:solidFill>
        </p:spPr>
        <p:txBody>
          <a:bodyPr wrap="square" lIns="0" tIns="0" rIns="0" bIns="0">
            <a:spAutoFit/>
          </a:bodyPr>
          <a:lstStyle/>
          <a:p>
            <a:pPr marL="285750" indent="-285750" algn="just">
              <a:lnSpc>
                <a:spcPct val="150000"/>
              </a:lnSpc>
              <a:buFont typeface="Arial" panose="020B0604020202020204" pitchFamily="34" charset="0"/>
              <a:buChar char="•"/>
            </a:pPr>
            <a:r>
              <a:rPr lang="en-US" altLang="zh-CN" sz="1400" dirty="0">
                <a:latin typeface="方正小标宋简体" panose="02010601030101010101" charset="-122"/>
                <a:ea typeface="方正小标宋简体" panose="02010601030101010101" charset="-122"/>
              </a:rPr>
              <a:t>《</a:t>
            </a:r>
            <a:r>
              <a:rPr lang="zh-CN" altLang="en-US" sz="1400" dirty="0">
                <a:latin typeface="方正小标宋简体" panose="02010601030101010101" charset="-122"/>
                <a:ea typeface="方正小标宋简体" panose="02010601030101010101" charset="-122"/>
              </a:rPr>
              <a:t>电子信息制造业绿色工厂评价导则</a:t>
            </a:r>
            <a:r>
              <a:rPr lang="en-US" altLang="zh-CN" sz="1400" dirty="0">
                <a:latin typeface="方正小标宋简体" panose="02010601030101010101" charset="-122"/>
                <a:ea typeface="方正小标宋简体" panose="02010601030101010101" charset="-122"/>
              </a:rPr>
              <a:t>》</a:t>
            </a:r>
            <a:endParaRPr lang="en-US" altLang="zh-CN" sz="1400" dirty="0">
              <a:latin typeface="方正小标宋简体" panose="02010601030101010101" charset="-122"/>
              <a:ea typeface="方正小标宋简体" panose="02010601030101010101" charset="-122"/>
            </a:endParaRPr>
          </a:p>
          <a:p>
            <a:pPr marL="285750" indent="-285750" algn="just">
              <a:lnSpc>
                <a:spcPct val="150000"/>
              </a:lnSpc>
              <a:buFont typeface="Arial" panose="020B0604020202020204" pitchFamily="34" charset="0"/>
              <a:buChar char="•"/>
            </a:pPr>
            <a:r>
              <a:rPr lang="en-US" altLang="zh-CN" sz="1400" dirty="0">
                <a:latin typeface="方正小标宋简体" panose="02010601030101010101" charset="-122"/>
                <a:ea typeface="方正小标宋简体" panose="02010601030101010101" charset="-122"/>
              </a:rPr>
              <a:t>《</a:t>
            </a:r>
            <a:r>
              <a:rPr lang="zh-CN" altLang="en-US" sz="1400" dirty="0">
                <a:latin typeface="方正小标宋简体" panose="02010601030101010101" charset="-122"/>
                <a:ea typeface="方正小标宋简体" panose="02010601030101010101" charset="-122"/>
              </a:rPr>
              <a:t>钢铁行业绿色工厂评价导则</a:t>
            </a:r>
            <a:r>
              <a:rPr lang="en-US" altLang="zh-CN" sz="1400" dirty="0">
                <a:latin typeface="方正小标宋简体" panose="02010601030101010101" charset="-122"/>
                <a:ea typeface="方正小标宋简体" panose="02010601030101010101" charset="-122"/>
              </a:rPr>
              <a:t>》</a:t>
            </a:r>
            <a:endParaRPr lang="en-US" altLang="zh-CN" sz="1400" dirty="0">
              <a:latin typeface="方正小标宋简体" panose="02010601030101010101" charset="-122"/>
              <a:ea typeface="方正小标宋简体" panose="02010601030101010101" charset="-122"/>
            </a:endParaRPr>
          </a:p>
          <a:p>
            <a:pPr marL="285750" indent="-285750" algn="just">
              <a:lnSpc>
                <a:spcPct val="150000"/>
              </a:lnSpc>
              <a:buFont typeface="Arial" panose="020B0604020202020204" pitchFamily="34" charset="0"/>
              <a:buChar char="•"/>
            </a:pPr>
            <a:r>
              <a:rPr lang="en-US" altLang="zh-CN" sz="1400" dirty="0">
                <a:latin typeface="方正小标宋简体" panose="02010601030101010101" charset="-122"/>
                <a:ea typeface="方正小标宋简体" panose="02010601030101010101" charset="-122"/>
              </a:rPr>
              <a:t>《</a:t>
            </a:r>
            <a:r>
              <a:rPr lang="zh-CN" altLang="en-US" sz="1400" dirty="0">
                <a:latin typeface="方正小标宋简体" panose="02010601030101010101" charset="-122"/>
                <a:ea typeface="方正小标宋简体" panose="02010601030101010101" charset="-122"/>
              </a:rPr>
              <a:t>合成氨行业绿色工厂评价导则</a:t>
            </a:r>
            <a:r>
              <a:rPr lang="en-US" altLang="zh-CN" sz="1400" dirty="0">
                <a:latin typeface="方正小标宋简体" panose="02010601030101010101" charset="-122"/>
                <a:ea typeface="方正小标宋简体" panose="02010601030101010101" charset="-122"/>
              </a:rPr>
              <a:t>》</a:t>
            </a:r>
            <a:endParaRPr lang="en-US" altLang="zh-CN" sz="1400" dirty="0">
              <a:latin typeface="方正小标宋简体" panose="02010601030101010101" charset="-122"/>
              <a:ea typeface="方正小标宋简体" panose="02010601030101010101" charset="-122"/>
            </a:endParaRPr>
          </a:p>
          <a:p>
            <a:pPr marL="285750" indent="-285750" algn="just">
              <a:lnSpc>
                <a:spcPct val="150000"/>
              </a:lnSpc>
              <a:buFont typeface="Arial" panose="020B0604020202020204" pitchFamily="34" charset="0"/>
              <a:buChar char="•"/>
            </a:pPr>
            <a:r>
              <a:rPr lang="en-US" altLang="zh-CN" sz="1400" dirty="0">
                <a:latin typeface="方正小标宋简体" panose="02010601030101010101" charset="-122"/>
                <a:ea typeface="方正小标宋简体" panose="02010601030101010101" charset="-122"/>
              </a:rPr>
              <a:t>《</a:t>
            </a:r>
            <a:r>
              <a:rPr lang="zh-CN" altLang="en-US" sz="1400" dirty="0">
                <a:latin typeface="方正小标宋简体" panose="02010601030101010101" charset="-122"/>
                <a:ea typeface="方正小标宋简体" panose="02010601030101010101" charset="-122"/>
              </a:rPr>
              <a:t>机械行业绿色工厂评价导则</a:t>
            </a:r>
            <a:r>
              <a:rPr lang="en-US" altLang="zh-CN" sz="1400" dirty="0">
                <a:latin typeface="方正小标宋简体" panose="02010601030101010101" charset="-122"/>
                <a:ea typeface="方正小标宋简体" panose="02010601030101010101" charset="-122"/>
              </a:rPr>
              <a:t>》</a:t>
            </a:r>
            <a:endParaRPr lang="en-US" altLang="zh-CN" sz="1400" dirty="0">
              <a:latin typeface="方正小标宋简体" panose="02010601030101010101" charset="-122"/>
              <a:ea typeface="方正小标宋简体" panose="02010601030101010101" charset="-122"/>
            </a:endParaRPr>
          </a:p>
          <a:p>
            <a:pPr marL="285750" indent="-285750" algn="just">
              <a:lnSpc>
                <a:spcPct val="150000"/>
              </a:lnSpc>
              <a:buFont typeface="Arial" panose="020B0604020202020204" pitchFamily="34" charset="0"/>
              <a:buChar char="•"/>
            </a:pPr>
            <a:r>
              <a:rPr lang="en-US" altLang="zh-CN" sz="1400" dirty="0">
                <a:latin typeface="方正小标宋简体" panose="02010601030101010101" charset="-122"/>
                <a:ea typeface="方正小标宋简体" panose="02010601030101010101" charset="-122"/>
              </a:rPr>
              <a:t>《</a:t>
            </a:r>
            <a:r>
              <a:rPr lang="zh-CN" altLang="en-US" sz="1400" dirty="0">
                <a:latin typeface="方正小标宋简体" panose="02010601030101010101" charset="-122"/>
                <a:ea typeface="方正小标宋简体" panose="02010601030101010101" charset="-122"/>
              </a:rPr>
              <a:t>汽车行业绿色工厂评价导则</a:t>
            </a:r>
            <a:r>
              <a:rPr lang="en-US" altLang="zh-CN" sz="1400" dirty="0">
                <a:latin typeface="方正小标宋简体" panose="02010601030101010101" charset="-122"/>
                <a:ea typeface="方正小标宋简体" panose="02010601030101010101" charset="-122"/>
              </a:rPr>
              <a:t>》</a:t>
            </a:r>
            <a:endParaRPr lang="en-US" altLang="zh-CN" sz="1400" dirty="0">
              <a:latin typeface="方正小标宋简体" panose="02010601030101010101" charset="-122"/>
              <a:ea typeface="方正小标宋简体" panose="02010601030101010101" charset="-122"/>
            </a:endParaRPr>
          </a:p>
          <a:p>
            <a:pPr marL="285750" indent="-285750" algn="just">
              <a:lnSpc>
                <a:spcPct val="150000"/>
              </a:lnSpc>
              <a:buFont typeface="Arial" panose="020B0604020202020204" pitchFamily="34" charset="0"/>
              <a:buChar char="•"/>
            </a:pPr>
            <a:r>
              <a:rPr lang="en-US" altLang="zh-CN" sz="1400" dirty="0">
                <a:latin typeface="方正小标宋简体" panose="02010601030101010101" charset="-122"/>
                <a:ea typeface="方正小标宋简体" panose="02010601030101010101" charset="-122"/>
              </a:rPr>
              <a:t>《</a:t>
            </a:r>
            <a:r>
              <a:rPr lang="zh-CN" altLang="en-US" sz="1400" dirty="0">
                <a:latin typeface="方正小标宋简体" panose="02010601030101010101" charset="-122"/>
                <a:ea typeface="方正小标宋简体" panose="02010601030101010101" charset="-122"/>
              </a:rPr>
              <a:t>水泥行业绿色工厂评价导则</a:t>
            </a:r>
            <a:r>
              <a:rPr lang="en-US" altLang="zh-CN" sz="1400" dirty="0">
                <a:latin typeface="方正小标宋简体" panose="02010601030101010101" charset="-122"/>
                <a:ea typeface="方正小标宋简体" panose="02010601030101010101" charset="-122"/>
              </a:rPr>
              <a:t>》</a:t>
            </a:r>
            <a:endParaRPr lang="en-US" altLang="zh-CN" sz="1400" dirty="0">
              <a:latin typeface="方正小标宋简体" panose="02010601030101010101" charset="-122"/>
              <a:ea typeface="方正小标宋简体" panose="02010601030101010101" charset="-122"/>
            </a:endParaRPr>
          </a:p>
          <a:p>
            <a:pPr marL="285750" indent="-285750" algn="just">
              <a:lnSpc>
                <a:spcPct val="150000"/>
              </a:lnSpc>
              <a:buFont typeface="Arial" panose="020B0604020202020204" pitchFamily="34" charset="0"/>
              <a:buChar char="•"/>
            </a:pPr>
            <a:r>
              <a:rPr lang="en-US" altLang="zh-CN" sz="1400" dirty="0">
                <a:latin typeface="方正小标宋简体" panose="02010601030101010101" charset="-122"/>
                <a:ea typeface="方正小标宋简体" panose="02010601030101010101" charset="-122"/>
              </a:rPr>
              <a:t>《</a:t>
            </a:r>
            <a:r>
              <a:rPr lang="zh-CN" altLang="en-US" sz="1400" dirty="0">
                <a:latin typeface="方正小标宋简体" panose="02010601030101010101" charset="-122"/>
                <a:ea typeface="方正小标宋简体" panose="02010601030101010101" charset="-122"/>
              </a:rPr>
              <a:t>玻璃行业绿色工厂评价导则</a:t>
            </a:r>
            <a:r>
              <a:rPr lang="en-US" altLang="zh-CN" sz="1400" dirty="0">
                <a:latin typeface="方正小标宋简体" panose="02010601030101010101" charset="-122"/>
                <a:ea typeface="方正小标宋简体" panose="02010601030101010101" charset="-122"/>
              </a:rPr>
              <a:t>》</a:t>
            </a:r>
            <a:endParaRPr lang="en-US" altLang="zh-CN" sz="1400" dirty="0">
              <a:latin typeface="方正小标宋简体" panose="02010601030101010101" charset="-122"/>
              <a:ea typeface="方正小标宋简体" panose="02010601030101010101" charset="-122"/>
            </a:endParaRPr>
          </a:p>
          <a:p>
            <a:pPr marL="285750" indent="-285750" algn="just">
              <a:lnSpc>
                <a:spcPct val="150000"/>
              </a:lnSpc>
              <a:buFont typeface="Arial" panose="020B0604020202020204" pitchFamily="34" charset="0"/>
              <a:buChar char="•"/>
            </a:pPr>
            <a:r>
              <a:rPr lang="en-US" altLang="zh-CN" sz="1400" dirty="0">
                <a:latin typeface="方正小标宋简体" panose="02010601030101010101" charset="-122"/>
                <a:ea typeface="方正小标宋简体" panose="02010601030101010101" charset="-122"/>
              </a:rPr>
              <a:t>《</a:t>
            </a:r>
            <a:r>
              <a:rPr lang="zh-CN" altLang="en-US" sz="1400" dirty="0">
                <a:latin typeface="方正小标宋简体" panose="02010601030101010101" charset="-122"/>
                <a:ea typeface="方正小标宋简体" panose="02010601030101010101" charset="-122"/>
              </a:rPr>
              <a:t>陶瓷行业绿色工厂评价导则</a:t>
            </a:r>
            <a:r>
              <a:rPr lang="en-US" altLang="zh-CN" sz="1400" dirty="0">
                <a:latin typeface="方正小标宋简体" panose="02010601030101010101" charset="-122"/>
                <a:ea typeface="方正小标宋简体" panose="02010601030101010101" charset="-122"/>
              </a:rPr>
              <a:t>》</a:t>
            </a:r>
            <a:endParaRPr lang="zh-CN" altLang="en-US" sz="1400" dirty="0">
              <a:latin typeface="方正小标宋简体" panose="02010601030101010101" charset="-122"/>
              <a:ea typeface="方正小标宋简体" panose="02010601030101010101" charset="-122"/>
            </a:endParaRPr>
          </a:p>
          <a:p>
            <a:pPr marL="285750" indent="-285750" algn="just">
              <a:lnSpc>
                <a:spcPct val="150000"/>
              </a:lnSpc>
              <a:buFont typeface="Arial" panose="020B0604020202020204" pitchFamily="34" charset="0"/>
              <a:buChar char="•"/>
            </a:pPr>
            <a:r>
              <a:rPr lang="zh-CN" altLang="en-US" sz="1400" dirty="0">
                <a:latin typeface="方正小标宋简体" panose="02010601030101010101" charset="-122"/>
                <a:ea typeface="方正小标宋简体" panose="02010601030101010101" charset="-122"/>
              </a:rPr>
              <a:t>一批科学具体、可操作性强的团体标准</a:t>
            </a:r>
            <a:endParaRPr lang="zh-CN" altLang="en-US" sz="1400" dirty="0">
              <a:latin typeface="方正小标宋简体" panose="02010601030101010101" charset="-122"/>
              <a:ea typeface="方正小标宋简体" panose="02010601030101010101" charset="-122"/>
            </a:endParaRPr>
          </a:p>
          <a:p>
            <a:pPr marL="285750" indent="-285750" algn="just">
              <a:lnSpc>
                <a:spcPct val="150000"/>
              </a:lnSpc>
              <a:buFont typeface="Arial" panose="020B0604020202020204" pitchFamily="34" charset="0"/>
              <a:buChar char="•"/>
            </a:pPr>
            <a:r>
              <a:rPr lang="en-US" altLang="zh-CN" sz="1400" dirty="0">
                <a:latin typeface="方正小标宋简体" panose="02010601030101010101" charset="-122"/>
                <a:ea typeface="方正小标宋简体" panose="02010601030101010101" charset="-122"/>
              </a:rPr>
              <a:t>……</a:t>
            </a:r>
            <a:endParaRPr lang="en-US" altLang="zh-CN" sz="1400" dirty="0">
              <a:latin typeface="方正小标宋简体" panose="02010601030101010101" charset="-122"/>
              <a:ea typeface="方正小标宋简体" panose="02010601030101010101" charset="-122"/>
            </a:endParaRPr>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5179" t="21715" r="34375" b="9000"/>
          <a:stretch>
            <a:fillRect/>
          </a:stretch>
        </p:blipFill>
        <p:spPr bwMode="auto">
          <a:xfrm>
            <a:off x="122418" y="3457923"/>
            <a:ext cx="1597507" cy="22721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446" t="22000" r="34286" b="9571"/>
          <a:stretch>
            <a:fillRect/>
          </a:stretch>
        </p:blipFill>
        <p:spPr bwMode="auto">
          <a:xfrm>
            <a:off x="516822" y="4046739"/>
            <a:ext cx="1597507" cy="22572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5268" t="22001" r="34375" b="9142"/>
          <a:stretch>
            <a:fillRect/>
          </a:stretch>
        </p:blipFill>
        <p:spPr bwMode="auto">
          <a:xfrm>
            <a:off x="911225" y="4620684"/>
            <a:ext cx="1597507" cy="2264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文本框 12"/>
          <p:cNvSpPr txBox="1"/>
          <p:nvPr/>
        </p:nvSpPr>
        <p:spPr>
          <a:xfrm>
            <a:off x="2796921" y="1438553"/>
            <a:ext cx="8123615" cy="1938992"/>
          </a:xfrm>
          <a:prstGeom prst="rect">
            <a:avLst/>
          </a:prstGeom>
          <a:noFill/>
        </p:spPr>
        <p:txBody>
          <a:bodyPr wrap="square">
            <a:spAutoFit/>
          </a:bodyPr>
          <a:lstStyle/>
          <a:p>
            <a:r>
              <a:rPr lang="zh-CN" altLang="en-US" sz="2000" dirty="0"/>
              <a:t>① 工业和信息化部2016年9月下发《工业和信息化部办公厅关于开展绿色制造体系建设的通知》(工信厅节函(2016)586号);</a:t>
            </a:r>
            <a:endParaRPr lang="en-US" altLang="zh-CN" sz="2000" dirty="0"/>
          </a:p>
          <a:p>
            <a:r>
              <a:rPr lang="zh-CN" altLang="en-US" sz="2000" dirty="0"/>
              <a:t>②工业和信息化部</a:t>
            </a:r>
            <a:r>
              <a:rPr lang="zh-CN" altLang="en-US" sz="2000" dirty="0">
                <a:solidFill>
                  <a:srgbClr val="FF0000"/>
                </a:solidFill>
              </a:rPr>
              <a:t>202</a:t>
            </a:r>
            <a:r>
              <a:rPr lang="en-US" altLang="zh-CN" sz="2000" dirty="0">
                <a:solidFill>
                  <a:srgbClr val="FF0000"/>
                </a:solidFill>
              </a:rPr>
              <a:t>4</a:t>
            </a:r>
            <a:r>
              <a:rPr lang="zh-CN" altLang="en-US" sz="2000" dirty="0">
                <a:solidFill>
                  <a:srgbClr val="FF0000"/>
                </a:solidFill>
              </a:rPr>
              <a:t>年</a:t>
            </a:r>
            <a:r>
              <a:rPr lang="en-US" altLang="zh-CN" sz="2000" dirty="0">
                <a:solidFill>
                  <a:srgbClr val="FF0000"/>
                </a:solidFill>
              </a:rPr>
              <a:t>X</a:t>
            </a:r>
            <a:r>
              <a:rPr lang="zh-CN" altLang="en-US" sz="2000" dirty="0">
                <a:solidFill>
                  <a:srgbClr val="FF0000"/>
                </a:solidFill>
              </a:rPr>
              <a:t>月</a:t>
            </a:r>
            <a:r>
              <a:rPr lang="zh-CN" altLang="en-US" sz="2000" dirty="0"/>
              <a:t>下发《关于开展202</a:t>
            </a:r>
            <a:r>
              <a:rPr lang="en-US" altLang="zh-CN" sz="2000" dirty="0"/>
              <a:t>4</a:t>
            </a:r>
            <a:r>
              <a:rPr lang="zh-CN" altLang="en-US" sz="2000" dirty="0"/>
              <a:t>年度绿色制造名单推荐工作的通知》;</a:t>
            </a:r>
            <a:endParaRPr lang="en-US" altLang="zh-CN" sz="2000" dirty="0"/>
          </a:p>
          <a:p>
            <a:r>
              <a:rPr lang="zh-CN" altLang="en-US" sz="2000" dirty="0"/>
              <a:t>③GB/T 36132-2018</a:t>
            </a:r>
            <a:r>
              <a:rPr lang="zh-CN" altLang="en-US" sz="2000" dirty="0">
                <a:solidFill>
                  <a:srgbClr val="FF0000"/>
                </a:solidFill>
              </a:rPr>
              <a:t>《绿色工厂评价通则》</a:t>
            </a:r>
            <a:r>
              <a:rPr lang="zh-CN" altLang="en-US" sz="2000" dirty="0"/>
              <a:t>;</a:t>
            </a:r>
            <a:endParaRPr lang="en-US" altLang="zh-CN" sz="2000" dirty="0"/>
          </a:p>
          <a:p>
            <a:r>
              <a:rPr lang="zh-CN" altLang="en-US" sz="2000" dirty="0"/>
              <a:t>④GB/T ??????</a:t>
            </a:r>
            <a:r>
              <a:rPr lang="zh-CN" altLang="en-US" sz="2000" dirty="0">
                <a:solidFill>
                  <a:srgbClr val="FF0000"/>
                </a:solidFill>
              </a:rPr>
              <a:t>《XXX行业绿色工厂评价要求》</a:t>
            </a:r>
            <a:endParaRPr lang="zh-CN" altLang="en-US" sz="2000" dirty="0">
              <a:solidFill>
                <a:srgbClr val="FF0000"/>
              </a:solidFill>
            </a:endParaRPr>
          </a:p>
        </p:txBody>
      </p:sp>
      <p:pic>
        <p:nvPicPr>
          <p:cNvPr id="15" name="图片 14"/>
          <p:cNvPicPr>
            <a:picLocks noChangeAspect="1"/>
          </p:cNvPicPr>
          <p:nvPr/>
        </p:nvPicPr>
        <p:blipFill>
          <a:blip r:embed="rId5"/>
          <a:stretch>
            <a:fillRect/>
          </a:stretch>
        </p:blipFill>
        <p:spPr>
          <a:xfrm>
            <a:off x="6070820" y="3673657"/>
            <a:ext cx="5867055" cy="253615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a:stretch>
            <a:fillRect/>
          </a:stretch>
        </p:blipFill>
        <p:spPr>
          <a:xfrm>
            <a:off x="0" y="5517232"/>
            <a:ext cx="1340768" cy="1340768"/>
          </a:xfrm>
          <a:prstGeom prst="rect">
            <a:avLst/>
          </a:prstGeom>
        </p:spPr>
      </p:pic>
      <p:sp>
        <p:nvSpPr>
          <p:cNvPr id="12" name="文本框 11"/>
          <p:cNvSpPr txBox="1"/>
          <p:nvPr/>
        </p:nvSpPr>
        <p:spPr>
          <a:xfrm>
            <a:off x="415231" y="-8870"/>
            <a:ext cx="474980" cy="1631216"/>
          </a:xfrm>
          <a:prstGeom prst="rect">
            <a:avLst/>
          </a:prstGeom>
          <a:noFill/>
        </p:spPr>
        <p:txBody>
          <a:bodyPr wrap="square" rtlCol="0">
            <a:spAutoFit/>
          </a:bodyPr>
          <a:lstStyle/>
          <a:p>
            <a:r>
              <a:rPr lang="en-US" altLang="zh-CN" sz="10000" dirty="0">
                <a:solidFill>
                  <a:schemeClr val="bg1">
                    <a:lumMod val="65000"/>
                  </a:schemeClr>
                </a:solidFill>
                <a:latin typeface="方正小标宋简体" panose="02010601030101010101" charset="-122"/>
                <a:ea typeface="方正小标宋简体" panose="02010601030101010101" charset="-122"/>
              </a:rPr>
              <a:t>4</a:t>
            </a:r>
            <a:endParaRPr lang="en-US" altLang="zh-CN" sz="10000" dirty="0">
              <a:solidFill>
                <a:schemeClr val="bg1">
                  <a:lumMod val="65000"/>
                </a:schemeClr>
              </a:solidFill>
              <a:latin typeface="方正小标宋简体" panose="02010601030101010101" charset="-122"/>
              <a:ea typeface="方正小标宋简体" panose="02010601030101010101" charset="-122"/>
            </a:endParaRPr>
          </a:p>
        </p:txBody>
      </p:sp>
      <p:grpSp>
        <p:nvGrpSpPr>
          <p:cNvPr id="2" name="组合 3"/>
          <p:cNvGrpSpPr/>
          <p:nvPr/>
        </p:nvGrpSpPr>
        <p:grpSpPr>
          <a:xfrm>
            <a:off x="1199456" y="359430"/>
            <a:ext cx="3816424" cy="825500"/>
            <a:chOff x="1658" y="886"/>
            <a:chExt cx="3876" cy="1300"/>
          </a:xfrm>
        </p:grpSpPr>
        <p:sp>
          <p:nvSpPr>
            <p:cNvPr id="19" name="TextBox 8"/>
            <p:cNvSpPr txBox="1"/>
            <p:nvPr/>
          </p:nvSpPr>
          <p:spPr>
            <a:xfrm>
              <a:off x="1771" y="1459"/>
              <a:ext cx="3763" cy="727"/>
            </a:xfrm>
            <a:prstGeom prst="rect">
              <a:avLst/>
            </a:prstGeom>
            <a:noFill/>
          </p:spPr>
          <p:txBody>
            <a:bodyPr wrap="square" lIns="0" tIns="0" rIns="0" bIns="0" rtlCol="0" anchor="ctr">
              <a:spAutoFit/>
            </a:bodyPr>
            <a:lstStyle/>
            <a:p>
              <a:pPr algn="just"/>
              <a:endParaRPr lang="en-US" altLang="zh-CN" sz="3000" dirty="0">
                <a:solidFill>
                  <a:srgbClr val="64A70C"/>
                </a:solidFill>
                <a:latin typeface="方正小标宋简体" panose="02010601030101010101" charset="-122"/>
                <a:ea typeface="方正小标宋简体" panose="02010601030101010101" charset="-122"/>
                <a:sym typeface="Arial" panose="020B0604020202020204" pitchFamily="34" charset="0"/>
              </a:endParaRPr>
            </a:p>
          </p:txBody>
        </p:sp>
        <p:sp>
          <p:nvSpPr>
            <p:cNvPr id="20" name="文本框 19"/>
            <p:cNvSpPr txBox="1"/>
            <p:nvPr/>
          </p:nvSpPr>
          <p:spPr>
            <a:xfrm>
              <a:off x="1658" y="886"/>
              <a:ext cx="3778" cy="582"/>
            </a:xfrm>
            <a:prstGeom prst="rect">
              <a:avLst/>
            </a:prstGeom>
            <a:noFill/>
          </p:spPr>
          <p:txBody>
            <a:bodyPr wrap="square" rtlCol="0">
              <a:spAutoFit/>
            </a:bodyPr>
            <a:lstStyle/>
            <a:p>
              <a:pPr algn="just"/>
              <a:r>
                <a:rPr lang="zh-CN" altLang="en-US" sz="1800" dirty="0">
                  <a:solidFill>
                    <a:schemeClr val="bg2">
                      <a:lumMod val="50000"/>
                    </a:schemeClr>
                  </a:solidFill>
                  <a:latin typeface="思源黑体 CN Bold" panose="020B0800000000000000" charset="-122"/>
                  <a:ea typeface="思源黑体 CN Bold" panose="020B0800000000000000" charset="-122"/>
                </a:rPr>
                <a:t>评价</a:t>
              </a:r>
              <a:r>
                <a:rPr lang="zh-CN" altLang="en-US" dirty="0">
                  <a:solidFill>
                    <a:schemeClr val="bg2">
                      <a:lumMod val="50000"/>
                    </a:schemeClr>
                  </a:solidFill>
                  <a:latin typeface="思源黑体 CN Bold" panose="020B0800000000000000" charset="-122"/>
                  <a:ea typeface="思源黑体 CN Bold" panose="020B0800000000000000" charset="-122"/>
                </a:rPr>
                <a:t>内容</a:t>
              </a:r>
              <a:r>
                <a:rPr lang="zh-CN" altLang="en-US" sz="1800" dirty="0">
                  <a:solidFill>
                    <a:schemeClr val="bg2">
                      <a:lumMod val="50000"/>
                    </a:schemeClr>
                  </a:solidFill>
                  <a:latin typeface="思源黑体 CN Bold" panose="020B0800000000000000" charset="-122"/>
                  <a:ea typeface="思源黑体 CN Bold" panose="020B0800000000000000" charset="-122"/>
                </a:rPr>
                <a:t>：一般要求</a:t>
              </a:r>
              <a:r>
                <a:rPr lang="zh-CN" altLang="en-US" dirty="0">
                  <a:solidFill>
                    <a:schemeClr val="bg2">
                      <a:lumMod val="50000"/>
                    </a:schemeClr>
                  </a:solidFill>
                  <a:latin typeface="思源黑体 CN Bold" panose="020B0800000000000000" charset="-122"/>
                  <a:ea typeface="思源黑体 CN Bold" panose="020B0800000000000000" charset="-122"/>
                </a:rPr>
                <a:t>（</a:t>
              </a:r>
              <a:r>
                <a:rPr lang="zh-CN" altLang="en-US" dirty="0">
                  <a:solidFill>
                    <a:srgbClr val="FF0000"/>
                  </a:solidFill>
                  <a:latin typeface="思源黑体 CN Bold" panose="020B0800000000000000" charset="-122"/>
                  <a:ea typeface="思源黑体 CN Bold" panose="020B0800000000000000" charset="-122"/>
                </a:rPr>
                <a:t>基本要求</a:t>
              </a:r>
              <a:r>
                <a:rPr lang="zh-CN" altLang="en-US" dirty="0">
                  <a:solidFill>
                    <a:schemeClr val="bg2">
                      <a:lumMod val="50000"/>
                    </a:schemeClr>
                  </a:solidFill>
                  <a:latin typeface="思源黑体 CN Bold" panose="020B0800000000000000" charset="-122"/>
                  <a:ea typeface="思源黑体 CN Bold" panose="020B0800000000000000" charset="-122"/>
                </a:rPr>
                <a:t>）</a:t>
              </a:r>
              <a:endParaRPr lang="zh-CN" altLang="en-US" sz="1800" dirty="0">
                <a:solidFill>
                  <a:schemeClr val="bg2">
                    <a:lumMod val="50000"/>
                  </a:schemeClr>
                </a:solidFill>
                <a:latin typeface="思源黑体 CN Bold" panose="020B0800000000000000" charset="-122"/>
                <a:ea typeface="思源黑体 CN Bold" panose="020B0800000000000000" charset="-122"/>
              </a:endParaRPr>
            </a:p>
          </p:txBody>
        </p:sp>
      </p:grpSp>
      <p:graphicFrame>
        <p:nvGraphicFramePr>
          <p:cNvPr id="3" name="表格 -1"/>
          <p:cNvGraphicFramePr/>
          <p:nvPr/>
        </p:nvGraphicFramePr>
        <p:xfrm>
          <a:off x="1631504" y="1160463"/>
          <a:ext cx="8712968" cy="5156836"/>
        </p:xfrm>
        <a:graphic>
          <a:graphicData uri="http://schemas.openxmlformats.org/drawingml/2006/table">
            <a:tbl>
              <a:tblPr firstRow="1" bandRow="1">
                <a:tableStyleId>{5940675A-B579-460E-94D1-54222C63F5DA}</a:tableStyleId>
              </a:tblPr>
              <a:tblGrid>
                <a:gridCol w="8712968"/>
              </a:tblGrid>
              <a:tr h="419100">
                <a:tc>
                  <a:txBody>
                    <a:bodyPr/>
                    <a:lstStyle/>
                    <a:p>
                      <a:pPr marL="0" indent="0" algn="ctr">
                        <a:lnSpc>
                          <a:spcPct val="150000"/>
                        </a:lnSpc>
                        <a:buNone/>
                      </a:pPr>
                      <a:r>
                        <a:rPr lang="zh-CN" altLang="en-US" sz="3200" b="0" u="none" dirty="0">
                          <a:solidFill>
                            <a:schemeClr val="bg1"/>
                          </a:solidFill>
                          <a:latin typeface="方正小标宋简体" panose="02010601030101010101" charset="-122"/>
                          <a:ea typeface="方正小标宋简体" panose="02010601030101010101" charset="-122"/>
                          <a:cs typeface="仿宋_GB2312" panose="02010609030101010101" charset="-122"/>
                        </a:rPr>
                        <a:t>一般要求 </a:t>
                      </a:r>
                      <a:r>
                        <a:rPr lang="en-US" altLang="zh-CN" sz="3200" b="0" u="none" dirty="0">
                          <a:solidFill>
                            <a:schemeClr val="bg1"/>
                          </a:solidFill>
                          <a:latin typeface="方正小标宋简体" panose="02010601030101010101" charset="-122"/>
                          <a:ea typeface="方正小标宋简体" panose="02010601030101010101" charset="-122"/>
                          <a:cs typeface="仿宋_GB2312" panose="02010609030101010101" charset="-122"/>
                        </a:rPr>
                        <a:t>X0</a:t>
                      </a:r>
                      <a:endParaRPr lang="en-US" altLang="zh-CN" sz="3200" b="0" u="none" dirty="0">
                        <a:solidFill>
                          <a:schemeClr val="bg1"/>
                        </a:solidFill>
                        <a:latin typeface="方正小标宋简体" panose="02010601030101010101" charset="-122"/>
                        <a:ea typeface="方正小标宋简体" panose="02010601030101010101" charset="-122"/>
                        <a:cs typeface="仿宋_GB2312" panose="02010609030101010101"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6"/>
                    </a:solidFill>
                  </a:tcPr>
                </a:tc>
              </a:tr>
              <a:tr h="499110">
                <a:tc>
                  <a:txBody>
                    <a:bodyPr/>
                    <a:lstStyle/>
                    <a:p>
                      <a:pPr marL="0" indent="0" algn="l">
                        <a:lnSpc>
                          <a:spcPct val="150000"/>
                        </a:lnSpc>
                        <a:buNone/>
                      </a:pPr>
                      <a:r>
                        <a:rPr lang="zh-CN" altLang="en-US" sz="1800" b="0" u="none" dirty="0">
                          <a:solidFill>
                            <a:srgbClr val="000000"/>
                          </a:solidFill>
                          <a:latin typeface="方正小标宋简体" panose="02010601030101010101" charset="-122"/>
                          <a:ea typeface="方正小标宋简体" panose="02010601030101010101" charset="-122"/>
                          <a:cs typeface="宋体" panose="02010600030101010101" pitchFamily="2" charset="-122"/>
                        </a:rPr>
                        <a:t>工厂应依法设立，在建设和生产过程中应遵守有关法律、法规、政策和标准，</a:t>
                      </a:r>
                      <a:r>
                        <a:rPr lang="zh-CN" altLang="en-US" sz="1800" b="0" u="none" dirty="0">
                          <a:solidFill>
                            <a:srgbClr val="FF0000"/>
                          </a:solidFill>
                          <a:latin typeface="方正小标宋简体" panose="02010601030101010101" charset="-122"/>
                          <a:ea typeface="方正小标宋简体" panose="02010601030101010101" charset="-122"/>
                          <a:cs typeface="宋体" panose="02010600030101010101" pitchFamily="2" charset="-122"/>
                        </a:rPr>
                        <a:t>近三年</a:t>
                      </a:r>
                      <a:r>
                        <a:rPr lang="zh-CN" altLang="en-US" sz="1800" b="0" u="none" dirty="0">
                          <a:solidFill>
                            <a:srgbClr val="000000"/>
                          </a:solidFill>
                          <a:latin typeface="方正小标宋简体" panose="02010601030101010101" charset="-122"/>
                          <a:ea typeface="方正小标宋简体" panose="02010601030101010101" charset="-122"/>
                          <a:cs typeface="宋体" panose="02010600030101010101" pitchFamily="2" charset="-122"/>
                        </a:rPr>
                        <a:t>无重大</a:t>
                      </a:r>
                      <a:r>
                        <a:rPr lang="zh-CN" altLang="en-US" sz="1800" b="0" u="none" dirty="0">
                          <a:solidFill>
                            <a:srgbClr val="FF0000"/>
                          </a:solidFill>
                          <a:latin typeface="方正小标宋简体" panose="02010601030101010101" charset="-122"/>
                          <a:ea typeface="方正小标宋简体" panose="02010601030101010101" charset="-122"/>
                          <a:cs typeface="宋体" panose="02010600030101010101" pitchFamily="2" charset="-122"/>
                        </a:rPr>
                        <a:t>安全、环保、质量、能源整改</a:t>
                      </a:r>
                      <a:r>
                        <a:rPr lang="zh-CN" altLang="en-US" sz="1800" b="0" u="none" dirty="0">
                          <a:solidFill>
                            <a:srgbClr val="000000"/>
                          </a:solidFill>
                          <a:latin typeface="方正小标宋简体" panose="02010601030101010101" charset="-122"/>
                          <a:ea typeface="方正小标宋简体" panose="02010601030101010101" charset="-122"/>
                          <a:cs typeface="宋体" panose="02010600030101010101" pitchFamily="2" charset="-122"/>
                        </a:rPr>
                        <a:t>等事故，成立不足三年的企业，成立以来无重大安全、环保、质量等事故。</a:t>
                      </a:r>
                      <a:endParaRPr lang="zh-CN" altLang="en-US" sz="1800" b="0" u="none" dirty="0">
                        <a:solidFill>
                          <a:srgbClr val="000000"/>
                        </a:solidFill>
                        <a:latin typeface="方正小标宋简体" panose="02010601030101010101" charset="-122"/>
                        <a:ea typeface="方正小标宋简体" panose="02010601030101010101" charset="-122"/>
                        <a:cs typeface="宋体" panose="02010600030101010101" pitchFamily="2" charset="-122"/>
                      </a:endParaRP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r>
              <a:tr h="454025">
                <a:tc>
                  <a:txBody>
                    <a:bodyPr/>
                    <a:lstStyle/>
                    <a:p>
                      <a:pPr marL="0" indent="0" algn="l">
                        <a:lnSpc>
                          <a:spcPct val="150000"/>
                        </a:lnSpc>
                        <a:buNone/>
                      </a:pPr>
                      <a:r>
                        <a:rPr lang="zh-CN" altLang="en-US" sz="1800" b="0" u="none" dirty="0">
                          <a:solidFill>
                            <a:srgbClr val="000000"/>
                          </a:solidFill>
                          <a:latin typeface="方正小标宋简体" panose="02010601030101010101" charset="-122"/>
                          <a:ea typeface="方正小标宋简体" panose="02010601030101010101" charset="-122"/>
                          <a:cs typeface="宋体" panose="02010600030101010101" pitchFamily="2" charset="-122"/>
                        </a:rPr>
                        <a:t>对利益相关方环境要求做出</a:t>
                      </a:r>
                      <a:r>
                        <a:rPr lang="zh-CN" altLang="en-US" sz="1800" b="0" u="none" dirty="0">
                          <a:solidFill>
                            <a:srgbClr val="FF0000"/>
                          </a:solidFill>
                          <a:latin typeface="方正小标宋简体" panose="02010601030101010101" charset="-122"/>
                          <a:ea typeface="方正小标宋简体" panose="02010601030101010101" charset="-122"/>
                          <a:cs typeface="宋体" panose="02010600030101010101" pitchFamily="2" charset="-122"/>
                        </a:rPr>
                        <a:t>承诺</a:t>
                      </a:r>
                      <a:r>
                        <a:rPr lang="zh-CN" altLang="en-US" sz="1800" b="0" u="none" dirty="0">
                          <a:solidFill>
                            <a:srgbClr val="000000"/>
                          </a:solidFill>
                          <a:latin typeface="方正小标宋简体" panose="02010601030101010101" charset="-122"/>
                          <a:ea typeface="方正小标宋简体" panose="02010601030101010101" charset="-122"/>
                          <a:cs typeface="宋体" panose="02010600030101010101" pitchFamily="2" charset="-122"/>
                        </a:rPr>
                        <a:t>的，应同时满足有关承诺要求。</a:t>
                      </a:r>
                      <a:endParaRPr lang="zh-CN" altLang="en-US" sz="1800" b="0" u="none" dirty="0">
                        <a:solidFill>
                          <a:srgbClr val="000000"/>
                        </a:solidFill>
                        <a:latin typeface="方正小标宋简体" panose="02010601030101010101" charset="-122"/>
                        <a:ea typeface="方正小标宋简体" panose="02010601030101010101" charset="-122"/>
                        <a:cs typeface="宋体" panose="02010600030101010101" pitchFamily="2" charset="-122"/>
                      </a:endParaRP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r>
              <a:tr h="596900">
                <a:tc>
                  <a:txBody>
                    <a:bodyPr/>
                    <a:lstStyle/>
                    <a:p>
                      <a:pPr marL="0" indent="0" algn="l">
                        <a:lnSpc>
                          <a:spcPct val="150000"/>
                        </a:lnSpc>
                        <a:buNone/>
                      </a:pPr>
                      <a:r>
                        <a:rPr lang="zh-CN" altLang="en-US" sz="1800" b="0" u="none" dirty="0">
                          <a:solidFill>
                            <a:srgbClr val="000000"/>
                          </a:solidFill>
                          <a:latin typeface="方正小标宋简体" panose="02010601030101010101" charset="-122"/>
                          <a:ea typeface="方正小标宋简体" panose="02010601030101010101" charset="-122"/>
                          <a:cs typeface="宋体" panose="02010600030101010101" pitchFamily="2" charset="-122"/>
                        </a:rPr>
                        <a:t>最高管理者应分派绿色工厂相关的职责和权限，确保相关资源的获得，并承诺和确保满足绿色工厂评价要求。</a:t>
                      </a:r>
                      <a:endParaRPr lang="zh-CN" altLang="en-US" sz="1800" b="0" u="none" dirty="0">
                        <a:solidFill>
                          <a:srgbClr val="000000"/>
                        </a:solidFill>
                        <a:latin typeface="方正小标宋简体" panose="02010601030101010101" charset="-122"/>
                        <a:ea typeface="方正小标宋简体" panose="02010601030101010101" charset="-122"/>
                        <a:cs typeface="宋体" panose="02010600030101010101" pitchFamily="2" charset="-122"/>
                      </a:endParaRP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r>
              <a:tr h="516255">
                <a:tc>
                  <a:txBody>
                    <a:bodyPr/>
                    <a:lstStyle/>
                    <a:p>
                      <a:pPr marL="0" indent="0" algn="l">
                        <a:lnSpc>
                          <a:spcPct val="150000"/>
                        </a:lnSpc>
                        <a:buNone/>
                      </a:pPr>
                      <a:r>
                        <a:rPr lang="zh-CN" altLang="en-US" sz="1800" b="0" u="none">
                          <a:solidFill>
                            <a:srgbClr val="000000"/>
                          </a:solidFill>
                          <a:latin typeface="方正小标宋简体" panose="02010601030101010101" charset="-122"/>
                          <a:ea typeface="方正小标宋简体" panose="02010601030101010101" charset="-122"/>
                          <a:cs typeface="宋体" panose="02010600030101010101" pitchFamily="2" charset="-122"/>
                        </a:rPr>
                        <a:t>工厂应设有绿色工厂管理机构，负责有关绿色制造的制度建设、实施、考核及奖励工作，建立目标责任制。</a:t>
                      </a:r>
                      <a:endParaRPr lang="zh-CN" altLang="en-US" sz="1800" b="0" u="none">
                        <a:solidFill>
                          <a:srgbClr val="000000"/>
                        </a:solidFill>
                        <a:latin typeface="方正小标宋简体" panose="02010601030101010101" charset="-122"/>
                        <a:ea typeface="方正小标宋简体" panose="02010601030101010101" charset="-122"/>
                        <a:cs typeface="宋体" panose="02010600030101010101" pitchFamily="2" charset="-122"/>
                      </a:endParaRP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r>
              <a:tr h="623570">
                <a:tc>
                  <a:txBody>
                    <a:bodyPr/>
                    <a:lstStyle/>
                    <a:p>
                      <a:pPr marL="0" indent="0" algn="l">
                        <a:lnSpc>
                          <a:spcPct val="150000"/>
                        </a:lnSpc>
                        <a:buNone/>
                      </a:pPr>
                      <a:r>
                        <a:rPr lang="zh-CN" altLang="en-US" sz="1800" b="0" u="none" dirty="0">
                          <a:solidFill>
                            <a:srgbClr val="000000"/>
                          </a:solidFill>
                          <a:latin typeface="方正小标宋简体" panose="02010601030101010101" charset="-122"/>
                          <a:ea typeface="方正小标宋简体" panose="02010601030101010101" charset="-122"/>
                          <a:cs typeface="宋体" panose="02010600030101010101" pitchFamily="2" charset="-122"/>
                        </a:rPr>
                        <a:t>工厂应有绿色工厂建设</a:t>
                      </a:r>
                      <a:r>
                        <a:rPr lang="zh-CN" altLang="en-US" sz="1800" b="0" u="none" dirty="0">
                          <a:solidFill>
                            <a:srgbClr val="FF0000"/>
                          </a:solidFill>
                          <a:latin typeface="方正小标宋简体" panose="02010601030101010101" charset="-122"/>
                          <a:ea typeface="方正小标宋简体" panose="02010601030101010101" charset="-122"/>
                          <a:cs typeface="宋体" panose="02010600030101010101" pitchFamily="2" charset="-122"/>
                        </a:rPr>
                        <a:t>中长期规划及量化</a:t>
                      </a:r>
                      <a:r>
                        <a:rPr lang="zh-CN" altLang="en-US" sz="1800" b="0" u="none" dirty="0">
                          <a:solidFill>
                            <a:srgbClr val="000000"/>
                          </a:solidFill>
                          <a:latin typeface="方正小标宋简体" panose="02010601030101010101" charset="-122"/>
                          <a:ea typeface="方正小标宋简体" panose="02010601030101010101" charset="-122"/>
                          <a:cs typeface="宋体" panose="02010600030101010101" pitchFamily="2" charset="-122"/>
                        </a:rPr>
                        <a:t>的年度目标和实施方案。</a:t>
                      </a:r>
                      <a:endParaRPr lang="zh-CN" altLang="en-US" sz="1800" b="0" u="none" dirty="0">
                        <a:solidFill>
                          <a:srgbClr val="000000"/>
                        </a:solidFill>
                        <a:latin typeface="方正小标宋简体" panose="02010601030101010101" charset="-122"/>
                        <a:ea typeface="方正小标宋简体" panose="02010601030101010101" charset="-122"/>
                        <a:cs typeface="宋体" panose="02010600030101010101" pitchFamily="2" charset="-122"/>
                      </a:endParaRP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r>
              <a:tr h="631190">
                <a:tc>
                  <a:txBody>
                    <a:bodyPr/>
                    <a:lstStyle/>
                    <a:p>
                      <a:pPr marL="0" indent="0" algn="l">
                        <a:lnSpc>
                          <a:spcPct val="150000"/>
                        </a:lnSpc>
                        <a:buNone/>
                      </a:pPr>
                      <a:r>
                        <a:rPr lang="zh-CN" altLang="en-US" sz="1800" b="0" u="none" dirty="0">
                          <a:solidFill>
                            <a:srgbClr val="000000"/>
                          </a:solidFill>
                          <a:latin typeface="方正小标宋简体" panose="02010601030101010101" charset="-122"/>
                          <a:ea typeface="方正小标宋简体" panose="02010601030101010101" charset="-122"/>
                          <a:cs typeface="宋体" panose="02010600030101010101" pitchFamily="2" charset="-122"/>
                        </a:rPr>
                        <a:t>工厂定期提供绿色工厂相关</a:t>
                      </a:r>
                      <a:r>
                        <a:rPr lang="zh-CN" altLang="en-US" sz="1800" b="0" u="none" dirty="0">
                          <a:solidFill>
                            <a:srgbClr val="FF0000"/>
                          </a:solidFill>
                          <a:latin typeface="方正小标宋简体" panose="02010601030101010101" charset="-122"/>
                          <a:ea typeface="方正小标宋简体" panose="02010601030101010101" charset="-122"/>
                          <a:cs typeface="宋体" panose="02010600030101010101" pitchFamily="2" charset="-122"/>
                        </a:rPr>
                        <a:t>教育、培训</a:t>
                      </a:r>
                      <a:r>
                        <a:rPr lang="zh-CN" altLang="en-US" sz="1800" b="0" u="none" dirty="0">
                          <a:solidFill>
                            <a:srgbClr val="000000"/>
                          </a:solidFill>
                          <a:latin typeface="方正小标宋简体" panose="02010601030101010101" charset="-122"/>
                          <a:ea typeface="方正小标宋简体" panose="02010601030101010101" charset="-122"/>
                          <a:cs typeface="宋体" panose="02010600030101010101" pitchFamily="2" charset="-122"/>
                        </a:rPr>
                        <a:t>，并</a:t>
                      </a:r>
                      <a:r>
                        <a:rPr lang="zh-CN" altLang="en-US" sz="1800" b="0" u="none" dirty="0">
                          <a:solidFill>
                            <a:srgbClr val="FF0000"/>
                          </a:solidFill>
                          <a:latin typeface="方正小标宋简体" panose="02010601030101010101" charset="-122"/>
                          <a:ea typeface="方正小标宋简体" panose="02010601030101010101" charset="-122"/>
                          <a:cs typeface="宋体" panose="02010600030101010101" pitchFamily="2" charset="-122"/>
                        </a:rPr>
                        <a:t>评估教育和培训结果</a:t>
                      </a:r>
                      <a:r>
                        <a:rPr lang="zh-CN" altLang="en-US" sz="1800" b="0" u="none" dirty="0">
                          <a:solidFill>
                            <a:srgbClr val="000000"/>
                          </a:solidFill>
                          <a:latin typeface="方正小标宋简体" panose="02010601030101010101" charset="-122"/>
                          <a:ea typeface="方正小标宋简体" panose="02010601030101010101" charset="-122"/>
                          <a:cs typeface="宋体" panose="02010600030101010101" pitchFamily="2" charset="-122"/>
                        </a:rPr>
                        <a:t>。</a:t>
                      </a:r>
                      <a:endParaRPr lang="zh-CN" altLang="en-US" sz="1800" b="0" u="none" dirty="0">
                        <a:solidFill>
                          <a:srgbClr val="000000"/>
                        </a:solidFill>
                        <a:latin typeface="方正小标宋简体" panose="02010601030101010101" charset="-122"/>
                        <a:ea typeface="方正小标宋简体" panose="02010601030101010101" charset="-122"/>
                        <a:cs typeface="宋体" panose="02010600030101010101" pitchFamily="2" charset="-122"/>
                      </a:endParaRP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r>
            </a:tbl>
          </a:graphicData>
        </a:graphic>
      </p:graphicFrame>
      <p:sp>
        <p:nvSpPr>
          <p:cNvPr id="5" name="TextBox 14"/>
          <p:cNvSpPr txBox="1"/>
          <p:nvPr/>
        </p:nvSpPr>
        <p:spPr>
          <a:xfrm>
            <a:off x="10422255" y="2871470"/>
            <a:ext cx="1859915" cy="1291590"/>
          </a:xfrm>
          <a:prstGeom prst="rect">
            <a:avLst/>
          </a:prstGeom>
          <a:noFill/>
        </p:spPr>
        <p:txBody>
          <a:bodyPr wrap="square" rtlCol="0">
            <a:spAutoFit/>
          </a:bodyPr>
          <a:lstStyle/>
          <a:p>
            <a:pPr algn="just"/>
            <a:r>
              <a:rPr lang="en-US" altLang="zh-CN" sz="2000" dirty="0">
                <a:solidFill>
                  <a:srgbClr val="64A70C"/>
                </a:solidFill>
                <a:latin typeface="方正小标宋简体" panose="02010601030101010101" charset="-122"/>
                <a:ea typeface="方正小标宋简体" panose="02010601030101010101" charset="-122"/>
                <a:sym typeface="Arial" panose="020B0604020202020204" pitchFamily="34" charset="0"/>
              </a:rPr>
              <a:t>* 一票否决制</a:t>
            </a:r>
            <a:endParaRPr lang="en-US" altLang="zh-CN" sz="2000" dirty="0">
              <a:solidFill>
                <a:srgbClr val="64A70C"/>
              </a:solidFill>
              <a:latin typeface="方正小标宋简体" panose="02010601030101010101" charset="-122"/>
              <a:ea typeface="方正小标宋简体" panose="02010601030101010101" charset="-122"/>
              <a:sym typeface="Arial" panose="020B0604020202020204" pitchFamily="34" charset="0"/>
            </a:endParaRPr>
          </a:p>
          <a:p>
            <a:pPr algn="just"/>
            <a:endParaRPr lang="en-US" altLang="zh-CN" sz="2000" dirty="0">
              <a:solidFill>
                <a:srgbClr val="64A70C"/>
              </a:solidFill>
              <a:latin typeface="方正小标宋简体" panose="02010601030101010101" charset="-122"/>
              <a:ea typeface="方正小标宋简体" panose="02010601030101010101" charset="-122"/>
              <a:sym typeface="Arial" panose="020B0604020202020204" pitchFamily="34" charset="0"/>
            </a:endParaRPr>
          </a:p>
          <a:p>
            <a:pPr algn="just"/>
            <a:r>
              <a:rPr lang="en-US" altLang="zh-CN" sz="2000" dirty="0">
                <a:solidFill>
                  <a:srgbClr val="64A70C"/>
                </a:solidFill>
                <a:latin typeface="方正小标宋简体" panose="02010601030101010101" charset="-122"/>
                <a:ea typeface="方正小标宋简体" panose="02010601030101010101" charset="-122"/>
                <a:sym typeface="Arial" panose="020B0604020202020204" pitchFamily="34" charset="0"/>
              </a:rPr>
              <a:t>* 基本要求</a:t>
            </a:r>
            <a:endParaRPr lang="zh-CN" altLang="en-US" sz="2000" dirty="0">
              <a:solidFill>
                <a:schemeClr val="bg2">
                  <a:lumMod val="50000"/>
                </a:schemeClr>
              </a:solidFill>
              <a:latin typeface="方正小标宋简体" panose="02010601030101010101" charset="-122"/>
              <a:ea typeface="方正小标宋简体" panose="02010601030101010101" charset="-122"/>
              <a:sym typeface="Arial" panose="020B0604020202020204" pitchFamily="34" charset="0"/>
            </a:endParaRPr>
          </a:p>
          <a:p>
            <a:pPr algn="l"/>
            <a:endParaRPr lang="zh-CN" altLang="en-US" dirty="0">
              <a:solidFill>
                <a:schemeClr val="bg2">
                  <a:lumMod val="50000"/>
                </a:schemeClr>
              </a:solidFill>
              <a:latin typeface="方正小标宋简体" panose="02010601030101010101" charset="-122"/>
              <a:ea typeface="方正小标宋简体" panose="02010601030101010101" charset="-122"/>
              <a:sym typeface="Arial" panose="020B0604020202020204" pitchFamily="34" charset="0"/>
            </a:endParaRPr>
          </a:p>
        </p:txBody>
      </p:sp>
      <p:sp>
        <p:nvSpPr>
          <p:cNvPr id="4" name="文本框 3"/>
          <p:cNvSpPr txBox="1"/>
          <p:nvPr/>
        </p:nvSpPr>
        <p:spPr>
          <a:xfrm>
            <a:off x="1137226" y="637243"/>
            <a:ext cx="2295034" cy="523220"/>
          </a:xfrm>
          <a:prstGeom prst="rect">
            <a:avLst/>
          </a:prstGeom>
          <a:noFill/>
        </p:spPr>
        <p:txBody>
          <a:bodyPr wrap="square">
            <a:spAutoFit/>
          </a:bodyPr>
          <a:lstStyle/>
          <a:p>
            <a:pPr algn="just"/>
            <a:r>
              <a:rPr lang="en-US" altLang="zh-CN" sz="2800" dirty="0">
                <a:solidFill>
                  <a:srgbClr val="64A70C"/>
                </a:solidFill>
                <a:latin typeface="Times New Roman" panose="02020603050405020304" pitchFamily="18" charset="0"/>
                <a:ea typeface="方正小标宋简体" panose="02010601030101010101" charset="-122"/>
                <a:cs typeface="Times New Roman" panose="02020603050405020304" pitchFamily="18" charset="0"/>
                <a:sym typeface="Arial" panose="020B0604020202020204" pitchFamily="34" charset="0"/>
              </a:rPr>
              <a:t>Requirement</a:t>
            </a:r>
            <a:endParaRPr lang="en-US" altLang="zh-CN" sz="2800" dirty="0">
              <a:solidFill>
                <a:srgbClr val="64A70C"/>
              </a:solidFill>
              <a:latin typeface="Times New Roman" panose="02020603050405020304" pitchFamily="18" charset="0"/>
              <a:ea typeface="方正小标宋简体" panose="02010601030101010101" charset="-122"/>
              <a:cs typeface="Times New Roman" panose="02020603050405020304" pitchFamily="18" charset="0"/>
              <a:sym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1792605" y="194310"/>
            <a:ext cx="474980" cy="1630045"/>
          </a:xfrm>
          <a:prstGeom prst="rect">
            <a:avLst/>
          </a:prstGeom>
          <a:noFill/>
        </p:spPr>
        <p:txBody>
          <a:bodyPr wrap="square" rtlCol="0">
            <a:spAutoFit/>
          </a:bodyPr>
          <a:lstStyle/>
          <a:p>
            <a:r>
              <a:rPr lang="en-US" altLang="zh-CN" sz="10000" dirty="0">
                <a:solidFill>
                  <a:schemeClr val="bg1">
                    <a:lumMod val="65000"/>
                  </a:schemeClr>
                </a:solidFill>
                <a:latin typeface="方正小标宋简体" panose="02010601030101010101" charset="-122"/>
                <a:ea typeface="方正小标宋简体" panose="02010601030101010101" charset="-122"/>
              </a:rPr>
              <a:t>4</a:t>
            </a:r>
            <a:endParaRPr lang="en-US" altLang="zh-CN" sz="10000" dirty="0">
              <a:solidFill>
                <a:schemeClr val="bg1">
                  <a:lumMod val="65000"/>
                </a:schemeClr>
              </a:solidFill>
              <a:latin typeface="方正小标宋简体" panose="02010601030101010101" charset="-122"/>
              <a:ea typeface="方正小标宋简体" panose="02010601030101010101" charset="-122"/>
            </a:endParaRPr>
          </a:p>
        </p:txBody>
      </p:sp>
      <p:grpSp>
        <p:nvGrpSpPr>
          <p:cNvPr id="2" name="组合 3"/>
          <p:cNvGrpSpPr/>
          <p:nvPr/>
        </p:nvGrpSpPr>
        <p:grpSpPr>
          <a:xfrm>
            <a:off x="2576830" y="562610"/>
            <a:ext cx="5656580" cy="753745"/>
            <a:chOff x="1658" y="886"/>
            <a:chExt cx="8908" cy="1187"/>
          </a:xfrm>
        </p:grpSpPr>
        <p:sp>
          <p:nvSpPr>
            <p:cNvPr id="19" name="TextBox 8"/>
            <p:cNvSpPr txBox="1"/>
            <p:nvPr/>
          </p:nvSpPr>
          <p:spPr>
            <a:xfrm>
              <a:off x="1771" y="1346"/>
              <a:ext cx="3763" cy="727"/>
            </a:xfrm>
            <a:prstGeom prst="rect">
              <a:avLst/>
            </a:prstGeom>
            <a:noFill/>
          </p:spPr>
          <p:txBody>
            <a:bodyPr wrap="square" lIns="0" tIns="0" rIns="0" bIns="0" rtlCol="0" anchor="ctr">
              <a:spAutoFit/>
            </a:bodyPr>
            <a:lstStyle/>
            <a:p>
              <a:pPr algn="just"/>
              <a:endParaRPr lang="en-US" altLang="zh-CN" sz="3000" dirty="0">
                <a:solidFill>
                  <a:srgbClr val="64A70C"/>
                </a:solidFill>
                <a:latin typeface="方正小标宋简体" panose="02010601030101010101" charset="-122"/>
                <a:ea typeface="方正小标宋简体" panose="02010601030101010101" charset="-122"/>
                <a:sym typeface="Arial" panose="020B0604020202020204" pitchFamily="34" charset="0"/>
              </a:endParaRPr>
            </a:p>
          </p:txBody>
        </p:sp>
        <p:sp>
          <p:nvSpPr>
            <p:cNvPr id="20" name="文本框 19"/>
            <p:cNvSpPr txBox="1"/>
            <p:nvPr/>
          </p:nvSpPr>
          <p:spPr>
            <a:xfrm>
              <a:off x="1658" y="886"/>
              <a:ext cx="8908" cy="580"/>
            </a:xfrm>
            <a:prstGeom prst="rect">
              <a:avLst/>
            </a:prstGeom>
            <a:noFill/>
          </p:spPr>
          <p:txBody>
            <a:bodyPr wrap="square" rtlCol="0">
              <a:spAutoFit/>
            </a:bodyPr>
            <a:lstStyle/>
            <a:p>
              <a:pPr algn="just"/>
              <a:r>
                <a:rPr lang="zh-CN" altLang="en-US" sz="1800" dirty="0">
                  <a:solidFill>
                    <a:schemeClr val="bg2">
                      <a:lumMod val="50000"/>
                    </a:schemeClr>
                  </a:solidFill>
                  <a:latin typeface="思源黑体 CN Bold" panose="020B0800000000000000" charset="-122"/>
                  <a:ea typeface="思源黑体 CN Bold" panose="020B0800000000000000" charset="-122"/>
                </a:rPr>
                <a:t>评价</a:t>
              </a:r>
              <a:r>
                <a:rPr lang="zh-CN" altLang="en-US" dirty="0">
                  <a:solidFill>
                    <a:schemeClr val="bg2">
                      <a:lumMod val="50000"/>
                    </a:schemeClr>
                  </a:solidFill>
                  <a:latin typeface="思源黑体 CN Bold" panose="020B0800000000000000" charset="-122"/>
                  <a:ea typeface="思源黑体 CN Bold" panose="020B0800000000000000" charset="-122"/>
                </a:rPr>
                <a:t>内容</a:t>
              </a:r>
              <a:r>
                <a:rPr lang="zh-CN" altLang="en-US" sz="1800" dirty="0">
                  <a:solidFill>
                    <a:schemeClr val="bg2">
                      <a:lumMod val="50000"/>
                    </a:schemeClr>
                  </a:solidFill>
                  <a:latin typeface="思源黑体 CN Bold" panose="020B0800000000000000" charset="-122"/>
                  <a:ea typeface="思源黑体 CN Bold" panose="020B0800000000000000" charset="-122"/>
                </a:rPr>
                <a:t>：指标体系构成</a:t>
              </a:r>
              <a:endParaRPr lang="zh-CN" altLang="en-US" sz="1800" dirty="0">
                <a:solidFill>
                  <a:schemeClr val="bg2">
                    <a:lumMod val="50000"/>
                  </a:schemeClr>
                </a:solidFill>
                <a:latin typeface="思源黑体 CN Bold" panose="020B0800000000000000" charset="-122"/>
                <a:ea typeface="思源黑体 CN Bold" panose="020B0800000000000000" charset="-122"/>
              </a:endParaRPr>
            </a:p>
          </p:txBody>
        </p:sp>
      </p:grpSp>
      <p:graphicFrame>
        <p:nvGraphicFramePr>
          <p:cNvPr id="3" name="表格 2"/>
          <p:cNvGraphicFramePr/>
          <p:nvPr/>
        </p:nvGraphicFramePr>
        <p:xfrm>
          <a:off x="2707640" y="1395730"/>
          <a:ext cx="7920355" cy="4711700"/>
        </p:xfrm>
        <a:graphic>
          <a:graphicData uri="http://schemas.openxmlformats.org/drawingml/2006/table">
            <a:tbl>
              <a:tblPr firstRow="1" bandRow="1">
                <a:tableStyleId>{5940675A-B579-460E-94D1-54222C63F5DA}</a:tableStyleId>
              </a:tblPr>
              <a:tblGrid>
                <a:gridCol w="1336675"/>
                <a:gridCol w="499745"/>
                <a:gridCol w="2179320"/>
                <a:gridCol w="1176020"/>
                <a:gridCol w="535305"/>
                <a:gridCol w="2193290"/>
              </a:tblGrid>
              <a:tr h="394970">
                <a:tc>
                  <a:txBody>
                    <a:bodyPr/>
                    <a:lstStyle/>
                    <a:p>
                      <a:pPr marL="0" indent="0" algn="ctr">
                        <a:buNone/>
                      </a:pPr>
                      <a:r>
                        <a:rPr lang="zh-CN" altLang="en-US" sz="1400" b="0" u="none">
                          <a:solidFill>
                            <a:schemeClr val="bg1"/>
                          </a:solidFill>
                          <a:latin typeface="方正小标宋简体" panose="02010601030101010101" charset="-122"/>
                          <a:ea typeface="方正小标宋简体" panose="02010601030101010101" charset="-122"/>
                          <a:cs typeface="仿宋_GB2312" panose="02010609030101010101" charset="-122"/>
                        </a:rPr>
                        <a:t>一级指标</a:t>
                      </a:r>
                      <a:endParaRPr lang="zh-CN" altLang="en-US" sz="1400" b="0" u="none">
                        <a:solidFill>
                          <a:schemeClr val="bg1"/>
                        </a:solidFill>
                        <a:latin typeface="方正小标宋简体" panose="02010601030101010101" charset="-122"/>
                        <a:ea typeface="方正小标宋简体" panose="02010601030101010101" charset="-122"/>
                        <a:cs typeface="仿宋_GB2312" panose="02010609030101010101" charset="-122"/>
                      </a:endParaRP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6"/>
                    </a:solidFill>
                  </a:tcPr>
                </a:tc>
                <a:tc>
                  <a:txBody>
                    <a:bodyPr/>
                    <a:lstStyle/>
                    <a:p>
                      <a:pPr marL="0" indent="0" algn="ctr">
                        <a:buNone/>
                      </a:pPr>
                      <a:r>
                        <a:rPr lang="zh-CN" altLang="en-US" sz="1400" b="0" u="none" dirty="0">
                          <a:solidFill>
                            <a:schemeClr val="bg1"/>
                          </a:solidFill>
                          <a:latin typeface="方正小标宋简体" panose="02010601030101010101" charset="-122"/>
                          <a:ea typeface="方正小标宋简体" panose="02010601030101010101" charset="-122"/>
                          <a:cs typeface="仿宋_GB2312" panose="02010609030101010101" charset="-122"/>
                        </a:rPr>
                        <a:t>序号</a:t>
                      </a:r>
                      <a:endParaRPr lang="zh-CN" altLang="en-US" sz="1400" b="0" u="none" dirty="0">
                        <a:solidFill>
                          <a:schemeClr val="bg1"/>
                        </a:solidFill>
                        <a:latin typeface="方正小标宋简体" panose="02010601030101010101" charset="-122"/>
                        <a:ea typeface="方正小标宋简体" panose="02010601030101010101" charset="-122"/>
                        <a:cs typeface="仿宋_GB2312" panose="02010609030101010101" charset="-122"/>
                      </a:endParaRPr>
                    </a:p>
                  </a:txBody>
                  <a:tcPr marL="0" marR="0" marT="0" marB="1" anchor="ctr">
                    <a:lnL w="9525" cap="flat" cmpd="sng" algn="ctr">
                      <a:solidFill>
                        <a:srgbClr val="000000"/>
                      </a:solidFill>
                      <a:prstDash val="solid"/>
                      <a:roun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6"/>
                    </a:solidFill>
                  </a:tcPr>
                </a:tc>
                <a:tc>
                  <a:txBody>
                    <a:bodyPr/>
                    <a:lstStyle/>
                    <a:p>
                      <a:pPr marL="0" indent="0" algn="ctr">
                        <a:buNone/>
                      </a:pPr>
                      <a:r>
                        <a:rPr lang="zh-CN" altLang="en-US" sz="1400" b="0" u="none">
                          <a:solidFill>
                            <a:schemeClr val="bg1"/>
                          </a:solidFill>
                          <a:latin typeface="方正小标宋简体" panose="02010601030101010101" charset="-122"/>
                          <a:ea typeface="方正小标宋简体" panose="02010601030101010101" charset="-122"/>
                          <a:cs typeface="仿宋_GB2312" panose="02010609030101010101" charset="-122"/>
                        </a:rPr>
                        <a:t>二级指标</a:t>
                      </a:r>
                      <a:endParaRPr lang="zh-CN" altLang="en-US" sz="1400" b="0" u="none">
                        <a:solidFill>
                          <a:schemeClr val="bg1"/>
                        </a:solidFill>
                        <a:latin typeface="方正小标宋简体" panose="02010601030101010101" charset="-122"/>
                        <a:ea typeface="方正小标宋简体" panose="02010601030101010101" charset="-122"/>
                        <a:cs typeface="仿宋_GB2312" panose="02010609030101010101"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6"/>
                    </a:solidFill>
                  </a:tcPr>
                </a:tc>
                <a:tc>
                  <a:txBody>
                    <a:bodyPr/>
                    <a:lstStyle/>
                    <a:p>
                      <a:pPr marL="0" indent="0" algn="ctr">
                        <a:buNone/>
                      </a:pPr>
                      <a:r>
                        <a:rPr lang="zh-CN" altLang="en-US" sz="1400" b="0" u="none">
                          <a:solidFill>
                            <a:schemeClr val="bg1"/>
                          </a:solidFill>
                          <a:latin typeface="方正小标宋简体" panose="02010601030101010101" charset="-122"/>
                          <a:ea typeface="方正小标宋简体" panose="02010601030101010101" charset="-122"/>
                          <a:cs typeface="仿宋_GB2312" panose="02010609030101010101" charset="-122"/>
                        </a:rPr>
                        <a:t>一级指标</a:t>
                      </a:r>
                      <a:endParaRPr lang="zh-CN" altLang="en-US" sz="1400" b="0" u="none">
                        <a:solidFill>
                          <a:schemeClr val="bg1"/>
                        </a:solidFill>
                        <a:latin typeface="方正小标宋简体" panose="02010601030101010101" charset="-122"/>
                        <a:ea typeface="方正小标宋简体" panose="02010601030101010101" charset="-122"/>
                        <a:cs typeface="仿宋_GB2312" panose="02010609030101010101"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6"/>
                    </a:solidFill>
                  </a:tcPr>
                </a:tc>
                <a:tc>
                  <a:txBody>
                    <a:bodyPr/>
                    <a:lstStyle/>
                    <a:p>
                      <a:pPr marL="0" indent="0" algn="ctr">
                        <a:buNone/>
                      </a:pPr>
                      <a:r>
                        <a:rPr lang="zh-CN" altLang="en-US" sz="1400" b="0" u="none">
                          <a:solidFill>
                            <a:schemeClr val="bg1"/>
                          </a:solidFill>
                          <a:latin typeface="方正小标宋简体" panose="02010601030101010101" charset="-122"/>
                          <a:ea typeface="方正小标宋简体" panose="02010601030101010101" charset="-122"/>
                          <a:cs typeface="仿宋_GB2312" panose="02010609030101010101" charset="-122"/>
                        </a:rPr>
                        <a:t>序号</a:t>
                      </a:r>
                      <a:endParaRPr lang="zh-CN" altLang="en-US" sz="1400" b="0" u="none">
                        <a:solidFill>
                          <a:schemeClr val="bg1"/>
                        </a:solidFill>
                        <a:latin typeface="方正小标宋简体" panose="02010601030101010101" charset="-122"/>
                        <a:ea typeface="方正小标宋简体" panose="02010601030101010101" charset="-122"/>
                        <a:cs typeface="仿宋_GB2312" panose="02010609030101010101"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6"/>
                    </a:solidFill>
                  </a:tcPr>
                </a:tc>
                <a:tc>
                  <a:txBody>
                    <a:bodyPr/>
                    <a:lstStyle/>
                    <a:p>
                      <a:pPr marL="0" indent="0" algn="ctr">
                        <a:buNone/>
                      </a:pPr>
                      <a:r>
                        <a:rPr lang="zh-CN" altLang="en-US" sz="1400" b="0" u="none">
                          <a:solidFill>
                            <a:schemeClr val="bg1"/>
                          </a:solidFill>
                          <a:latin typeface="方正小标宋简体" panose="02010601030101010101" charset="-122"/>
                          <a:ea typeface="方正小标宋简体" panose="02010601030101010101" charset="-122"/>
                          <a:cs typeface="仿宋_GB2312" panose="02010609030101010101" charset="-122"/>
                        </a:rPr>
                        <a:t>二级指标</a:t>
                      </a:r>
                      <a:endParaRPr lang="zh-CN" altLang="en-US" sz="1400" b="0" u="none">
                        <a:solidFill>
                          <a:schemeClr val="bg1"/>
                        </a:solidFill>
                        <a:latin typeface="方正小标宋简体" panose="02010601030101010101" charset="-122"/>
                        <a:ea typeface="方正小标宋简体" panose="02010601030101010101" charset="-122"/>
                        <a:cs typeface="仿宋_GB2312" panose="02010609030101010101"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6"/>
                    </a:solidFill>
                  </a:tcPr>
                </a:tc>
              </a:tr>
              <a:tr h="299085">
                <a:tc rowSpan="3">
                  <a:txBody>
                    <a:bodyPr/>
                    <a:lstStyle/>
                    <a:p>
                      <a:pPr marL="0" algn="ctr" fontAlgn="base">
                        <a:buNone/>
                      </a:pPr>
                      <a:r>
                        <a:rPr lang="zh-CN" altLang="en-US" sz="1600" dirty="0">
                          <a:solidFill>
                            <a:srgbClr val="FF0000"/>
                          </a:solidFill>
                          <a:latin typeface="方正小标宋简体" panose="02010601030101010101" charset="-122"/>
                          <a:ea typeface="方正小标宋简体" panose="02010601030101010101" charset="-122"/>
                          <a:sym typeface="+mn-ea"/>
                        </a:rPr>
                        <a:t>基础设施 </a:t>
                      </a:r>
                      <a:r>
                        <a:rPr lang="zh-CN" altLang="en-US" sz="1600" dirty="0">
                          <a:solidFill>
                            <a:srgbClr val="64A70C"/>
                          </a:solidFill>
                          <a:latin typeface="方正小标宋简体" panose="02010601030101010101" charset="-122"/>
                          <a:ea typeface="方正小标宋简体" panose="02010601030101010101" charset="-122"/>
                          <a:sym typeface="+mn-ea"/>
                        </a:rPr>
                        <a:t>X1</a:t>
                      </a:r>
                      <a:endParaRPr lang="en-US" altLang="zh-CN" sz="1600" dirty="0">
                        <a:solidFill>
                          <a:srgbClr val="64A70C"/>
                        </a:solidFill>
                        <a:latin typeface="方正小标宋简体" panose="02010601030101010101" charset="-122"/>
                        <a:ea typeface="方正小标宋简体" panose="02010601030101010101" charset="-122"/>
                        <a:sym typeface="+mn-ea"/>
                      </a:endParaRPr>
                    </a:p>
                    <a:p>
                      <a:pPr marL="0" algn="ctr" fontAlgn="base">
                        <a:buNone/>
                      </a:pPr>
                      <a:r>
                        <a:rPr lang="en-US" altLang="zh-CN" sz="1600" b="0" u="none" dirty="0">
                          <a:solidFill>
                            <a:srgbClr val="64A70C"/>
                          </a:solidFill>
                          <a:latin typeface="方正小标宋简体" panose="02010601030101010101" charset="-122"/>
                          <a:ea typeface="方正小标宋简体" panose="02010601030101010101" charset="-122"/>
                          <a:sym typeface="+mn-ea"/>
                        </a:rPr>
                        <a:t>20%</a:t>
                      </a:r>
                      <a:endParaRPr lang="zh-CN" altLang="en-US" sz="1600" b="0" u="none" dirty="0">
                        <a:solidFill>
                          <a:srgbClr val="64A70C"/>
                        </a:solidFill>
                        <a:latin typeface="方正小标宋简体" panose="02010601030101010101" charset="-122"/>
                        <a:ea typeface="方正小标宋简体" panose="02010601030101010101" charset="-122"/>
                        <a:sym typeface="+mn-ea"/>
                      </a:endParaRP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lstStyle/>
                    <a:p>
                      <a:pPr marL="0" indent="0" algn="ctr">
                        <a:buNone/>
                      </a:pPr>
                      <a:r>
                        <a:rPr lang="en-US" altLang="zh-CN" sz="1200" b="0" u="none">
                          <a:latin typeface="方正小标宋简体" panose="02010601030101010101" charset="-122"/>
                          <a:ea typeface="方正小标宋简体" panose="02010601030101010101" charset="-122"/>
                          <a:cs typeface="仿宋_GB2312" panose="02010609030101010101" charset="-122"/>
                        </a:rPr>
                        <a:t>1</a:t>
                      </a:r>
                      <a:endParaRPr lang="en-US" altLang="zh-CN" sz="1200" b="0" u="none">
                        <a:latin typeface="方正小标宋简体" panose="02010601030101010101" charset="-122"/>
                        <a:ea typeface="方正小标宋简体" panose="02010601030101010101" charset="-122"/>
                        <a:cs typeface="仿宋_GB2312" panose="02010609030101010101" charset="-122"/>
                      </a:endParaRPr>
                    </a:p>
                  </a:txBody>
                  <a:tcPr marL="0" marR="0" marT="0" marB="1" anchor="ctr">
                    <a:lnL w="9525" cap="flat" cmpd="sng" algn="ctr">
                      <a:solidFill>
                        <a:srgbClr val="000000"/>
                      </a:solidFill>
                      <a:prstDash val="solid"/>
                      <a:roun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lstStyle/>
                    <a:p>
                      <a:pPr marL="0" indent="0" algn="l">
                        <a:buNone/>
                      </a:pPr>
                      <a:r>
                        <a:rPr lang="zh-CN" altLang="en-US" sz="1200" b="0" u="none">
                          <a:latin typeface="方正小标宋简体" panose="02010601030101010101" charset="-122"/>
                          <a:ea typeface="方正小标宋简体" panose="02010601030101010101" charset="-122"/>
                          <a:cs typeface="仿宋_GB2312" panose="02010609030101010101" charset="-122"/>
                        </a:rPr>
                        <a:t>建筑 </a:t>
                      </a:r>
                      <a:r>
                        <a:rPr lang="en-US" altLang="zh-CN" sz="1200" b="0" u="none">
                          <a:latin typeface="方正小标宋简体" panose="02010601030101010101" charset="-122"/>
                          <a:ea typeface="方正小标宋简体" panose="02010601030101010101" charset="-122"/>
                          <a:cs typeface="仿宋_GB2312" panose="02010609030101010101" charset="-122"/>
                        </a:rPr>
                        <a:t>X11</a:t>
                      </a:r>
                      <a:endParaRPr lang="zh-CN" altLang="en-US" sz="1200" b="0" u="none">
                        <a:latin typeface="方正小标宋简体" panose="02010601030101010101" charset="-122"/>
                        <a:ea typeface="方正小标宋简体" panose="02010601030101010101" charset="-122"/>
                        <a:cs typeface="仿宋_GB2312" panose="02010609030101010101"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rowSpan="6">
                  <a:txBody>
                    <a:bodyPr/>
                    <a:lstStyle/>
                    <a:p>
                      <a:pPr marL="0" algn="ctr" fontAlgn="base">
                        <a:buNone/>
                      </a:pPr>
                      <a:r>
                        <a:rPr lang="zh-CN" altLang="en-US" sz="1600" dirty="0">
                          <a:solidFill>
                            <a:srgbClr val="FF0000"/>
                          </a:solidFill>
                          <a:latin typeface="方正小标宋简体" panose="02010601030101010101" charset="-122"/>
                          <a:ea typeface="方正小标宋简体" panose="02010601030101010101" charset="-122"/>
                          <a:sym typeface="+mn-ea"/>
                        </a:rPr>
                        <a:t>环境排放 </a:t>
                      </a:r>
                      <a:r>
                        <a:rPr lang="zh-CN" altLang="en-US" sz="1600" dirty="0">
                          <a:solidFill>
                            <a:srgbClr val="64A70C"/>
                          </a:solidFill>
                          <a:latin typeface="方正小标宋简体" panose="02010601030101010101" charset="-122"/>
                          <a:ea typeface="方正小标宋简体" panose="02010601030101010101" charset="-122"/>
                          <a:sym typeface="+mn-ea"/>
                        </a:rPr>
                        <a:t>X5</a:t>
                      </a:r>
                      <a:endParaRPr lang="en-US" altLang="zh-CN" sz="1600" dirty="0">
                        <a:solidFill>
                          <a:srgbClr val="64A70C"/>
                        </a:solidFill>
                        <a:latin typeface="方正小标宋简体" panose="02010601030101010101" charset="-122"/>
                        <a:ea typeface="方正小标宋简体" panose="02010601030101010101" charset="-122"/>
                        <a:sym typeface="+mn-ea"/>
                      </a:endParaRPr>
                    </a:p>
                    <a:p>
                      <a:pPr marL="0" algn="ctr" fontAlgn="base">
                        <a:buNone/>
                      </a:pPr>
                      <a:r>
                        <a:rPr lang="en-US" altLang="zh-CN" sz="1600" b="0" u="none" dirty="0">
                          <a:solidFill>
                            <a:srgbClr val="64A70C"/>
                          </a:solidFill>
                          <a:latin typeface="方正小标宋简体" panose="02010601030101010101" charset="-122"/>
                          <a:ea typeface="方正小标宋简体" panose="02010601030101010101" charset="-122"/>
                          <a:sym typeface="+mn-ea"/>
                        </a:rPr>
                        <a:t>10%</a:t>
                      </a:r>
                      <a:endParaRPr lang="zh-CN" altLang="en-US" sz="1600" b="0" u="none" dirty="0">
                        <a:solidFill>
                          <a:srgbClr val="64A70C"/>
                        </a:solidFill>
                        <a:latin typeface="方正小标宋简体" panose="02010601030101010101" charset="-122"/>
                        <a:ea typeface="方正小标宋简体" panose="02010601030101010101" charset="-122"/>
                        <a:sym typeface="+mn-ea"/>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lstStyle/>
                    <a:p>
                      <a:pPr marL="0" indent="0" algn="ctr">
                        <a:buNone/>
                      </a:pPr>
                      <a:r>
                        <a:rPr lang="en-US" altLang="zh-CN" sz="1200" b="0" u="none">
                          <a:latin typeface="方正小标宋简体" panose="02010601030101010101" charset="-122"/>
                          <a:ea typeface="方正小标宋简体" panose="02010601030101010101" charset="-122"/>
                          <a:cs typeface="仿宋_GB2312" panose="02010609030101010101" charset="-122"/>
                        </a:rPr>
                        <a:t>15</a:t>
                      </a:r>
                      <a:endParaRPr lang="en-US" altLang="zh-CN" sz="1200" b="0" u="none">
                        <a:latin typeface="方正小标宋简体" panose="02010601030101010101" charset="-122"/>
                        <a:ea typeface="方正小标宋简体" panose="02010601030101010101" charset="-122"/>
                        <a:cs typeface="仿宋_GB2312" panose="02010609030101010101"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lstStyle/>
                    <a:p>
                      <a:pPr marL="0" indent="0" algn="l">
                        <a:buNone/>
                      </a:pPr>
                      <a:r>
                        <a:rPr lang="zh-CN" altLang="en-US" sz="1200" b="0" u="none">
                          <a:latin typeface="方正小标宋简体" panose="02010601030101010101" charset="-122"/>
                          <a:ea typeface="方正小标宋简体" panose="02010601030101010101" charset="-122"/>
                          <a:cs typeface="仿宋_GB2312" panose="02010609030101010101" charset="-122"/>
                        </a:rPr>
                        <a:t>污染物处理设备 </a:t>
                      </a:r>
                      <a:r>
                        <a:rPr lang="en-US" altLang="zh-CN" sz="1200" b="0" u="none">
                          <a:latin typeface="方正小标宋简体" panose="02010601030101010101" charset="-122"/>
                          <a:ea typeface="方正小标宋简体" panose="02010601030101010101" charset="-122"/>
                          <a:cs typeface="仿宋_GB2312" panose="02010609030101010101" charset="-122"/>
                        </a:rPr>
                        <a:t>X51</a:t>
                      </a:r>
                      <a:endParaRPr lang="zh-CN" altLang="en-US" sz="1200" b="0" u="none">
                        <a:latin typeface="方正小标宋简体" panose="02010601030101010101" charset="-122"/>
                        <a:ea typeface="方正小标宋简体" panose="02010601030101010101" charset="-122"/>
                        <a:cs typeface="仿宋_GB2312" panose="02010609030101010101"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r>
              <a:tr h="269875">
                <a:tc vMerge="1">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lstStyle/>
                    <a:p>
                      <a:pPr marL="0" indent="0" algn="ctr">
                        <a:buNone/>
                      </a:pPr>
                      <a:r>
                        <a:rPr lang="en-US" altLang="zh-CN" sz="1200" b="0" u="none">
                          <a:latin typeface="方正小标宋简体" panose="02010601030101010101" charset="-122"/>
                          <a:ea typeface="方正小标宋简体" panose="02010601030101010101" charset="-122"/>
                          <a:cs typeface="仿宋_GB2312" panose="02010609030101010101" charset="-122"/>
                        </a:rPr>
                        <a:t>2</a:t>
                      </a:r>
                      <a:endParaRPr lang="en-US" altLang="zh-CN" sz="1200" b="0" u="none">
                        <a:latin typeface="方正小标宋简体" panose="02010601030101010101" charset="-122"/>
                        <a:ea typeface="方正小标宋简体" panose="02010601030101010101" charset="-122"/>
                        <a:cs typeface="仿宋_GB2312" panose="02010609030101010101" charset="-122"/>
                      </a:endParaRP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lstStyle/>
                    <a:p>
                      <a:pPr marL="0" indent="0" algn="l">
                        <a:buNone/>
                      </a:pPr>
                      <a:r>
                        <a:rPr lang="zh-CN" altLang="en-US" sz="1200" b="0" u="none">
                          <a:latin typeface="方正小标宋简体" panose="02010601030101010101" charset="-122"/>
                          <a:ea typeface="方正小标宋简体" panose="02010601030101010101" charset="-122"/>
                          <a:cs typeface="仿宋_GB2312" panose="02010609030101010101" charset="-122"/>
                        </a:rPr>
                        <a:t>计量设备 </a:t>
                      </a:r>
                      <a:r>
                        <a:rPr lang="en-US" altLang="zh-CN" sz="1200" b="0" u="none">
                          <a:latin typeface="方正小标宋简体" panose="02010601030101010101" charset="-122"/>
                          <a:ea typeface="方正小标宋简体" panose="02010601030101010101" charset="-122"/>
                          <a:cs typeface="仿宋_GB2312" panose="02010609030101010101" charset="-122"/>
                        </a:rPr>
                        <a:t>X12</a:t>
                      </a:r>
                      <a:endParaRPr lang="zh-CN" altLang="en-US" sz="1200" b="0" u="none">
                        <a:latin typeface="方正小标宋简体" panose="02010601030101010101" charset="-122"/>
                        <a:ea typeface="方正小标宋简体" panose="02010601030101010101" charset="-122"/>
                        <a:cs typeface="仿宋_GB2312" panose="02010609030101010101"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vMerge="1">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lstStyle/>
                    <a:p>
                      <a:pPr marL="0" indent="0" algn="ctr">
                        <a:buNone/>
                      </a:pPr>
                      <a:r>
                        <a:rPr lang="en-US" altLang="zh-CN" sz="1200" b="0" u="none">
                          <a:latin typeface="方正小标宋简体" panose="02010601030101010101" charset="-122"/>
                          <a:ea typeface="方正小标宋简体" panose="02010601030101010101" charset="-122"/>
                          <a:cs typeface="仿宋_GB2312" panose="02010609030101010101" charset="-122"/>
                        </a:rPr>
                        <a:t>16</a:t>
                      </a:r>
                      <a:endParaRPr lang="en-US" altLang="zh-CN" sz="1200" b="0" u="none">
                        <a:latin typeface="方正小标宋简体" panose="02010601030101010101" charset="-122"/>
                        <a:ea typeface="方正小标宋简体" panose="02010601030101010101" charset="-122"/>
                        <a:cs typeface="仿宋_GB2312" panose="02010609030101010101"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lstStyle/>
                    <a:p>
                      <a:pPr marL="0" indent="0" algn="l">
                        <a:buNone/>
                      </a:pPr>
                      <a:r>
                        <a:rPr lang="zh-CN" altLang="en-US" sz="1200" b="0" u="none">
                          <a:latin typeface="方正小标宋简体" panose="02010601030101010101" charset="-122"/>
                          <a:ea typeface="方正小标宋简体" panose="02010601030101010101" charset="-122"/>
                          <a:cs typeface="仿宋_GB2312" panose="02010609030101010101" charset="-122"/>
                        </a:rPr>
                        <a:t>大气污染物排放 </a:t>
                      </a:r>
                      <a:r>
                        <a:rPr lang="en-US" altLang="zh-CN" sz="1200" b="0" u="none">
                          <a:latin typeface="方正小标宋简体" panose="02010601030101010101" charset="-122"/>
                          <a:ea typeface="方正小标宋简体" panose="02010601030101010101" charset="-122"/>
                          <a:cs typeface="仿宋_GB2312" panose="02010609030101010101" charset="-122"/>
                        </a:rPr>
                        <a:t>X52</a:t>
                      </a:r>
                      <a:endParaRPr lang="zh-CN" altLang="en-US" sz="1200" b="0" u="none">
                        <a:latin typeface="方正小标宋简体" panose="02010601030101010101" charset="-122"/>
                        <a:ea typeface="方正小标宋简体" panose="02010601030101010101" charset="-122"/>
                        <a:cs typeface="仿宋_GB2312" panose="02010609030101010101"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r>
              <a:tr h="299085">
                <a:tc vMerge="1">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lstStyle/>
                    <a:p>
                      <a:pPr marL="0" indent="0" algn="ctr">
                        <a:buNone/>
                      </a:pPr>
                      <a:r>
                        <a:rPr lang="en-US" altLang="zh-CN" sz="1200" b="0" u="none">
                          <a:latin typeface="方正小标宋简体" panose="02010601030101010101" charset="-122"/>
                          <a:ea typeface="方正小标宋简体" panose="02010601030101010101" charset="-122"/>
                          <a:cs typeface="仿宋_GB2312" panose="02010609030101010101" charset="-122"/>
                        </a:rPr>
                        <a:t>3</a:t>
                      </a:r>
                      <a:endParaRPr lang="en-US" altLang="zh-CN" sz="1200" b="0" u="none">
                        <a:latin typeface="方正小标宋简体" panose="02010601030101010101" charset="-122"/>
                        <a:ea typeface="方正小标宋简体" panose="02010601030101010101" charset="-122"/>
                        <a:cs typeface="仿宋_GB2312" panose="02010609030101010101" charset="-122"/>
                      </a:endParaRP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lstStyle/>
                    <a:p>
                      <a:pPr marL="0" indent="0" algn="l">
                        <a:buNone/>
                      </a:pPr>
                      <a:r>
                        <a:rPr lang="zh-CN" altLang="en-US" sz="1200" b="0" u="none">
                          <a:latin typeface="方正小标宋简体" panose="02010601030101010101" charset="-122"/>
                          <a:ea typeface="方正小标宋简体" panose="02010601030101010101" charset="-122"/>
                          <a:cs typeface="仿宋_GB2312" panose="02010609030101010101" charset="-122"/>
                        </a:rPr>
                        <a:t>照明 </a:t>
                      </a:r>
                      <a:r>
                        <a:rPr lang="en-US" altLang="zh-CN" sz="1200" b="0" u="none">
                          <a:latin typeface="方正小标宋简体" panose="02010601030101010101" charset="-122"/>
                          <a:ea typeface="方正小标宋简体" panose="02010601030101010101" charset="-122"/>
                          <a:cs typeface="仿宋_GB2312" panose="02010609030101010101" charset="-122"/>
                        </a:rPr>
                        <a:t>X13</a:t>
                      </a:r>
                      <a:endParaRPr lang="zh-CN" altLang="en-US" sz="1200" b="0" u="none">
                        <a:latin typeface="方正小标宋简体" panose="02010601030101010101" charset="-122"/>
                        <a:ea typeface="方正小标宋简体" panose="02010601030101010101" charset="-122"/>
                        <a:cs typeface="仿宋_GB2312" panose="02010609030101010101"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vMerge="1">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lstStyle/>
                    <a:p>
                      <a:pPr marL="0" indent="0" algn="ctr">
                        <a:buNone/>
                      </a:pPr>
                      <a:r>
                        <a:rPr lang="en-US" altLang="zh-CN" sz="1200" b="0" u="none">
                          <a:latin typeface="方正小标宋简体" panose="02010601030101010101" charset="-122"/>
                          <a:ea typeface="方正小标宋简体" panose="02010601030101010101" charset="-122"/>
                          <a:cs typeface="仿宋_GB2312" panose="02010609030101010101" charset="-122"/>
                        </a:rPr>
                        <a:t>17</a:t>
                      </a:r>
                      <a:endParaRPr lang="en-US" altLang="zh-CN" sz="1200" b="0" u="none">
                        <a:latin typeface="方正小标宋简体" panose="02010601030101010101" charset="-122"/>
                        <a:ea typeface="方正小标宋简体" panose="02010601030101010101" charset="-122"/>
                        <a:cs typeface="仿宋_GB2312" panose="02010609030101010101"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lstStyle/>
                    <a:p>
                      <a:pPr marL="0" indent="0" algn="l">
                        <a:buNone/>
                      </a:pPr>
                      <a:r>
                        <a:rPr lang="zh-CN" altLang="en-US" sz="1200" b="0" u="none">
                          <a:latin typeface="方正小标宋简体" panose="02010601030101010101" charset="-122"/>
                          <a:ea typeface="方正小标宋简体" panose="02010601030101010101" charset="-122"/>
                          <a:cs typeface="仿宋_GB2312" panose="02010609030101010101" charset="-122"/>
                        </a:rPr>
                        <a:t>水体污染物排放 </a:t>
                      </a:r>
                      <a:r>
                        <a:rPr lang="en-US" altLang="zh-CN" sz="1200" b="0" u="none">
                          <a:latin typeface="方正小标宋简体" panose="02010601030101010101" charset="-122"/>
                          <a:ea typeface="方正小标宋简体" panose="02010601030101010101" charset="-122"/>
                          <a:cs typeface="仿宋_GB2312" panose="02010609030101010101" charset="-122"/>
                        </a:rPr>
                        <a:t>X53</a:t>
                      </a:r>
                      <a:endParaRPr lang="zh-CN" altLang="en-US" sz="1200" b="0" u="none">
                        <a:latin typeface="方正小标宋简体" panose="02010601030101010101" charset="-122"/>
                        <a:ea typeface="方正小标宋简体" panose="02010601030101010101" charset="-122"/>
                        <a:cs typeface="仿宋_GB2312" panose="02010609030101010101"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r>
              <a:tr h="327025">
                <a:tc rowSpan="4">
                  <a:txBody>
                    <a:bodyPr/>
                    <a:lstStyle/>
                    <a:p>
                      <a:pPr marL="0" algn="ctr" fontAlgn="base">
                        <a:buNone/>
                      </a:pPr>
                      <a:r>
                        <a:rPr lang="zh-CN" altLang="en-US" sz="1600" dirty="0">
                          <a:solidFill>
                            <a:srgbClr val="FF0000"/>
                          </a:solidFill>
                          <a:latin typeface="方正小标宋简体" panose="02010601030101010101" charset="-122"/>
                          <a:ea typeface="方正小标宋简体" panose="02010601030101010101" charset="-122"/>
                          <a:sym typeface="+mn-ea"/>
                        </a:rPr>
                        <a:t>管理体系 </a:t>
                      </a:r>
                      <a:r>
                        <a:rPr lang="zh-CN" altLang="en-US" sz="1600" dirty="0">
                          <a:solidFill>
                            <a:srgbClr val="64A70C"/>
                          </a:solidFill>
                          <a:latin typeface="方正小标宋简体" panose="02010601030101010101" charset="-122"/>
                          <a:ea typeface="方正小标宋简体" panose="02010601030101010101" charset="-122"/>
                          <a:sym typeface="+mn-ea"/>
                        </a:rPr>
                        <a:t>X2</a:t>
                      </a:r>
                      <a:endParaRPr lang="en-US" altLang="zh-CN" sz="1600" dirty="0">
                        <a:solidFill>
                          <a:srgbClr val="64A70C"/>
                        </a:solidFill>
                        <a:latin typeface="方正小标宋简体" panose="02010601030101010101" charset="-122"/>
                        <a:ea typeface="方正小标宋简体" panose="02010601030101010101" charset="-122"/>
                        <a:sym typeface="+mn-ea"/>
                      </a:endParaRPr>
                    </a:p>
                    <a:p>
                      <a:pPr marL="0" algn="ctr" fontAlgn="base">
                        <a:buNone/>
                      </a:pPr>
                      <a:r>
                        <a:rPr lang="en-US" altLang="zh-CN" sz="1600" b="0" u="none" dirty="0">
                          <a:solidFill>
                            <a:srgbClr val="64A70C"/>
                          </a:solidFill>
                          <a:latin typeface="方正小标宋简体" panose="02010601030101010101" charset="-122"/>
                          <a:ea typeface="方正小标宋简体" panose="02010601030101010101" charset="-122"/>
                          <a:sym typeface="+mn-ea"/>
                        </a:rPr>
                        <a:t>15%</a:t>
                      </a:r>
                      <a:endParaRPr lang="zh-CN" altLang="en-US" sz="1600" b="0" u="none" dirty="0">
                        <a:solidFill>
                          <a:srgbClr val="64A70C"/>
                        </a:solidFill>
                        <a:latin typeface="方正小标宋简体" panose="02010601030101010101" charset="-122"/>
                        <a:ea typeface="方正小标宋简体" panose="02010601030101010101" charset="-122"/>
                        <a:sym typeface="+mn-ea"/>
                      </a:endParaRP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lstStyle/>
                    <a:p>
                      <a:pPr marL="0" indent="0" algn="ctr">
                        <a:buNone/>
                      </a:pPr>
                      <a:r>
                        <a:rPr lang="en-US" altLang="zh-CN" sz="1200" b="0" u="none">
                          <a:latin typeface="方正小标宋简体" panose="02010601030101010101" charset="-122"/>
                          <a:ea typeface="方正小标宋简体" panose="02010601030101010101" charset="-122"/>
                          <a:cs typeface="仿宋_GB2312" panose="02010609030101010101" charset="-122"/>
                        </a:rPr>
                        <a:t>4</a:t>
                      </a:r>
                      <a:endParaRPr lang="en-US" altLang="zh-CN" sz="1200" b="0" u="none">
                        <a:latin typeface="方正小标宋简体" panose="02010601030101010101" charset="-122"/>
                        <a:ea typeface="方正小标宋简体" panose="02010601030101010101" charset="-122"/>
                        <a:cs typeface="仿宋_GB2312" panose="02010609030101010101" charset="-122"/>
                      </a:endParaRPr>
                    </a:p>
                  </a:txBody>
                  <a:tcPr marL="0" marR="0" marT="0" marB="1" anchor="ctr">
                    <a:lnL w="9525" cap="flat" cmpd="sng" algn="ctr">
                      <a:solidFill>
                        <a:srgbClr val="000000"/>
                      </a:solidFill>
                      <a:prstDash val="solid"/>
                      <a:roun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lstStyle/>
                    <a:p>
                      <a:pPr marL="0" indent="0" algn="l">
                        <a:buNone/>
                      </a:pPr>
                      <a:r>
                        <a:rPr lang="zh-CN" altLang="en-US" sz="1200" b="0" u="none">
                          <a:latin typeface="方正小标宋简体" panose="02010601030101010101" charset="-122"/>
                          <a:ea typeface="方正小标宋简体" panose="02010601030101010101" charset="-122"/>
                          <a:cs typeface="仿宋_GB2312" panose="02010609030101010101" charset="-122"/>
                        </a:rPr>
                        <a:t>管理体系基本要求 </a:t>
                      </a:r>
                      <a:r>
                        <a:rPr lang="en-US" altLang="zh-CN" sz="1200" b="0" u="none">
                          <a:latin typeface="方正小标宋简体" panose="02010601030101010101" charset="-122"/>
                          <a:ea typeface="方正小标宋简体" panose="02010601030101010101" charset="-122"/>
                          <a:cs typeface="仿宋_GB2312" panose="02010609030101010101" charset="-122"/>
                        </a:rPr>
                        <a:t>X21</a:t>
                      </a:r>
                      <a:endParaRPr lang="zh-CN" altLang="en-US" sz="1200" b="0" u="none">
                        <a:latin typeface="方正小标宋简体" panose="02010601030101010101" charset="-122"/>
                        <a:ea typeface="方正小标宋简体" panose="02010601030101010101" charset="-122"/>
                        <a:cs typeface="仿宋_GB2312" panose="02010609030101010101"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vMerge="1">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lstStyle/>
                    <a:p>
                      <a:pPr marL="0" indent="0" algn="ctr">
                        <a:buNone/>
                      </a:pPr>
                      <a:r>
                        <a:rPr lang="en-US" altLang="zh-CN" sz="1200" b="0" u="none">
                          <a:latin typeface="方正小标宋简体" panose="02010601030101010101" charset="-122"/>
                          <a:ea typeface="方正小标宋简体" panose="02010601030101010101" charset="-122"/>
                          <a:cs typeface="仿宋_GB2312" panose="02010609030101010101" charset="-122"/>
                        </a:rPr>
                        <a:t>18</a:t>
                      </a:r>
                      <a:endParaRPr lang="en-US" altLang="zh-CN" sz="1200" b="0" u="none">
                        <a:latin typeface="方正小标宋简体" panose="02010601030101010101" charset="-122"/>
                        <a:ea typeface="方正小标宋简体" panose="02010601030101010101" charset="-122"/>
                        <a:cs typeface="仿宋_GB2312" panose="02010609030101010101"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lstStyle/>
                    <a:p>
                      <a:pPr marL="0" indent="0" algn="l">
                        <a:buNone/>
                      </a:pPr>
                      <a:r>
                        <a:rPr lang="zh-CN" altLang="en-US" sz="1200" b="0" u="none">
                          <a:latin typeface="方正小标宋简体" panose="02010601030101010101" charset="-122"/>
                          <a:ea typeface="方正小标宋简体" panose="02010601030101010101" charset="-122"/>
                          <a:cs typeface="仿宋_GB2312" panose="02010609030101010101" charset="-122"/>
                        </a:rPr>
                        <a:t>固体废物排放 </a:t>
                      </a:r>
                      <a:r>
                        <a:rPr lang="en-US" altLang="zh-CN" sz="1200" b="0" u="none">
                          <a:latin typeface="方正小标宋简体" panose="02010601030101010101" charset="-122"/>
                          <a:ea typeface="方正小标宋简体" panose="02010601030101010101" charset="-122"/>
                          <a:cs typeface="仿宋_GB2312" panose="02010609030101010101" charset="-122"/>
                        </a:rPr>
                        <a:t>X54</a:t>
                      </a:r>
                      <a:endParaRPr lang="zh-CN" altLang="en-US" sz="1200" b="0" u="none">
                        <a:latin typeface="方正小标宋简体" panose="02010601030101010101" charset="-122"/>
                        <a:ea typeface="方正小标宋简体" panose="02010601030101010101" charset="-122"/>
                        <a:cs typeface="仿宋_GB2312" panose="02010609030101010101"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r>
              <a:tr h="327025">
                <a:tc vMerge="1">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lstStyle/>
                    <a:p>
                      <a:pPr marL="0" indent="0" algn="ctr">
                        <a:buNone/>
                      </a:pPr>
                      <a:r>
                        <a:rPr lang="en-US" altLang="zh-CN" sz="1200" b="0" u="none">
                          <a:latin typeface="方正小标宋简体" panose="02010601030101010101" charset="-122"/>
                          <a:ea typeface="方正小标宋简体" panose="02010601030101010101" charset="-122"/>
                          <a:cs typeface="仿宋_GB2312" panose="02010609030101010101" charset="-122"/>
                        </a:rPr>
                        <a:t>5</a:t>
                      </a:r>
                      <a:endParaRPr lang="en-US" altLang="zh-CN" sz="1200" b="0" u="none">
                        <a:latin typeface="方正小标宋简体" panose="02010601030101010101" charset="-122"/>
                        <a:ea typeface="方正小标宋简体" panose="02010601030101010101" charset="-122"/>
                        <a:cs typeface="仿宋_GB2312" panose="02010609030101010101" charset="-122"/>
                      </a:endParaRP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lstStyle/>
                    <a:p>
                      <a:pPr marL="0" indent="0" algn="l">
                        <a:buNone/>
                      </a:pPr>
                      <a:r>
                        <a:rPr lang="zh-CN" altLang="en-US" sz="1200" b="0" u="none">
                          <a:latin typeface="方正小标宋简体" panose="02010601030101010101" charset="-122"/>
                          <a:ea typeface="方正小标宋简体" panose="02010601030101010101" charset="-122"/>
                          <a:cs typeface="仿宋_GB2312" panose="02010609030101010101" charset="-122"/>
                        </a:rPr>
                        <a:t>环境管理体系 </a:t>
                      </a:r>
                      <a:r>
                        <a:rPr lang="en-US" altLang="zh-CN" sz="1200" b="0" u="none">
                          <a:latin typeface="方正小标宋简体" panose="02010601030101010101" charset="-122"/>
                          <a:ea typeface="方正小标宋简体" panose="02010601030101010101" charset="-122"/>
                          <a:cs typeface="仿宋_GB2312" panose="02010609030101010101" charset="-122"/>
                        </a:rPr>
                        <a:t>X22</a:t>
                      </a:r>
                      <a:endParaRPr lang="zh-CN" altLang="en-US" sz="1200" b="0" u="none">
                        <a:latin typeface="方正小标宋简体" panose="02010601030101010101" charset="-122"/>
                        <a:ea typeface="方正小标宋简体" panose="02010601030101010101" charset="-122"/>
                        <a:cs typeface="仿宋_GB2312" panose="02010609030101010101"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vMerge="1">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lstStyle/>
                    <a:p>
                      <a:pPr marL="0" indent="0" algn="ctr">
                        <a:buNone/>
                      </a:pPr>
                      <a:r>
                        <a:rPr lang="en-US" altLang="zh-CN" sz="1200" b="0" u="none">
                          <a:latin typeface="方正小标宋简体" panose="02010601030101010101" charset="-122"/>
                          <a:ea typeface="方正小标宋简体" panose="02010601030101010101" charset="-122"/>
                          <a:cs typeface="仿宋_GB2312" panose="02010609030101010101" charset="-122"/>
                        </a:rPr>
                        <a:t>19</a:t>
                      </a:r>
                      <a:endParaRPr lang="en-US" altLang="zh-CN" sz="1200" b="0" u="none">
                        <a:latin typeface="方正小标宋简体" panose="02010601030101010101" charset="-122"/>
                        <a:ea typeface="方正小标宋简体" panose="02010601030101010101" charset="-122"/>
                        <a:cs typeface="仿宋_GB2312" panose="02010609030101010101"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lstStyle/>
                    <a:p>
                      <a:pPr marL="0" indent="0" algn="l">
                        <a:buNone/>
                      </a:pPr>
                      <a:r>
                        <a:rPr lang="zh-CN" altLang="en-US" sz="1200" b="0" u="none">
                          <a:latin typeface="方正小标宋简体" panose="02010601030101010101" charset="-122"/>
                          <a:ea typeface="方正小标宋简体" panose="02010601030101010101" charset="-122"/>
                          <a:cs typeface="仿宋_GB2312" panose="02010609030101010101" charset="-122"/>
                        </a:rPr>
                        <a:t>噪声排放 </a:t>
                      </a:r>
                      <a:r>
                        <a:rPr lang="en-US" altLang="zh-CN" sz="1200" b="0" u="none">
                          <a:latin typeface="方正小标宋简体" panose="02010601030101010101" charset="-122"/>
                          <a:ea typeface="方正小标宋简体" panose="02010601030101010101" charset="-122"/>
                          <a:cs typeface="仿宋_GB2312" panose="02010609030101010101" charset="-122"/>
                        </a:rPr>
                        <a:t>X55</a:t>
                      </a:r>
                      <a:endParaRPr lang="zh-CN" altLang="en-US" sz="1200" b="0" u="none">
                        <a:latin typeface="方正小标宋简体" panose="02010601030101010101" charset="-122"/>
                        <a:ea typeface="方正小标宋简体" panose="02010601030101010101" charset="-122"/>
                        <a:cs typeface="仿宋_GB2312" panose="02010609030101010101"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r>
              <a:tr h="299085">
                <a:tc vMerge="1">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lstStyle/>
                    <a:p>
                      <a:pPr marL="0" indent="0" algn="ctr">
                        <a:buNone/>
                      </a:pPr>
                      <a:r>
                        <a:rPr lang="en-US" altLang="zh-CN" sz="1200" b="0" u="none">
                          <a:latin typeface="方正小标宋简体" panose="02010601030101010101" charset="-122"/>
                          <a:ea typeface="方正小标宋简体" panose="02010601030101010101" charset="-122"/>
                          <a:cs typeface="仿宋_GB2312" panose="02010609030101010101" charset="-122"/>
                        </a:rPr>
                        <a:t>6</a:t>
                      </a:r>
                      <a:endParaRPr lang="en-US" altLang="zh-CN" sz="1200" b="0" u="none">
                        <a:latin typeface="方正小标宋简体" panose="02010601030101010101" charset="-122"/>
                        <a:ea typeface="方正小标宋简体" panose="02010601030101010101" charset="-122"/>
                        <a:cs typeface="仿宋_GB2312" panose="02010609030101010101" charset="-122"/>
                      </a:endParaRP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lstStyle/>
                    <a:p>
                      <a:pPr marL="0" indent="0" algn="l">
                        <a:buNone/>
                      </a:pPr>
                      <a:r>
                        <a:rPr lang="zh-CN" altLang="en-US" sz="1200" b="0" u="none">
                          <a:latin typeface="方正小标宋简体" panose="02010601030101010101" charset="-122"/>
                          <a:ea typeface="方正小标宋简体" panose="02010601030101010101" charset="-122"/>
                          <a:cs typeface="仿宋_GB2312" panose="02010609030101010101" charset="-122"/>
                        </a:rPr>
                        <a:t>能源管理体系 </a:t>
                      </a:r>
                      <a:r>
                        <a:rPr lang="en-US" altLang="zh-CN" sz="1200" b="0" u="none">
                          <a:latin typeface="方正小标宋简体" panose="02010601030101010101" charset="-122"/>
                          <a:ea typeface="方正小标宋简体" panose="02010601030101010101" charset="-122"/>
                          <a:cs typeface="仿宋_GB2312" panose="02010609030101010101" charset="-122"/>
                        </a:rPr>
                        <a:t>X23</a:t>
                      </a:r>
                      <a:endParaRPr lang="zh-CN" altLang="en-US" sz="1200" b="0" u="none">
                        <a:latin typeface="方正小标宋简体" panose="02010601030101010101" charset="-122"/>
                        <a:ea typeface="方正小标宋简体" panose="02010601030101010101" charset="-122"/>
                        <a:cs typeface="仿宋_GB2312" panose="02010609030101010101"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vMerge="1">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lstStyle/>
                    <a:p>
                      <a:pPr marL="0" indent="0" algn="ctr">
                        <a:buNone/>
                      </a:pPr>
                      <a:r>
                        <a:rPr lang="en-US" altLang="zh-CN" sz="1200" b="0" u="none">
                          <a:latin typeface="方正小标宋简体" panose="02010601030101010101" charset="-122"/>
                          <a:ea typeface="方正小标宋简体" panose="02010601030101010101" charset="-122"/>
                          <a:cs typeface="仿宋_GB2312" panose="02010609030101010101" charset="-122"/>
                        </a:rPr>
                        <a:t>20</a:t>
                      </a:r>
                      <a:endParaRPr lang="en-US" altLang="zh-CN" sz="1200" b="0" u="none">
                        <a:latin typeface="方正小标宋简体" panose="02010601030101010101" charset="-122"/>
                        <a:ea typeface="方正小标宋简体" panose="02010601030101010101" charset="-122"/>
                        <a:cs typeface="仿宋_GB2312" panose="02010609030101010101"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lstStyle/>
                    <a:p>
                      <a:pPr marL="0" indent="0" algn="l">
                        <a:buNone/>
                      </a:pPr>
                      <a:r>
                        <a:rPr lang="zh-CN" altLang="en-US" sz="1200" b="0" u="none">
                          <a:latin typeface="方正小标宋简体" panose="02010601030101010101" charset="-122"/>
                          <a:ea typeface="方正小标宋简体" panose="02010601030101010101" charset="-122"/>
                          <a:cs typeface="仿宋_GB2312" panose="02010609030101010101" charset="-122"/>
                        </a:rPr>
                        <a:t>温室气体排放 </a:t>
                      </a:r>
                      <a:r>
                        <a:rPr lang="en-US" altLang="zh-CN" sz="1200" b="0" u="none">
                          <a:latin typeface="方正小标宋简体" panose="02010601030101010101" charset="-122"/>
                          <a:ea typeface="方正小标宋简体" panose="02010601030101010101" charset="-122"/>
                          <a:cs typeface="仿宋_GB2312" panose="02010609030101010101" charset="-122"/>
                        </a:rPr>
                        <a:t>X56</a:t>
                      </a:r>
                      <a:endParaRPr lang="zh-CN" altLang="en-US" sz="1200" b="0" u="none">
                        <a:latin typeface="方正小标宋简体" panose="02010601030101010101" charset="-122"/>
                        <a:ea typeface="方正小标宋简体" panose="02010601030101010101" charset="-122"/>
                        <a:cs typeface="仿宋_GB2312" panose="02010609030101010101"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r>
              <a:tr h="299720">
                <a:tc vMerge="1">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lstStyle/>
                    <a:p>
                      <a:pPr marL="0" indent="0" algn="ctr">
                        <a:buNone/>
                      </a:pPr>
                      <a:r>
                        <a:rPr lang="en-US" altLang="zh-CN" sz="1200" b="0" u="none">
                          <a:latin typeface="方正小标宋简体" panose="02010601030101010101" charset="-122"/>
                          <a:ea typeface="方正小标宋简体" panose="02010601030101010101" charset="-122"/>
                          <a:cs typeface="仿宋_GB2312" panose="02010609030101010101" charset="-122"/>
                        </a:rPr>
                        <a:t>7</a:t>
                      </a:r>
                      <a:endParaRPr lang="en-US" altLang="zh-CN" sz="1200" b="0" u="none">
                        <a:latin typeface="方正小标宋简体" panose="02010601030101010101" charset="-122"/>
                        <a:ea typeface="方正小标宋简体" panose="02010601030101010101" charset="-122"/>
                        <a:cs typeface="仿宋_GB2312" panose="02010609030101010101" charset="-122"/>
                      </a:endParaRP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lstStyle/>
                    <a:p>
                      <a:pPr marL="0" indent="0" algn="l">
                        <a:buNone/>
                      </a:pPr>
                      <a:r>
                        <a:rPr lang="zh-CN" altLang="en-US" sz="1200" b="0" u="none">
                          <a:latin typeface="方正小标宋简体" panose="02010601030101010101" charset="-122"/>
                          <a:ea typeface="方正小标宋简体" panose="02010601030101010101" charset="-122"/>
                          <a:cs typeface="仿宋_GB2312" panose="02010609030101010101" charset="-122"/>
                        </a:rPr>
                        <a:t>社会责任 </a:t>
                      </a:r>
                      <a:r>
                        <a:rPr lang="en-US" altLang="zh-CN" sz="1200" b="0" u="none">
                          <a:latin typeface="方正小标宋简体" panose="02010601030101010101" charset="-122"/>
                          <a:ea typeface="方正小标宋简体" panose="02010601030101010101" charset="-122"/>
                          <a:cs typeface="仿宋_GB2312" panose="02010609030101010101" charset="-122"/>
                        </a:rPr>
                        <a:t>X24</a:t>
                      </a:r>
                      <a:endParaRPr lang="zh-CN" altLang="en-US" sz="1200" b="0" u="none">
                        <a:latin typeface="方正小标宋简体" panose="02010601030101010101" charset="-122"/>
                        <a:ea typeface="方正小标宋简体" panose="02010601030101010101" charset="-122"/>
                        <a:cs typeface="仿宋_GB2312" panose="02010609030101010101"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rowSpan="4">
                  <a:txBody>
                    <a:bodyPr/>
                    <a:lstStyle/>
                    <a:p>
                      <a:pPr marL="0" algn="ctr" fontAlgn="base">
                        <a:buNone/>
                      </a:pPr>
                      <a:r>
                        <a:rPr lang="zh-CN" altLang="en-US" sz="1600" dirty="0">
                          <a:solidFill>
                            <a:srgbClr val="FF0000"/>
                          </a:solidFill>
                          <a:latin typeface="方正小标宋简体" panose="02010601030101010101" charset="-122"/>
                          <a:ea typeface="方正小标宋简体" panose="02010601030101010101" charset="-122"/>
                          <a:sym typeface="+mn-ea"/>
                        </a:rPr>
                        <a:t>绩效 </a:t>
                      </a:r>
                      <a:r>
                        <a:rPr lang="zh-CN" altLang="en-US" sz="1600" dirty="0">
                          <a:solidFill>
                            <a:srgbClr val="64A70C"/>
                          </a:solidFill>
                          <a:latin typeface="方正小标宋简体" panose="02010601030101010101" charset="-122"/>
                          <a:ea typeface="方正小标宋简体" panose="02010601030101010101" charset="-122"/>
                          <a:sym typeface="+mn-ea"/>
                        </a:rPr>
                        <a:t>X6</a:t>
                      </a:r>
                      <a:endParaRPr lang="en-US" altLang="zh-CN" sz="1600" dirty="0">
                        <a:solidFill>
                          <a:srgbClr val="64A70C"/>
                        </a:solidFill>
                        <a:latin typeface="方正小标宋简体" panose="02010601030101010101" charset="-122"/>
                        <a:ea typeface="方正小标宋简体" panose="02010601030101010101" charset="-122"/>
                        <a:sym typeface="+mn-ea"/>
                      </a:endParaRPr>
                    </a:p>
                    <a:p>
                      <a:pPr marL="0" algn="ctr" fontAlgn="base">
                        <a:buNone/>
                      </a:pPr>
                      <a:r>
                        <a:rPr lang="en-US" altLang="zh-CN" sz="1600" b="0" u="none" dirty="0">
                          <a:solidFill>
                            <a:srgbClr val="64A70C"/>
                          </a:solidFill>
                          <a:latin typeface="方正小标宋简体" panose="02010601030101010101" charset="-122"/>
                          <a:ea typeface="方正小标宋简体" panose="02010601030101010101" charset="-122"/>
                          <a:sym typeface="+mn-ea"/>
                        </a:rPr>
                        <a:t>30%</a:t>
                      </a:r>
                      <a:endParaRPr lang="zh-CN" altLang="en-US" sz="1600" b="0" u="none" dirty="0">
                        <a:solidFill>
                          <a:srgbClr val="64A70C"/>
                        </a:solidFill>
                        <a:latin typeface="方正小标宋简体" panose="02010601030101010101" charset="-122"/>
                        <a:ea typeface="方正小标宋简体" panose="02010601030101010101" charset="-122"/>
                        <a:sym typeface="+mn-ea"/>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lstStyle/>
                    <a:p>
                      <a:pPr marL="0" indent="0" algn="ctr">
                        <a:buNone/>
                      </a:pPr>
                      <a:r>
                        <a:rPr lang="en-US" altLang="zh-CN" sz="1200" b="0" u="none">
                          <a:latin typeface="方正小标宋简体" panose="02010601030101010101" charset="-122"/>
                          <a:ea typeface="方正小标宋简体" panose="02010601030101010101" charset="-122"/>
                          <a:cs typeface="仿宋_GB2312" panose="02010609030101010101" charset="-122"/>
                        </a:rPr>
                        <a:t>21</a:t>
                      </a:r>
                      <a:endParaRPr lang="en-US" altLang="zh-CN" sz="1200" b="0" u="none">
                        <a:latin typeface="方正小标宋简体" panose="02010601030101010101" charset="-122"/>
                        <a:ea typeface="方正小标宋简体" panose="02010601030101010101" charset="-122"/>
                        <a:cs typeface="仿宋_GB2312" panose="02010609030101010101"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lstStyle/>
                    <a:p>
                      <a:pPr marL="0" indent="0" algn="l">
                        <a:buNone/>
                      </a:pPr>
                      <a:r>
                        <a:rPr lang="zh-CN" altLang="en-US" sz="1200" b="0" u="none">
                          <a:latin typeface="方正小标宋简体" panose="02010601030101010101" charset="-122"/>
                          <a:ea typeface="方正小标宋简体" panose="02010601030101010101" charset="-122"/>
                          <a:cs typeface="仿宋_GB2312" panose="02010609030101010101" charset="-122"/>
                        </a:rPr>
                        <a:t>用地集约化 </a:t>
                      </a:r>
                      <a:r>
                        <a:rPr lang="en-US" altLang="zh-CN" sz="1200" b="0" u="none">
                          <a:latin typeface="方正小标宋简体" panose="02010601030101010101" charset="-122"/>
                          <a:ea typeface="方正小标宋简体" panose="02010601030101010101" charset="-122"/>
                          <a:cs typeface="仿宋_GB2312" panose="02010609030101010101" charset="-122"/>
                        </a:rPr>
                        <a:t>X61</a:t>
                      </a:r>
                      <a:endParaRPr lang="en-US" altLang="zh-CN" sz="1200" b="0" u="none">
                        <a:latin typeface="方正小标宋简体" panose="02010601030101010101" charset="-122"/>
                        <a:ea typeface="方正小标宋简体" panose="02010601030101010101" charset="-122"/>
                        <a:cs typeface="仿宋_GB2312" panose="02010609030101010101"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r>
              <a:tr h="285115">
                <a:tc rowSpan="3">
                  <a:txBody>
                    <a:bodyPr/>
                    <a:lstStyle/>
                    <a:p>
                      <a:pPr marL="0" algn="ctr" fontAlgn="base">
                        <a:buNone/>
                      </a:pPr>
                      <a:r>
                        <a:rPr lang="zh-CN" altLang="en-US" sz="1600" dirty="0">
                          <a:solidFill>
                            <a:srgbClr val="FF0000"/>
                          </a:solidFill>
                          <a:latin typeface="方正小标宋简体" panose="02010601030101010101" charset="-122"/>
                          <a:ea typeface="方正小标宋简体" panose="02010601030101010101" charset="-122"/>
                          <a:sym typeface="+mn-ea"/>
                        </a:rPr>
                        <a:t>能源、资源投入 </a:t>
                      </a:r>
                      <a:r>
                        <a:rPr lang="zh-CN" altLang="en-US" sz="1600" dirty="0">
                          <a:solidFill>
                            <a:srgbClr val="64A70C"/>
                          </a:solidFill>
                          <a:latin typeface="方正小标宋简体" panose="02010601030101010101" charset="-122"/>
                          <a:ea typeface="方正小标宋简体" panose="02010601030101010101" charset="-122"/>
                          <a:sym typeface="+mn-ea"/>
                        </a:rPr>
                        <a:t>X3</a:t>
                      </a:r>
                      <a:endParaRPr lang="en-US" altLang="zh-CN" sz="1600" dirty="0">
                        <a:solidFill>
                          <a:srgbClr val="64A70C"/>
                        </a:solidFill>
                        <a:latin typeface="方正小标宋简体" panose="02010601030101010101" charset="-122"/>
                        <a:ea typeface="方正小标宋简体" panose="02010601030101010101" charset="-122"/>
                        <a:sym typeface="+mn-ea"/>
                      </a:endParaRPr>
                    </a:p>
                    <a:p>
                      <a:pPr marL="0" algn="ctr" fontAlgn="base">
                        <a:buNone/>
                      </a:pPr>
                      <a:r>
                        <a:rPr lang="en-US" altLang="zh-CN" sz="1600" b="0" u="none" dirty="0">
                          <a:solidFill>
                            <a:srgbClr val="64A70C"/>
                          </a:solidFill>
                          <a:latin typeface="方正小标宋简体" panose="02010601030101010101" charset="-122"/>
                          <a:ea typeface="方正小标宋简体" panose="02010601030101010101" charset="-122"/>
                          <a:sym typeface="+mn-ea"/>
                        </a:rPr>
                        <a:t>15%</a:t>
                      </a:r>
                      <a:endParaRPr lang="zh-CN" altLang="en-US" sz="1600" b="0" u="none" dirty="0">
                        <a:solidFill>
                          <a:srgbClr val="64A70C"/>
                        </a:solidFill>
                        <a:latin typeface="方正小标宋简体" panose="02010601030101010101" charset="-122"/>
                        <a:ea typeface="方正小标宋简体" panose="02010601030101010101" charset="-122"/>
                        <a:sym typeface="+mn-ea"/>
                      </a:endParaRP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lstStyle/>
                    <a:p>
                      <a:pPr marL="0" indent="0" algn="ctr">
                        <a:buNone/>
                      </a:pPr>
                      <a:r>
                        <a:rPr lang="en-US" altLang="zh-CN" sz="1200" b="0" u="none">
                          <a:latin typeface="方正小标宋简体" panose="02010601030101010101" charset="-122"/>
                          <a:ea typeface="方正小标宋简体" panose="02010601030101010101" charset="-122"/>
                          <a:cs typeface="仿宋_GB2312" panose="02010609030101010101" charset="-122"/>
                        </a:rPr>
                        <a:t>8</a:t>
                      </a:r>
                      <a:endParaRPr lang="en-US" altLang="zh-CN" sz="1200" b="0" u="none">
                        <a:latin typeface="方正小标宋简体" panose="02010601030101010101" charset="-122"/>
                        <a:ea typeface="方正小标宋简体" panose="02010601030101010101" charset="-122"/>
                        <a:cs typeface="仿宋_GB2312" panose="02010609030101010101" charset="-122"/>
                      </a:endParaRPr>
                    </a:p>
                  </a:txBody>
                  <a:tcPr marL="0" marR="0" marT="0" marB="1" anchor="ctr">
                    <a:lnL w="9525" cap="flat" cmpd="sng" algn="ctr">
                      <a:solidFill>
                        <a:srgbClr val="000000"/>
                      </a:solidFill>
                      <a:prstDash val="solid"/>
                      <a:roun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lstStyle/>
                    <a:p>
                      <a:pPr marL="0" indent="0" algn="l">
                        <a:buNone/>
                      </a:pPr>
                      <a:r>
                        <a:rPr lang="zh-CN" altLang="en-US" sz="1200" b="0" u="none">
                          <a:latin typeface="方正小标宋简体" panose="02010601030101010101" charset="-122"/>
                          <a:ea typeface="方正小标宋简体" panose="02010601030101010101" charset="-122"/>
                          <a:cs typeface="仿宋_GB2312" panose="02010609030101010101" charset="-122"/>
                        </a:rPr>
                        <a:t>能源投入 </a:t>
                      </a:r>
                      <a:r>
                        <a:rPr lang="en-US" altLang="zh-CN" sz="1200" b="0" u="none">
                          <a:latin typeface="方正小标宋简体" panose="02010601030101010101" charset="-122"/>
                          <a:ea typeface="方正小标宋简体" panose="02010601030101010101" charset="-122"/>
                          <a:cs typeface="仿宋_GB2312" panose="02010609030101010101" charset="-122"/>
                        </a:rPr>
                        <a:t>X31</a:t>
                      </a:r>
                      <a:endParaRPr lang="zh-CN" altLang="en-US" sz="1200" b="0" u="none">
                        <a:latin typeface="方正小标宋简体" panose="02010601030101010101" charset="-122"/>
                        <a:ea typeface="方正小标宋简体" panose="02010601030101010101" charset="-122"/>
                        <a:cs typeface="仿宋_GB2312" panose="02010609030101010101"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vMerge="1">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lstStyle/>
                    <a:p>
                      <a:pPr marL="0" indent="0" algn="ctr">
                        <a:buNone/>
                      </a:pPr>
                      <a:r>
                        <a:rPr lang="en-US" altLang="zh-CN" sz="1200" b="0" u="none">
                          <a:latin typeface="方正小标宋简体" panose="02010601030101010101" charset="-122"/>
                          <a:ea typeface="方正小标宋简体" panose="02010601030101010101" charset="-122"/>
                          <a:cs typeface="仿宋_GB2312" panose="02010609030101010101" charset="-122"/>
                        </a:rPr>
                        <a:t>22</a:t>
                      </a:r>
                      <a:endParaRPr lang="en-US" altLang="zh-CN" sz="1200" b="0" u="none">
                        <a:latin typeface="方正小标宋简体" panose="02010601030101010101" charset="-122"/>
                        <a:ea typeface="方正小标宋简体" panose="02010601030101010101" charset="-122"/>
                        <a:cs typeface="仿宋_GB2312" panose="02010609030101010101"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lstStyle/>
                    <a:p>
                      <a:pPr marL="0" indent="0" algn="l">
                        <a:buNone/>
                      </a:pPr>
                      <a:r>
                        <a:rPr lang="zh-CN" altLang="en-US" sz="1200" b="0" u="none">
                          <a:latin typeface="方正小标宋简体" panose="02010601030101010101" charset="-122"/>
                          <a:ea typeface="方正小标宋简体" panose="02010601030101010101" charset="-122"/>
                          <a:cs typeface="仿宋_GB2312" panose="02010609030101010101" charset="-122"/>
                        </a:rPr>
                        <a:t>生产洁净化 </a:t>
                      </a:r>
                      <a:r>
                        <a:rPr lang="en-US" altLang="zh-CN" sz="1200" b="0" u="none">
                          <a:latin typeface="方正小标宋简体" panose="02010601030101010101" charset="-122"/>
                          <a:ea typeface="方正小标宋简体" panose="02010601030101010101" charset="-122"/>
                          <a:cs typeface="仿宋_GB2312" panose="02010609030101010101" charset="-122"/>
                        </a:rPr>
                        <a:t>X62</a:t>
                      </a:r>
                      <a:endParaRPr lang="en-US" altLang="zh-CN" sz="1200" b="0" u="none">
                        <a:latin typeface="方正小标宋简体" panose="02010601030101010101" charset="-122"/>
                        <a:ea typeface="方正小标宋简体" panose="02010601030101010101" charset="-122"/>
                        <a:cs typeface="仿宋_GB2312" panose="02010609030101010101"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r>
              <a:tr h="340995">
                <a:tc vMerge="1">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lstStyle/>
                    <a:p>
                      <a:pPr marL="0" indent="0" algn="ctr">
                        <a:buNone/>
                      </a:pPr>
                      <a:r>
                        <a:rPr lang="en-US" altLang="zh-CN" sz="1200" b="0" u="none">
                          <a:latin typeface="方正小标宋简体" panose="02010601030101010101" charset="-122"/>
                          <a:ea typeface="方正小标宋简体" panose="02010601030101010101" charset="-122"/>
                          <a:cs typeface="仿宋_GB2312" panose="02010609030101010101" charset="-122"/>
                        </a:rPr>
                        <a:t>9</a:t>
                      </a:r>
                      <a:endParaRPr lang="en-US" altLang="zh-CN" sz="1200" b="0" u="none">
                        <a:latin typeface="方正小标宋简体" panose="02010601030101010101" charset="-122"/>
                        <a:ea typeface="方正小标宋简体" panose="02010601030101010101" charset="-122"/>
                        <a:cs typeface="仿宋_GB2312" panose="02010609030101010101" charset="-122"/>
                      </a:endParaRP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lstStyle/>
                    <a:p>
                      <a:pPr marL="0" indent="0" algn="l">
                        <a:buNone/>
                      </a:pPr>
                      <a:r>
                        <a:rPr lang="zh-CN" altLang="en-US" sz="1200" b="0" u="none">
                          <a:latin typeface="方正小标宋简体" panose="02010601030101010101" charset="-122"/>
                          <a:ea typeface="方正小标宋简体" panose="02010601030101010101" charset="-122"/>
                          <a:cs typeface="仿宋_GB2312" panose="02010609030101010101" charset="-122"/>
                        </a:rPr>
                        <a:t>资源投入 </a:t>
                      </a:r>
                      <a:r>
                        <a:rPr lang="en-US" altLang="zh-CN" sz="1200" b="0" u="none">
                          <a:latin typeface="方正小标宋简体" panose="02010601030101010101" charset="-122"/>
                          <a:ea typeface="方正小标宋简体" panose="02010601030101010101" charset="-122"/>
                          <a:cs typeface="仿宋_GB2312" panose="02010609030101010101" charset="-122"/>
                        </a:rPr>
                        <a:t>X32</a:t>
                      </a:r>
                      <a:endParaRPr lang="zh-CN" altLang="en-US" sz="1200" b="0" u="none">
                        <a:latin typeface="方正小标宋简体" panose="02010601030101010101" charset="-122"/>
                        <a:ea typeface="方正小标宋简体" panose="02010601030101010101" charset="-122"/>
                        <a:cs typeface="仿宋_GB2312" panose="02010609030101010101"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vMerge="1">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lstStyle/>
                    <a:p>
                      <a:pPr marL="0" indent="0" algn="ctr">
                        <a:buNone/>
                      </a:pPr>
                      <a:r>
                        <a:rPr lang="en-US" altLang="zh-CN" sz="1200" b="0" u="none">
                          <a:latin typeface="方正小标宋简体" panose="02010601030101010101" charset="-122"/>
                          <a:ea typeface="方正小标宋简体" panose="02010601030101010101" charset="-122"/>
                          <a:cs typeface="仿宋_GB2312" panose="02010609030101010101" charset="-122"/>
                        </a:rPr>
                        <a:t>23</a:t>
                      </a:r>
                      <a:endParaRPr lang="en-US" altLang="zh-CN" sz="1200" b="0" u="none">
                        <a:latin typeface="方正小标宋简体" panose="02010601030101010101" charset="-122"/>
                        <a:ea typeface="方正小标宋简体" panose="02010601030101010101" charset="-122"/>
                        <a:cs typeface="仿宋_GB2312" panose="02010609030101010101"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lstStyle/>
                    <a:p>
                      <a:pPr marL="0" indent="0" algn="l">
                        <a:buNone/>
                      </a:pPr>
                      <a:r>
                        <a:rPr lang="zh-CN" altLang="en-US" sz="1200" b="0" u="none">
                          <a:latin typeface="方正小标宋简体" panose="02010601030101010101" charset="-122"/>
                          <a:ea typeface="方正小标宋简体" panose="02010601030101010101" charset="-122"/>
                          <a:cs typeface="仿宋_GB2312" panose="02010609030101010101" charset="-122"/>
                        </a:rPr>
                        <a:t>废物资源化 </a:t>
                      </a:r>
                      <a:r>
                        <a:rPr lang="en-US" altLang="zh-CN" sz="1200" b="0" u="none">
                          <a:latin typeface="方正小标宋简体" panose="02010601030101010101" charset="-122"/>
                          <a:ea typeface="方正小标宋简体" panose="02010601030101010101" charset="-122"/>
                          <a:cs typeface="仿宋_GB2312" panose="02010609030101010101" charset="-122"/>
                        </a:rPr>
                        <a:t>X63</a:t>
                      </a:r>
                      <a:endParaRPr lang="en-US" altLang="zh-CN" sz="1200" b="0" u="none">
                        <a:latin typeface="方正小标宋简体" panose="02010601030101010101" charset="-122"/>
                        <a:ea typeface="方正小标宋简体" panose="02010601030101010101" charset="-122"/>
                        <a:cs typeface="仿宋_GB2312" panose="02010609030101010101"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r>
              <a:tr h="340995">
                <a:tc vMerge="1">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lstStyle/>
                    <a:p>
                      <a:pPr marL="0" indent="0" algn="ctr">
                        <a:buNone/>
                      </a:pPr>
                      <a:r>
                        <a:rPr lang="en-US" altLang="zh-CN" sz="1200" b="0" u="none">
                          <a:latin typeface="方正小标宋简体" panose="02010601030101010101" charset="-122"/>
                          <a:ea typeface="方正小标宋简体" panose="02010601030101010101" charset="-122"/>
                          <a:cs typeface="仿宋_GB2312" panose="02010609030101010101" charset="-122"/>
                        </a:rPr>
                        <a:t>10</a:t>
                      </a:r>
                      <a:endParaRPr lang="en-US" altLang="zh-CN" sz="1200" b="0" u="none">
                        <a:latin typeface="方正小标宋简体" panose="02010601030101010101" charset="-122"/>
                        <a:ea typeface="方正小标宋简体" panose="02010601030101010101" charset="-122"/>
                        <a:cs typeface="仿宋_GB2312" panose="02010609030101010101" charset="-122"/>
                      </a:endParaRP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lstStyle/>
                    <a:p>
                      <a:pPr marL="0" indent="0" algn="l">
                        <a:buNone/>
                      </a:pPr>
                      <a:r>
                        <a:rPr lang="zh-CN" altLang="en-US" sz="1200" b="0" u="none">
                          <a:latin typeface="方正小标宋简体" panose="02010601030101010101" charset="-122"/>
                          <a:ea typeface="方正小标宋简体" panose="02010601030101010101" charset="-122"/>
                          <a:cs typeface="仿宋_GB2312" panose="02010609030101010101" charset="-122"/>
                        </a:rPr>
                        <a:t>采购 </a:t>
                      </a:r>
                      <a:r>
                        <a:rPr lang="en-US" altLang="zh-CN" sz="1200" b="0" u="none">
                          <a:latin typeface="方正小标宋简体" panose="02010601030101010101" charset="-122"/>
                          <a:ea typeface="方正小标宋简体" panose="02010601030101010101" charset="-122"/>
                          <a:cs typeface="仿宋_GB2312" panose="02010609030101010101" charset="-122"/>
                        </a:rPr>
                        <a:t>X33</a:t>
                      </a:r>
                      <a:endParaRPr lang="zh-CN" altLang="en-US" sz="1200" b="0" u="none">
                        <a:latin typeface="方正小标宋简体" panose="02010601030101010101" charset="-122"/>
                        <a:ea typeface="方正小标宋简体" panose="02010601030101010101" charset="-122"/>
                        <a:cs typeface="仿宋_GB2312" panose="02010609030101010101"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vMerge="1">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lstStyle/>
                    <a:p>
                      <a:pPr marL="0" indent="0" algn="ctr">
                        <a:buNone/>
                      </a:pPr>
                      <a:r>
                        <a:rPr lang="en-US" altLang="zh-CN" sz="1200" b="0" u="none">
                          <a:latin typeface="方正小标宋简体" panose="02010601030101010101" charset="-122"/>
                          <a:ea typeface="方正小标宋简体" panose="02010601030101010101" charset="-122"/>
                          <a:cs typeface="仿宋_GB2312" panose="02010609030101010101" charset="-122"/>
                        </a:rPr>
                        <a:t>24</a:t>
                      </a:r>
                      <a:endParaRPr lang="en-US" altLang="zh-CN" sz="1200" b="0" u="none">
                        <a:latin typeface="方正小标宋简体" panose="02010601030101010101" charset="-122"/>
                        <a:ea typeface="方正小标宋简体" panose="02010601030101010101" charset="-122"/>
                        <a:cs typeface="仿宋_GB2312" panose="02010609030101010101"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lstStyle/>
                    <a:p>
                      <a:pPr marL="0" indent="0" algn="l">
                        <a:buNone/>
                      </a:pPr>
                      <a:r>
                        <a:rPr lang="zh-CN" altLang="en-US" sz="1200" b="0" u="none">
                          <a:latin typeface="方正小标宋简体" panose="02010601030101010101" charset="-122"/>
                          <a:ea typeface="方正小标宋简体" panose="02010601030101010101" charset="-122"/>
                          <a:cs typeface="仿宋_GB2312" panose="02010609030101010101" charset="-122"/>
                        </a:rPr>
                        <a:t>能源低碳化 </a:t>
                      </a:r>
                      <a:r>
                        <a:rPr lang="en-US" altLang="zh-CN" sz="1200" b="0" u="none">
                          <a:latin typeface="方正小标宋简体" panose="02010601030101010101" charset="-122"/>
                          <a:ea typeface="方正小标宋简体" panose="02010601030101010101" charset="-122"/>
                          <a:cs typeface="仿宋_GB2312" panose="02010609030101010101" charset="-122"/>
                        </a:rPr>
                        <a:t>X64</a:t>
                      </a:r>
                      <a:endParaRPr lang="en-US" altLang="zh-CN" sz="1200" b="0" u="none">
                        <a:latin typeface="方正小标宋简体" panose="02010601030101010101" charset="-122"/>
                        <a:ea typeface="方正小标宋简体" panose="02010601030101010101" charset="-122"/>
                        <a:cs typeface="仿宋_GB2312" panose="02010609030101010101"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r>
              <a:tr h="276860">
                <a:tc rowSpan="4">
                  <a:txBody>
                    <a:bodyPr/>
                    <a:lstStyle/>
                    <a:p>
                      <a:pPr marL="0" algn="ctr" fontAlgn="base">
                        <a:buNone/>
                      </a:pPr>
                      <a:r>
                        <a:rPr lang="zh-CN" altLang="en-US" sz="1600" dirty="0">
                          <a:solidFill>
                            <a:srgbClr val="FF0000"/>
                          </a:solidFill>
                          <a:latin typeface="方正小标宋简体" panose="02010601030101010101" charset="-122"/>
                          <a:ea typeface="方正小标宋简体" panose="02010601030101010101" charset="-122"/>
                          <a:sym typeface="+mn-ea"/>
                        </a:rPr>
                        <a:t>产品 X4</a:t>
                      </a:r>
                      <a:endParaRPr lang="en-US" altLang="zh-CN" sz="1600" dirty="0">
                        <a:solidFill>
                          <a:srgbClr val="FF0000"/>
                        </a:solidFill>
                        <a:latin typeface="方正小标宋简体" panose="02010601030101010101" charset="-122"/>
                        <a:ea typeface="方正小标宋简体" panose="02010601030101010101" charset="-122"/>
                        <a:sym typeface="+mn-ea"/>
                      </a:endParaRPr>
                    </a:p>
                    <a:p>
                      <a:pPr marL="0" algn="ctr" fontAlgn="base">
                        <a:buNone/>
                      </a:pPr>
                      <a:r>
                        <a:rPr lang="en-US" altLang="zh-CN" sz="1600" b="0" u="none" dirty="0">
                          <a:solidFill>
                            <a:srgbClr val="FF0000"/>
                          </a:solidFill>
                          <a:latin typeface="方正小标宋简体" panose="02010601030101010101" charset="-122"/>
                          <a:ea typeface="方正小标宋简体" panose="02010601030101010101" charset="-122"/>
                          <a:sym typeface="+mn-ea"/>
                        </a:rPr>
                        <a:t>10%</a:t>
                      </a:r>
                      <a:endParaRPr lang="zh-CN" altLang="en-US" sz="1600" b="0" u="none" dirty="0">
                        <a:solidFill>
                          <a:srgbClr val="FF0000"/>
                        </a:solidFill>
                        <a:latin typeface="方正小标宋简体" panose="02010601030101010101" charset="-122"/>
                        <a:ea typeface="方正小标宋简体" panose="02010601030101010101" charset="-122"/>
                        <a:sym typeface="+mn-ea"/>
                      </a:endParaRP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lstStyle/>
                    <a:p>
                      <a:pPr marL="0" indent="0" algn="ctr">
                        <a:buNone/>
                      </a:pPr>
                      <a:r>
                        <a:rPr lang="en-US" altLang="zh-CN" sz="1200" b="0" u="none">
                          <a:latin typeface="方正小标宋简体" panose="02010601030101010101" charset="-122"/>
                          <a:ea typeface="方正小标宋简体" panose="02010601030101010101" charset="-122"/>
                          <a:cs typeface="仿宋_GB2312" panose="02010609030101010101" charset="-122"/>
                        </a:rPr>
                        <a:t>11</a:t>
                      </a:r>
                      <a:endParaRPr lang="en-US" altLang="zh-CN" sz="1200" b="0" u="none">
                        <a:latin typeface="方正小标宋简体" panose="02010601030101010101" charset="-122"/>
                        <a:ea typeface="方正小标宋简体" panose="02010601030101010101" charset="-122"/>
                        <a:cs typeface="仿宋_GB2312" panose="02010609030101010101" charset="-122"/>
                      </a:endParaRPr>
                    </a:p>
                  </a:txBody>
                  <a:tcPr marL="0" marR="0" marT="0" marB="1" anchor="ctr">
                    <a:lnL w="9525" cap="flat" cmpd="sng" algn="ctr">
                      <a:solidFill>
                        <a:srgbClr val="000000"/>
                      </a:solidFill>
                      <a:prstDash val="solid"/>
                      <a:roun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lstStyle/>
                    <a:p>
                      <a:pPr marL="0" indent="0" algn="l">
                        <a:buNone/>
                      </a:pPr>
                      <a:r>
                        <a:rPr lang="zh-CN" altLang="en-US" sz="1200" b="0" u="none">
                          <a:latin typeface="方正小标宋简体" panose="02010601030101010101" charset="-122"/>
                          <a:ea typeface="方正小标宋简体" panose="02010601030101010101" charset="-122"/>
                          <a:cs typeface="仿宋_GB2312" panose="02010609030101010101" charset="-122"/>
                        </a:rPr>
                        <a:t>生态设计 </a:t>
                      </a:r>
                      <a:r>
                        <a:rPr lang="en-US" altLang="zh-CN" sz="1200" b="0" u="none">
                          <a:latin typeface="方正小标宋简体" panose="02010601030101010101" charset="-122"/>
                          <a:ea typeface="方正小标宋简体" panose="02010601030101010101" charset="-122"/>
                          <a:cs typeface="仿宋_GB2312" panose="02010609030101010101" charset="-122"/>
                        </a:rPr>
                        <a:t>X41</a:t>
                      </a:r>
                      <a:endParaRPr lang="zh-CN" altLang="en-US" sz="1200" b="0" u="none">
                        <a:latin typeface="方正小标宋简体" panose="02010601030101010101" charset="-122"/>
                        <a:ea typeface="方正小标宋简体" panose="02010601030101010101" charset="-122"/>
                        <a:cs typeface="仿宋_GB2312" panose="02010609030101010101"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rowSpan="4" gridSpan="3">
                  <a:txBody>
                    <a:bodyPr/>
                    <a:lstStyle/>
                    <a:p>
                      <a:pPr marL="0" indent="0" algn="ctr">
                        <a:buNone/>
                      </a:pPr>
                      <a:endParaRPr lang="en-US" altLang="zh-CN" sz="1200" b="0" u="none">
                        <a:latin typeface="方正小标宋简体" panose="02010601030101010101" charset="-122"/>
                        <a:ea typeface="方正小标宋简体" panose="02010601030101010101" charset="-122"/>
                        <a:cs typeface="仿宋_GB2312" panose="02010609030101010101"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rowSpan="4" hMerge="1">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rowSpan="4" hMerge="1">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r>
              <a:tr h="326390">
                <a:tc vMerge="1">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lstStyle/>
                    <a:p>
                      <a:pPr marL="0" indent="0" algn="ctr">
                        <a:buNone/>
                      </a:pPr>
                      <a:r>
                        <a:rPr lang="en-US" altLang="zh-CN" sz="1200" b="0" u="none">
                          <a:latin typeface="方正小标宋简体" panose="02010601030101010101" charset="-122"/>
                          <a:ea typeface="方正小标宋简体" panose="02010601030101010101" charset="-122"/>
                          <a:cs typeface="仿宋_GB2312" panose="02010609030101010101" charset="-122"/>
                        </a:rPr>
                        <a:t>12</a:t>
                      </a:r>
                      <a:endParaRPr lang="en-US" altLang="zh-CN" sz="1200" b="0" u="none">
                        <a:latin typeface="方正小标宋简体" panose="02010601030101010101" charset="-122"/>
                        <a:ea typeface="方正小标宋简体" panose="02010601030101010101" charset="-122"/>
                        <a:cs typeface="仿宋_GB2312" panose="02010609030101010101" charset="-122"/>
                      </a:endParaRP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lstStyle/>
                    <a:p>
                      <a:pPr marL="0" indent="0" algn="l">
                        <a:buNone/>
                      </a:pPr>
                      <a:r>
                        <a:rPr lang="zh-CN" altLang="en-US" sz="1200" b="0" u="none">
                          <a:latin typeface="方正小标宋简体" panose="02010601030101010101" charset="-122"/>
                          <a:ea typeface="方正小标宋简体" panose="02010601030101010101" charset="-122"/>
                          <a:cs typeface="仿宋_GB2312" panose="02010609030101010101" charset="-122"/>
                        </a:rPr>
                        <a:t>节能 </a:t>
                      </a:r>
                      <a:r>
                        <a:rPr lang="en-US" altLang="zh-CN" sz="1200" b="0" u="none">
                          <a:latin typeface="方正小标宋简体" panose="02010601030101010101" charset="-122"/>
                          <a:ea typeface="方正小标宋简体" panose="02010601030101010101" charset="-122"/>
                          <a:cs typeface="仿宋_GB2312" panose="02010609030101010101" charset="-122"/>
                        </a:rPr>
                        <a:t>X42</a:t>
                      </a:r>
                      <a:endParaRPr lang="zh-CN" altLang="en-US" sz="1200" b="0" u="none">
                        <a:latin typeface="方正小标宋简体" panose="02010601030101010101" charset="-122"/>
                        <a:ea typeface="方正小标宋简体" panose="02010601030101010101" charset="-122"/>
                        <a:cs typeface="仿宋_GB2312" panose="02010609030101010101"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vMerge="1" gridSpan="3">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vMerge="1" hMerge="1">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vMerge="1" hMerge="1">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r>
              <a:tr h="354965">
                <a:tc vMerge="1">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lstStyle/>
                    <a:p>
                      <a:pPr marL="0" indent="0" algn="ctr">
                        <a:buNone/>
                      </a:pPr>
                      <a:r>
                        <a:rPr lang="en-US" altLang="zh-CN" sz="1200" b="0" u="none">
                          <a:latin typeface="方正小标宋简体" panose="02010601030101010101" charset="-122"/>
                          <a:ea typeface="方正小标宋简体" panose="02010601030101010101" charset="-122"/>
                          <a:cs typeface="仿宋_GB2312" panose="02010609030101010101" charset="-122"/>
                        </a:rPr>
                        <a:t>13</a:t>
                      </a:r>
                      <a:endParaRPr lang="en-US" altLang="zh-CN" sz="1200" b="0" u="none">
                        <a:latin typeface="方正小标宋简体" panose="02010601030101010101" charset="-122"/>
                        <a:ea typeface="方正小标宋简体" panose="02010601030101010101" charset="-122"/>
                        <a:cs typeface="仿宋_GB2312" panose="02010609030101010101" charset="-122"/>
                      </a:endParaRP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lstStyle/>
                    <a:p>
                      <a:pPr marL="0" indent="0" algn="l">
                        <a:buNone/>
                      </a:pPr>
                      <a:r>
                        <a:rPr lang="zh-CN" altLang="en-US" sz="1200" b="0" u="none">
                          <a:latin typeface="方正小标宋简体" panose="02010601030101010101" charset="-122"/>
                          <a:ea typeface="方正小标宋简体" panose="02010601030101010101" charset="-122"/>
                          <a:cs typeface="仿宋_GB2312" panose="02010609030101010101" charset="-122"/>
                        </a:rPr>
                        <a:t>碳足迹 </a:t>
                      </a:r>
                      <a:r>
                        <a:rPr lang="en-US" altLang="zh-CN" sz="1200" b="0" u="none">
                          <a:latin typeface="方正小标宋简体" panose="02010601030101010101" charset="-122"/>
                          <a:ea typeface="方正小标宋简体" panose="02010601030101010101" charset="-122"/>
                          <a:cs typeface="仿宋_GB2312" panose="02010609030101010101" charset="-122"/>
                        </a:rPr>
                        <a:t>X43</a:t>
                      </a:r>
                      <a:endParaRPr lang="zh-CN" altLang="en-US" sz="1200" b="0" u="none">
                        <a:latin typeface="方正小标宋简体" panose="02010601030101010101" charset="-122"/>
                        <a:ea typeface="方正小标宋简体" panose="02010601030101010101" charset="-122"/>
                        <a:cs typeface="仿宋_GB2312" panose="02010609030101010101"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vMerge="1" gridSpan="3">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vMerge="1" hMerge="1">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vMerge="1" hMerge="1">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r>
              <a:tr h="270510">
                <a:tc vMerge="1">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lstStyle/>
                    <a:p>
                      <a:pPr marL="0" indent="0" algn="ctr">
                        <a:buNone/>
                      </a:pPr>
                      <a:r>
                        <a:rPr lang="en-US" altLang="zh-CN" sz="1200" b="0" u="none">
                          <a:latin typeface="方正小标宋简体" panose="02010601030101010101" charset="-122"/>
                          <a:ea typeface="方正小标宋简体" panose="02010601030101010101" charset="-122"/>
                          <a:cs typeface="仿宋_GB2312" panose="02010609030101010101" charset="-122"/>
                        </a:rPr>
                        <a:t>14</a:t>
                      </a:r>
                      <a:endParaRPr lang="en-US" altLang="zh-CN" sz="1200" b="0" u="none">
                        <a:latin typeface="方正小标宋简体" panose="02010601030101010101" charset="-122"/>
                        <a:ea typeface="方正小标宋简体" panose="02010601030101010101" charset="-122"/>
                        <a:cs typeface="仿宋_GB2312" panose="02010609030101010101" charset="-122"/>
                      </a:endParaRP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a:lstStyle/>
                    <a:p>
                      <a:pPr marL="0" indent="0" algn="l">
                        <a:buNone/>
                      </a:pPr>
                      <a:r>
                        <a:rPr lang="zh-CN" altLang="en-US" sz="1200" b="0" u="none" dirty="0">
                          <a:latin typeface="方正小标宋简体" panose="02010601030101010101" charset="-122"/>
                          <a:ea typeface="方正小标宋简体" panose="02010601030101010101" charset="-122"/>
                          <a:cs typeface="仿宋_GB2312" panose="02010609030101010101" charset="-122"/>
                        </a:rPr>
                        <a:t>有害物质限制使用 </a:t>
                      </a:r>
                      <a:r>
                        <a:rPr lang="en-US" altLang="zh-CN" sz="1200" b="0" u="none" dirty="0">
                          <a:latin typeface="方正小标宋简体" panose="02010601030101010101" charset="-122"/>
                          <a:ea typeface="方正小标宋简体" panose="02010601030101010101" charset="-122"/>
                          <a:cs typeface="仿宋_GB2312" panose="02010609030101010101" charset="-122"/>
                        </a:rPr>
                        <a:t>X44</a:t>
                      </a:r>
                      <a:endParaRPr lang="zh-CN" altLang="en-US" sz="1200" b="0" u="none" dirty="0">
                        <a:latin typeface="方正小标宋简体" panose="02010601030101010101" charset="-122"/>
                        <a:ea typeface="方正小标宋简体" panose="02010601030101010101" charset="-122"/>
                        <a:cs typeface="仿宋_GB2312" panose="02010609030101010101" charset="-122"/>
                      </a:endParaRPr>
                    </a:p>
                  </a:txBody>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vMerge="1" gridSpan="3">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vMerge="1" hMerge="1">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vMerge="1" hMerge="1">
                  <a:tcPr marL="0" marR="0" marT="0" marB="1"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r>
            </a:tbl>
          </a:graphicData>
        </a:graphic>
      </p:graphicFrame>
      <p:sp>
        <p:nvSpPr>
          <p:cNvPr id="17" name="文本框 16"/>
          <p:cNvSpPr txBox="1"/>
          <p:nvPr/>
        </p:nvSpPr>
        <p:spPr>
          <a:xfrm>
            <a:off x="5807710" y="606425"/>
            <a:ext cx="3562350" cy="307340"/>
          </a:xfrm>
          <a:prstGeom prst="rect">
            <a:avLst/>
          </a:prstGeom>
          <a:noFill/>
        </p:spPr>
        <p:txBody>
          <a:bodyPr wrap="square" lIns="0" tIns="0" rIns="0" bIns="0" rtlCol="0" anchor="ctr">
            <a:spAutoFit/>
          </a:bodyPr>
          <a:lstStyle/>
          <a:p>
            <a:pPr lvl="0" algn="just"/>
            <a:r>
              <a:rPr lang="zh-CN" altLang="en-US" sz="2000" dirty="0">
                <a:solidFill>
                  <a:srgbClr val="64A70C"/>
                </a:solidFill>
                <a:latin typeface="方正小标宋简体" panose="02010601030101010101" charset="-122"/>
                <a:ea typeface="方正小标宋简体" panose="02010601030101010101" charset="-122"/>
                <a:sym typeface="+mn-ea"/>
              </a:rPr>
              <a:t>绿色工厂评价得分（加权）</a:t>
            </a:r>
            <a:endParaRPr lang="zh-CN" altLang="en-US" sz="2000" dirty="0">
              <a:solidFill>
                <a:srgbClr val="64A70C"/>
              </a:solidFill>
              <a:latin typeface="方正小标宋简体" panose="02010601030101010101" charset="-122"/>
              <a:ea typeface="方正小标宋简体" panose="02010601030101010101" charset="-122"/>
              <a:sym typeface="+mn-ea"/>
            </a:endParaRPr>
          </a:p>
        </p:txBody>
      </p:sp>
      <p:cxnSp>
        <p:nvCxnSpPr>
          <p:cNvPr id="18" name="直接连接符 17"/>
          <p:cNvCxnSpPr/>
          <p:nvPr/>
        </p:nvCxnSpPr>
        <p:spPr>
          <a:xfrm flipV="1">
            <a:off x="5648325" y="909320"/>
            <a:ext cx="4912360" cy="3810"/>
          </a:xfrm>
          <a:prstGeom prst="line">
            <a:avLst/>
          </a:prstGeom>
          <a:ln w="28575" cmpd="sng">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4549775" y="908685"/>
            <a:ext cx="1114425" cy="500380"/>
          </a:xfrm>
          <a:prstGeom prst="line">
            <a:avLst/>
          </a:prstGeom>
          <a:ln w="28575" cmpd="sng">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5" name="TextBox 14"/>
          <p:cNvSpPr txBox="1"/>
          <p:nvPr/>
        </p:nvSpPr>
        <p:spPr>
          <a:xfrm>
            <a:off x="6737350" y="4877435"/>
            <a:ext cx="3823335" cy="1599565"/>
          </a:xfrm>
          <a:prstGeom prst="rect">
            <a:avLst/>
          </a:prstGeom>
          <a:noFill/>
        </p:spPr>
        <p:txBody>
          <a:bodyPr wrap="square" rtlCol="0">
            <a:spAutoFit/>
          </a:bodyPr>
          <a:lstStyle/>
          <a:p>
            <a:pPr algn="just"/>
            <a:r>
              <a:rPr lang="en-US" altLang="zh-CN" sz="2000" dirty="0">
                <a:solidFill>
                  <a:srgbClr val="64A70C"/>
                </a:solidFill>
                <a:latin typeface="方正小标宋简体" panose="02010601030101010101" charset="-122"/>
                <a:ea typeface="方正小标宋简体" panose="02010601030101010101" charset="-122"/>
                <a:sym typeface="Arial" panose="020B0604020202020204" pitchFamily="34" charset="0"/>
              </a:rPr>
              <a:t>* </a:t>
            </a:r>
            <a:r>
              <a:rPr lang="zh-CN" altLang="en-US" sz="2000" dirty="0">
                <a:solidFill>
                  <a:srgbClr val="64A70C"/>
                </a:solidFill>
                <a:latin typeface="方正小标宋简体" panose="02010601030101010101" charset="-122"/>
                <a:ea typeface="方正小标宋简体" panose="02010601030101010101" charset="-122"/>
                <a:sym typeface="Arial" panose="020B0604020202020204" pitchFamily="34" charset="0"/>
              </a:rPr>
              <a:t>每个维度各自涵盖基本要求和预期性要求</a:t>
            </a:r>
            <a:endParaRPr lang="zh-CN" altLang="en-US" sz="2000" dirty="0">
              <a:solidFill>
                <a:srgbClr val="64A70C"/>
              </a:solidFill>
              <a:latin typeface="方正小标宋简体" panose="02010601030101010101" charset="-122"/>
              <a:ea typeface="方正小标宋简体" panose="02010601030101010101" charset="-122"/>
              <a:sym typeface="Arial" panose="020B0604020202020204" pitchFamily="34" charset="0"/>
            </a:endParaRPr>
          </a:p>
          <a:p>
            <a:pPr algn="just"/>
            <a:r>
              <a:rPr lang="en-US" altLang="zh-CN" sz="2000" dirty="0">
                <a:solidFill>
                  <a:srgbClr val="64A70C"/>
                </a:solidFill>
                <a:latin typeface="方正小标宋简体" panose="02010601030101010101" charset="-122"/>
                <a:ea typeface="方正小标宋简体" panose="02010601030101010101" charset="-122"/>
                <a:sym typeface="Arial" panose="020B0604020202020204" pitchFamily="34" charset="0"/>
              </a:rPr>
              <a:t>* </a:t>
            </a:r>
            <a:r>
              <a:rPr lang="zh-CN" altLang="en-US" sz="2000" dirty="0">
                <a:solidFill>
                  <a:srgbClr val="64A70C"/>
                </a:solidFill>
                <a:latin typeface="方正小标宋简体" panose="02010601030101010101" charset="-122"/>
                <a:ea typeface="方正小标宋简体" panose="02010601030101010101" charset="-122"/>
                <a:sym typeface="Arial" panose="020B0604020202020204" pitchFamily="34" charset="0"/>
              </a:rPr>
              <a:t>原则上绿色工厂需满足每个维度的基本要求</a:t>
            </a:r>
            <a:endParaRPr lang="zh-CN" altLang="en-US" sz="2000" dirty="0">
              <a:solidFill>
                <a:srgbClr val="64A70C"/>
              </a:solidFill>
              <a:latin typeface="方正小标宋简体" panose="02010601030101010101" charset="-122"/>
              <a:ea typeface="方正小标宋简体" panose="02010601030101010101" charset="-122"/>
              <a:sym typeface="Arial" panose="020B0604020202020204" pitchFamily="34" charset="0"/>
            </a:endParaRPr>
          </a:p>
          <a:p>
            <a:pPr algn="l"/>
            <a:endParaRPr lang="zh-CN" altLang="en-US" dirty="0">
              <a:solidFill>
                <a:schemeClr val="bg2">
                  <a:lumMod val="50000"/>
                </a:schemeClr>
              </a:solidFill>
              <a:latin typeface="方正小标宋简体" panose="02010601030101010101" charset="-122"/>
              <a:ea typeface="方正小标宋简体" panose="02010601030101010101" charset="-122"/>
              <a:sym typeface="Arial" panose="020B0604020202020204" pitchFamily="34" charset="0"/>
            </a:endParaRPr>
          </a:p>
        </p:txBody>
      </p:sp>
      <p:sp>
        <p:nvSpPr>
          <p:cNvPr id="4" name="文本框 3"/>
          <p:cNvSpPr txBox="1"/>
          <p:nvPr/>
        </p:nvSpPr>
        <p:spPr>
          <a:xfrm>
            <a:off x="2576830" y="856315"/>
            <a:ext cx="2094230" cy="523220"/>
          </a:xfrm>
          <a:prstGeom prst="rect">
            <a:avLst/>
          </a:prstGeom>
          <a:noFill/>
        </p:spPr>
        <p:txBody>
          <a:bodyPr wrap="square">
            <a:spAutoFit/>
          </a:bodyPr>
          <a:lstStyle/>
          <a:p>
            <a:pPr algn="just"/>
            <a:r>
              <a:rPr lang="en-US" altLang="zh-CN" sz="2800" dirty="0">
                <a:solidFill>
                  <a:srgbClr val="64A70C"/>
                </a:solidFill>
                <a:latin typeface="Times New Roman" panose="02020603050405020304" pitchFamily="18" charset="0"/>
                <a:ea typeface="方正小标宋简体" panose="02010601030101010101" charset="-122"/>
                <a:cs typeface="Times New Roman" panose="02020603050405020304" pitchFamily="18" charset="0"/>
                <a:sym typeface="Arial" panose="020B0604020202020204" pitchFamily="34" charset="0"/>
              </a:rPr>
              <a:t>Requirement</a:t>
            </a:r>
            <a:endParaRPr lang="en-US" altLang="zh-CN" sz="2800" dirty="0">
              <a:solidFill>
                <a:srgbClr val="64A70C"/>
              </a:solidFill>
              <a:latin typeface="Times New Roman" panose="02020603050405020304" pitchFamily="18" charset="0"/>
              <a:ea typeface="方正小标宋简体" panose="02010601030101010101" charset="-122"/>
              <a:cs typeface="Times New Roman" panose="02020603050405020304" pitchFamily="18" charset="0"/>
              <a:sym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343223" y="-57411"/>
            <a:ext cx="474980" cy="1631216"/>
          </a:xfrm>
          <a:prstGeom prst="rect">
            <a:avLst/>
          </a:prstGeom>
          <a:noFill/>
        </p:spPr>
        <p:txBody>
          <a:bodyPr wrap="square" rtlCol="0">
            <a:spAutoFit/>
          </a:bodyPr>
          <a:lstStyle/>
          <a:p>
            <a:r>
              <a:rPr lang="en-US" altLang="zh-CN" sz="10000" dirty="0">
                <a:solidFill>
                  <a:schemeClr val="bg1">
                    <a:lumMod val="65000"/>
                  </a:schemeClr>
                </a:solidFill>
                <a:latin typeface="方正小标宋简体" panose="02010601030101010101" charset="-122"/>
                <a:ea typeface="方正小标宋简体" panose="02010601030101010101" charset="-122"/>
              </a:rPr>
              <a:t>4</a:t>
            </a:r>
            <a:endParaRPr lang="en-US" altLang="zh-CN" sz="10000" dirty="0">
              <a:solidFill>
                <a:schemeClr val="bg1">
                  <a:lumMod val="65000"/>
                </a:schemeClr>
              </a:solidFill>
              <a:latin typeface="方正小标宋简体" panose="02010601030101010101" charset="-122"/>
              <a:ea typeface="方正小标宋简体" panose="02010601030101010101" charset="-122"/>
            </a:endParaRPr>
          </a:p>
        </p:txBody>
      </p:sp>
      <p:grpSp>
        <p:nvGrpSpPr>
          <p:cNvPr id="2" name="组合 3"/>
          <p:cNvGrpSpPr/>
          <p:nvPr/>
        </p:nvGrpSpPr>
        <p:grpSpPr>
          <a:xfrm>
            <a:off x="1127448" y="310889"/>
            <a:ext cx="6264910" cy="826135"/>
            <a:chOff x="1658" y="886"/>
            <a:chExt cx="9866" cy="1301"/>
          </a:xfrm>
        </p:grpSpPr>
        <p:sp>
          <p:nvSpPr>
            <p:cNvPr id="19" name="TextBox 8"/>
            <p:cNvSpPr txBox="1"/>
            <p:nvPr/>
          </p:nvSpPr>
          <p:spPr>
            <a:xfrm>
              <a:off x="1771" y="1460"/>
              <a:ext cx="9753" cy="727"/>
            </a:xfrm>
            <a:prstGeom prst="rect">
              <a:avLst/>
            </a:prstGeom>
            <a:noFill/>
          </p:spPr>
          <p:txBody>
            <a:bodyPr wrap="square" lIns="0" tIns="0" rIns="0" bIns="0" rtlCol="0" anchor="ctr">
              <a:spAutoFit/>
            </a:bodyPr>
            <a:lstStyle/>
            <a:p>
              <a:pPr algn="dist"/>
              <a:r>
                <a:rPr lang="zh-CN" altLang="en-US" sz="3000" b="1" dirty="0">
                  <a:solidFill>
                    <a:srgbClr val="64A70C"/>
                  </a:solidFill>
                  <a:latin typeface="微软雅黑" panose="020B0503020204020204" pitchFamily="34" charset="-122"/>
                  <a:ea typeface="微软雅黑" panose="020B0503020204020204" pitchFamily="34" charset="-122"/>
                  <a:sym typeface="Arial" panose="020B0604020202020204" pitchFamily="34" charset="0"/>
                </a:rPr>
                <a:t>绿色工厂标准系统及重点标准制修订</a:t>
              </a:r>
              <a:endParaRPr lang="zh-CN" altLang="en-US" sz="3000" b="1" dirty="0">
                <a:solidFill>
                  <a:srgbClr val="64A70C"/>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0" name="文本框 19"/>
            <p:cNvSpPr txBox="1"/>
            <p:nvPr/>
          </p:nvSpPr>
          <p:spPr>
            <a:xfrm>
              <a:off x="1658" y="886"/>
              <a:ext cx="5103" cy="582"/>
            </a:xfrm>
            <a:prstGeom prst="rect">
              <a:avLst/>
            </a:prstGeom>
            <a:noFill/>
          </p:spPr>
          <p:txBody>
            <a:bodyPr wrap="square" rtlCol="0">
              <a:spAutoFit/>
            </a:bodyPr>
            <a:lstStyle/>
            <a:p>
              <a:pPr algn="just"/>
              <a:r>
                <a:rPr lang="zh-CN" altLang="en-US" sz="1800" dirty="0">
                  <a:solidFill>
                    <a:schemeClr val="bg2">
                      <a:lumMod val="50000"/>
                    </a:schemeClr>
                  </a:solidFill>
                  <a:latin typeface="思源黑体 CN Bold" panose="020B0800000000000000" charset="-122"/>
                  <a:ea typeface="思源黑体 CN Bold" panose="020B0800000000000000" charset="-122"/>
                </a:rPr>
                <a:t>评价</a:t>
              </a:r>
              <a:r>
                <a:rPr lang="zh-CN" altLang="en-US" dirty="0">
                  <a:solidFill>
                    <a:schemeClr val="bg2">
                      <a:lumMod val="50000"/>
                    </a:schemeClr>
                  </a:solidFill>
                  <a:latin typeface="思源黑体 CN Bold" panose="020B0800000000000000" charset="-122"/>
                  <a:ea typeface="思源黑体 CN Bold" panose="020B0800000000000000" charset="-122"/>
                </a:rPr>
                <a:t>内容</a:t>
              </a:r>
              <a:r>
                <a:rPr lang="zh-CN" altLang="en-US" sz="1800" dirty="0">
                  <a:solidFill>
                    <a:schemeClr val="bg2">
                      <a:lumMod val="50000"/>
                    </a:schemeClr>
                  </a:solidFill>
                  <a:latin typeface="思源黑体 CN Bold" panose="020B0800000000000000" charset="-122"/>
                  <a:ea typeface="思源黑体 CN Bold" panose="020B0800000000000000" charset="-122"/>
                </a:rPr>
                <a:t>：指标体系构成</a:t>
              </a:r>
              <a:endParaRPr lang="zh-CN" altLang="en-US" sz="1800" dirty="0">
                <a:solidFill>
                  <a:schemeClr val="bg2">
                    <a:lumMod val="50000"/>
                  </a:schemeClr>
                </a:solidFill>
                <a:latin typeface="思源黑体 CN Bold" panose="020B0800000000000000" charset="-122"/>
                <a:ea typeface="思源黑体 CN Bold" panose="020B0800000000000000" charset="-122"/>
              </a:endParaRPr>
            </a:p>
          </p:txBody>
        </p:sp>
      </p:grpSp>
      <p:pic>
        <p:nvPicPr>
          <p:cNvPr id="3" name="图片 2"/>
          <p:cNvPicPr>
            <a:picLocks noChangeAspect="1"/>
          </p:cNvPicPr>
          <p:nvPr/>
        </p:nvPicPr>
        <p:blipFill>
          <a:blip r:embed="rId1"/>
          <a:stretch>
            <a:fillRect/>
          </a:stretch>
        </p:blipFill>
        <p:spPr>
          <a:xfrm>
            <a:off x="911225" y="1124744"/>
            <a:ext cx="3995241" cy="5477609"/>
          </a:xfrm>
          <a:prstGeom prst="rect">
            <a:avLst/>
          </a:prstGeom>
        </p:spPr>
      </p:pic>
      <p:pic>
        <p:nvPicPr>
          <p:cNvPr id="39" name="图片 38"/>
          <p:cNvPicPr>
            <a:picLocks noChangeAspect="1"/>
          </p:cNvPicPr>
          <p:nvPr/>
        </p:nvPicPr>
        <p:blipFill>
          <a:blip r:embed="rId2"/>
          <a:stretch>
            <a:fillRect/>
          </a:stretch>
        </p:blipFill>
        <p:spPr>
          <a:xfrm>
            <a:off x="1631504" y="1556792"/>
            <a:ext cx="9649271" cy="464935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1792605" y="194310"/>
            <a:ext cx="474980" cy="1631216"/>
          </a:xfrm>
          <a:prstGeom prst="rect">
            <a:avLst/>
          </a:prstGeom>
          <a:noFill/>
        </p:spPr>
        <p:txBody>
          <a:bodyPr wrap="square" rtlCol="0">
            <a:spAutoFit/>
          </a:bodyPr>
          <a:lstStyle/>
          <a:p>
            <a:r>
              <a:rPr lang="en-US" altLang="zh-CN" sz="10000" dirty="0">
                <a:latin typeface="方正小标宋简体" panose="02010601030101010101" charset="-122"/>
                <a:ea typeface="方正小标宋简体" panose="02010601030101010101" charset="-122"/>
              </a:rPr>
              <a:t>4</a:t>
            </a:r>
            <a:endParaRPr lang="en-US" altLang="zh-CN" sz="10000" dirty="0">
              <a:latin typeface="方正小标宋简体" panose="02010601030101010101" charset="-122"/>
              <a:ea typeface="方正小标宋简体" panose="02010601030101010101" charset="-122"/>
            </a:endParaRPr>
          </a:p>
        </p:txBody>
      </p:sp>
      <p:grpSp>
        <p:nvGrpSpPr>
          <p:cNvPr id="2" name="组合 3"/>
          <p:cNvGrpSpPr/>
          <p:nvPr/>
        </p:nvGrpSpPr>
        <p:grpSpPr>
          <a:xfrm>
            <a:off x="2576830" y="562610"/>
            <a:ext cx="4599290" cy="828040"/>
            <a:chOff x="1658" y="886"/>
            <a:chExt cx="7760" cy="1304"/>
          </a:xfrm>
        </p:grpSpPr>
        <p:sp>
          <p:nvSpPr>
            <p:cNvPr id="19" name="TextBox 8"/>
            <p:cNvSpPr txBox="1"/>
            <p:nvPr/>
          </p:nvSpPr>
          <p:spPr>
            <a:xfrm>
              <a:off x="1771" y="1463"/>
              <a:ext cx="7647" cy="727"/>
            </a:xfrm>
            <a:prstGeom prst="rect">
              <a:avLst/>
            </a:prstGeom>
            <a:noFill/>
          </p:spPr>
          <p:txBody>
            <a:bodyPr wrap="square" lIns="0" tIns="0" rIns="0" bIns="0" rtlCol="0" anchor="ctr">
              <a:spAutoFit/>
            </a:bodyPr>
            <a:lstStyle/>
            <a:p>
              <a:r>
                <a:rPr lang="zh-CN" altLang="en-US" sz="3000" b="1" dirty="0">
                  <a:solidFill>
                    <a:srgbClr val="64A70C"/>
                  </a:solidFill>
                  <a:latin typeface="微软雅黑" panose="020B0503020204020204" pitchFamily="34" charset="-122"/>
                  <a:ea typeface="微软雅黑" panose="020B0503020204020204" pitchFamily="34" charset="-122"/>
                  <a:sym typeface="Arial" panose="020B0604020202020204" pitchFamily="34" charset="0"/>
                </a:rPr>
                <a:t>《绿色工厂评价通则》</a:t>
              </a:r>
              <a:endParaRPr lang="zh-CN" altLang="en-US" sz="3000" b="1" dirty="0">
                <a:solidFill>
                  <a:srgbClr val="64A70C"/>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0" name="文本框 19"/>
            <p:cNvSpPr txBox="1"/>
            <p:nvPr/>
          </p:nvSpPr>
          <p:spPr>
            <a:xfrm>
              <a:off x="1658" y="886"/>
              <a:ext cx="4237" cy="582"/>
            </a:xfrm>
            <a:prstGeom prst="rect">
              <a:avLst/>
            </a:prstGeom>
            <a:noFill/>
          </p:spPr>
          <p:txBody>
            <a:bodyPr wrap="square" rtlCol="0">
              <a:spAutoFit/>
            </a:bodyPr>
            <a:lstStyle/>
            <a:p>
              <a:pPr algn="just"/>
              <a:r>
                <a:rPr lang="zh-CN" altLang="en-US" dirty="0">
                  <a:latin typeface="黑体" panose="02010609060101010101" charset="-122"/>
                  <a:ea typeface="黑体" panose="02010609060101010101" charset="-122"/>
                </a:rPr>
                <a:t>评价内容：通标解读</a:t>
              </a:r>
              <a:endParaRPr lang="zh-CN" altLang="en-US" dirty="0">
                <a:latin typeface="黑体" panose="02010609060101010101" charset="-122"/>
                <a:ea typeface="黑体" panose="02010609060101010101" charset="-122"/>
              </a:endParaRPr>
            </a:p>
          </p:txBody>
        </p:sp>
      </p:grpSp>
      <p:sp>
        <p:nvSpPr>
          <p:cNvPr id="3" name="文本框 2"/>
          <p:cNvSpPr txBox="1"/>
          <p:nvPr/>
        </p:nvSpPr>
        <p:spPr>
          <a:xfrm>
            <a:off x="1487488" y="1513840"/>
            <a:ext cx="9793088" cy="4278094"/>
          </a:xfrm>
          <a:prstGeom prst="rect">
            <a:avLst/>
          </a:prstGeom>
          <a:noFill/>
          <a:ln w="9525">
            <a:noFill/>
          </a:ln>
        </p:spPr>
        <p:txBody>
          <a:bodyPr wrap="square">
            <a:spAutoFit/>
          </a:bodyPr>
          <a:lstStyle/>
          <a:p>
            <a:pPr marL="0" indent="0"/>
            <a:r>
              <a:rPr lang="en-US" altLang="zh-CN" sz="1600" b="0" dirty="0">
                <a:latin typeface="方正小标宋简体" panose="02010601030101010101" charset="-122"/>
                <a:ea typeface="方正小标宋简体" panose="02010601030101010101" charset="-122"/>
                <a:cs typeface="黑体" panose="02010609060101010101" charset="-122"/>
              </a:rPr>
              <a:t>4.2  </a:t>
            </a:r>
            <a:r>
              <a:rPr lang="zh-CN" altLang="en-US" sz="1600" b="0" dirty="0">
                <a:latin typeface="方正小标宋简体" panose="02010601030101010101" charset="-122"/>
                <a:ea typeface="方正小标宋简体" panose="02010601030101010101" charset="-122"/>
                <a:cs typeface="黑体" panose="02010609060101010101" charset="-122"/>
              </a:rPr>
              <a:t>基础合规性与相关方要求</a:t>
            </a:r>
            <a:endParaRPr lang="zh-CN" altLang="en-US" sz="1600" b="0" dirty="0">
              <a:latin typeface="方正小标宋简体" panose="02010601030101010101" charset="-122"/>
              <a:ea typeface="方正小标宋简体" panose="02010601030101010101" charset="-122"/>
              <a:cs typeface="宋体" panose="02010600030101010101" pitchFamily="2" charset="-122"/>
            </a:endParaRPr>
          </a:p>
          <a:p>
            <a:pPr marL="0" indent="0"/>
            <a:r>
              <a:rPr lang="zh-CN" altLang="en-US" sz="1600" b="0" dirty="0">
                <a:latin typeface="仿宋_GB2312" panose="02010609030101010101" charset="-122"/>
                <a:ea typeface="仿宋_GB2312" panose="02010609030101010101" charset="-122"/>
                <a:cs typeface="宋体" panose="02010600030101010101" pitchFamily="2" charset="-122"/>
              </a:rPr>
              <a:t>工厂应依法设立，在建设和生产过程中应遵守有关法律、法规、政策和标准，</a:t>
            </a:r>
            <a:r>
              <a:rPr lang="zh-CN" altLang="en-US" sz="1600" b="0" dirty="0">
                <a:solidFill>
                  <a:srgbClr val="FF0000"/>
                </a:solidFill>
                <a:latin typeface="仿宋_GB2312" panose="02010609030101010101" charset="-122"/>
                <a:ea typeface="仿宋_GB2312" panose="02010609030101010101" charset="-122"/>
                <a:cs typeface="宋体" panose="02010600030101010101" pitchFamily="2" charset="-122"/>
              </a:rPr>
              <a:t>近三年无</a:t>
            </a:r>
            <a:r>
              <a:rPr lang="zh-CN" altLang="en-US" sz="1600" b="0" dirty="0">
                <a:latin typeface="仿宋_GB2312" panose="02010609030101010101" charset="-122"/>
                <a:ea typeface="仿宋_GB2312" panose="02010609030101010101" charset="-122"/>
                <a:cs typeface="宋体" panose="02010600030101010101" pitchFamily="2" charset="-122"/>
              </a:rPr>
              <a:t>重大</a:t>
            </a:r>
            <a:r>
              <a:rPr lang="zh-CN" altLang="en-US" sz="1600" b="0" dirty="0">
                <a:solidFill>
                  <a:srgbClr val="FF0000"/>
                </a:solidFill>
                <a:latin typeface="仿宋_GB2312" panose="02010609030101010101" charset="-122"/>
                <a:ea typeface="仿宋_GB2312" panose="02010609030101010101" charset="-122"/>
                <a:cs typeface="宋体" panose="02010600030101010101" pitchFamily="2" charset="-122"/>
              </a:rPr>
              <a:t>安全、环保、质量、能源</a:t>
            </a:r>
            <a:r>
              <a:rPr lang="zh-CN" altLang="en-US" sz="1600" b="0" dirty="0">
                <a:latin typeface="仿宋_GB2312" panose="02010609030101010101" charset="-122"/>
                <a:ea typeface="仿宋_GB2312" panose="02010609030101010101" charset="-122"/>
                <a:cs typeface="宋体" panose="02010600030101010101" pitchFamily="2" charset="-122"/>
              </a:rPr>
              <a:t>等事故，成立不足三年的企业，成立以来无重大安全、环保、质量、能源等事故。对利益相关方的环境要求做出</a:t>
            </a:r>
            <a:r>
              <a:rPr lang="zh-CN" altLang="en-US" sz="1600" b="0" dirty="0">
                <a:solidFill>
                  <a:srgbClr val="FF0000"/>
                </a:solidFill>
                <a:latin typeface="仿宋_GB2312" panose="02010609030101010101" charset="-122"/>
                <a:ea typeface="仿宋_GB2312" panose="02010609030101010101" charset="-122"/>
                <a:cs typeface="宋体" panose="02010600030101010101" pitchFamily="2" charset="-122"/>
              </a:rPr>
              <a:t>承诺</a:t>
            </a:r>
            <a:r>
              <a:rPr lang="zh-CN" altLang="en-US" sz="1600" b="0" dirty="0">
                <a:latin typeface="仿宋_GB2312" panose="02010609030101010101" charset="-122"/>
                <a:ea typeface="仿宋_GB2312" panose="02010609030101010101" charset="-122"/>
                <a:cs typeface="宋体" panose="02010600030101010101" pitchFamily="2" charset="-122"/>
              </a:rPr>
              <a:t>的，应同时满足有关承诺的要求。</a:t>
            </a:r>
            <a:endParaRPr lang="zh-CN" altLang="en-US" sz="1600" b="0" dirty="0">
              <a:latin typeface="仿宋_GB2312" panose="02010609030101010101" charset="-122"/>
              <a:ea typeface="仿宋_GB2312" panose="02010609030101010101" charset="-122"/>
              <a:cs typeface="宋体" panose="02010600030101010101" pitchFamily="2" charset="-122"/>
            </a:endParaRPr>
          </a:p>
          <a:p>
            <a:pPr marL="0" indent="0"/>
            <a:endParaRPr lang="en-US" altLang="zh-CN" sz="1600" b="0" dirty="0">
              <a:latin typeface="方正小标宋简体" panose="02010601030101010101" charset="-122"/>
              <a:ea typeface="方正小标宋简体" panose="02010601030101010101" charset="-122"/>
              <a:cs typeface="黑体" panose="02010609060101010101" charset="-122"/>
            </a:endParaRPr>
          </a:p>
          <a:p>
            <a:pPr marL="0" indent="0"/>
            <a:endParaRPr lang="en-US" altLang="zh-CN" sz="1600" b="0" dirty="0">
              <a:latin typeface="方正小标宋简体" panose="02010601030101010101" charset="-122"/>
              <a:ea typeface="方正小标宋简体" panose="02010601030101010101" charset="-122"/>
              <a:cs typeface="黑体" panose="02010609060101010101" charset="-122"/>
            </a:endParaRPr>
          </a:p>
          <a:p>
            <a:pPr marL="0" indent="0"/>
            <a:r>
              <a:rPr lang="en-US" altLang="zh-CN" sz="1600" b="0" dirty="0">
                <a:latin typeface="方正小标宋简体" panose="02010601030101010101" charset="-122"/>
                <a:ea typeface="方正小标宋简体" panose="02010601030101010101" charset="-122"/>
                <a:cs typeface="黑体" panose="02010609060101010101" charset="-122"/>
              </a:rPr>
              <a:t>4.3  </a:t>
            </a:r>
            <a:r>
              <a:rPr lang="zh-CN" altLang="en-US" sz="1600" b="0" dirty="0">
                <a:latin typeface="方正小标宋简体" panose="02010601030101010101" charset="-122"/>
                <a:ea typeface="方正小标宋简体" panose="02010601030101010101" charset="-122"/>
                <a:cs typeface="黑体" panose="02010609060101010101" charset="-122"/>
              </a:rPr>
              <a:t>管理职责</a:t>
            </a:r>
            <a:endParaRPr lang="zh-CN" altLang="en-US" sz="1600" b="0" dirty="0">
              <a:latin typeface="方正小标宋简体" panose="02010601030101010101" charset="-122"/>
              <a:ea typeface="方正小标宋简体" panose="02010601030101010101" charset="-122"/>
              <a:cs typeface="黑体" panose="02010609060101010101" charset="-122"/>
            </a:endParaRPr>
          </a:p>
          <a:p>
            <a:pPr marL="0" indent="0"/>
            <a:endParaRPr lang="en-US" altLang="zh-CN" sz="1600" b="0" dirty="0">
              <a:latin typeface="方正小标宋简体" panose="02010601030101010101" charset="-122"/>
              <a:ea typeface="方正小标宋简体" panose="02010601030101010101" charset="-122"/>
              <a:cs typeface="黑体" panose="02010609060101010101" charset="-122"/>
            </a:endParaRPr>
          </a:p>
          <a:p>
            <a:pPr marL="0" indent="0"/>
            <a:r>
              <a:rPr lang="en-US" altLang="zh-CN" sz="1600" b="0" dirty="0">
                <a:latin typeface="方正小标宋简体" panose="02010601030101010101" charset="-122"/>
                <a:ea typeface="方正小标宋简体" panose="02010601030101010101" charset="-122"/>
                <a:cs typeface="黑体" panose="02010609060101010101" charset="-122"/>
              </a:rPr>
              <a:t>4.3.1</a:t>
            </a:r>
            <a:r>
              <a:rPr lang="en-US" altLang="zh-CN" sz="1600" b="0" dirty="0">
                <a:latin typeface="方正小标宋简体" panose="02010601030101010101" charset="-122"/>
                <a:ea typeface="方正小标宋简体" panose="02010601030101010101" charset="-122"/>
                <a:cs typeface="宋体" panose="02010600030101010101" pitchFamily="2" charset="-122"/>
              </a:rPr>
              <a:t>  </a:t>
            </a:r>
            <a:r>
              <a:rPr lang="zh-CN" altLang="en-US" sz="1600" b="0" dirty="0">
                <a:latin typeface="方正小标宋简体" panose="02010601030101010101" charset="-122"/>
                <a:ea typeface="方正小标宋简体" panose="02010601030101010101" charset="-122"/>
                <a:cs typeface="宋体" panose="02010600030101010101" pitchFamily="2" charset="-122"/>
              </a:rPr>
              <a:t>最高管理者：</a:t>
            </a:r>
            <a:endParaRPr lang="zh-CN" altLang="en-US" sz="1600" b="0" dirty="0">
              <a:latin typeface="方正小标宋简体" panose="02010601030101010101" charset="-122"/>
              <a:ea typeface="方正小标宋简体" panose="02010601030101010101" charset="-122"/>
              <a:cs typeface="宋体" panose="02010600030101010101" pitchFamily="2" charset="-122"/>
            </a:endParaRPr>
          </a:p>
          <a:p>
            <a:pPr marL="0" indent="0"/>
            <a:r>
              <a:rPr lang="en-US" altLang="zh-CN" sz="1600" b="0" dirty="0">
                <a:latin typeface="仿宋_GB2312" panose="02010609030101010101" charset="-122"/>
                <a:ea typeface="仿宋_GB2312" panose="02010609030101010101" charset="-122"/>
                <a:cs typeface="宋体" panose="02010600030101010101" pitchFamily="2" charset="-122"/>
              </a:rPr>
              <a:t>a</a:t>
            </a:r>
            <a:r>
              <a:rPr lang="zh-CN" altLang="en-US" sz="1600" b="0" dirty="0">
                <a:latin typeface="仿宋_GB2312" panose="02010609030101010101" charset="-122"/>
                <a:ea typeface="仿宋_GB2312" panose="02010609030101010101" charset="-122"/>
                <a:cs typeface="宋体" panose="02010600030101010101" pitchFamily="2" charset="-122"/>
              </a:rPr>
              <a:t>）  应证实其在绿色工厂方面的领导作用和承诺：</a:t>
            </a:r>
            <a:endParaRPr lang="zh-CN" altLang="en-US" sz="1600" b="0" dirty="0">
              <a:latin typeface="仿宋_GB2312" panose="02010609030101010101" charset="-122"/>
              <a:ea typeface="仿宋_GB2312" panose="02010609030101010101" charset="-122"/>
              <a:cs typeface="宋体" panose="02010600030101010101" pitchFamily="2" charset="-122"/>
            </a:endParaRPr>
          </a:p>
          <a:p>
            <a:pPr marL="0" indent="0"/>
            <a:r>
              <a:rPr lang="en-US" altLang="zh-CN" sz="1600" b="0" dirty="0">
                <a:latin typeface="仿宋_GB2312" panose="02010609030101010101" charset="-122"/>
                <a:ea typeface="仿宋_GB2312" panose="02010609030101010101" charset="-122"/>
                <a:cs typeface="宋体" panose="02010600030101010101" pitchFamily="2" charset="-122"/>
              </a:rPr>
              <a:t>b</a:t>
            </a:r>
            <a:r>
              <a:rPr lang="zh-CN" altLang="en-US" sz="1600" b="0" dirty="0">
                <a:latin typeface="仿宋_GB2312" panose="02010609030101010101" charset="-122"/>
                <a:ea typeface="仿宋_GB2312" panose="02010609030101010101" charset="-122"/>
                <a:cs typeface="宋体" panose="02010600030101010101" pitchFamily="2" charset="-122"/>
              </a:rPr>
              <a:t>）  应确保在工厂内部分配并沟通相关角色的职责和权限。</a:t>
            </a:r>
            <a:endParaRPr lang="zh-CN" altLang="en-US" sz="1600" b="0" dirty="0">
              <a:latin typeface="仿宋_GB2312" panose="02010609030101010101" charset="-122"/>
              <a:ea typeface="仿宋_GB2312" panose="02010609030101010101" charset="-122"/>
              <a:cs typeface="黑体" panose="02010609060101010101" charset="-122"/>
            </a:endParaRPr>
          </a:p>
          <a:p>
            <a:pPr marL="0" indent="0"/>
            <a:endParaRPr lang="en-US" altLang="zh-CN" sz="1600" b="0" dirty="0">
              <a:latin typeface="方正小标宋简体" panose="02010601030101010101" charset="-122"/>
              <a:ea typeface="方正小标宋简体" panose="02010601030101010101" charset="-122"/>
              <a:cs typeface="黑体" panose="02010609060101010101" charset="-122"/>
            </a:endParaRPr>
          </a:p>
          <a:p>
            <a:pPr marL="0" indent="0"/>
            <a:r>
              <a:rPr lang="en-US" altLang="zh-CN" sz="1600" b="0" dirty="0">
                <a:latin typeface="方正小标宋简体" panose="02010601030101010101" charset="-122"/>
                <a:ea typeface="方正小标宋简体" panose="02010601030101010101" charset="-122"/>
                <a:cs typeface="黑体" panose="02010609060101010101" charset="-122"/>
              </a:rPr>
              <a:t>4.3.2</a:t>
            </a:r>
            <a:r>
              <a:rPr lang="en-US" altLang="zh-CN" sz="1600" b="0" dirty="0">
                <a:latin typeface="方正小标宋简体" panose="02010601030101010101" charset="-122"/>
                <a:ea typeface="方正小标宋简体" panose="02010601030101010101" charset="-122"/>
                <a:cs typeface="宋体" panose="02010600030101010101" pitchFamily="2" charset="-122"/>
              </a:rPr>
              <a:t>  </a:t>
            </a:r>
            <a:r>
              <a:rPr lang="zh-CN" altLang="en-US" sz="1600" b="0" dirty="0">
                <a:latin typeface="方正小标宋简体" panose="02010601030101010101" charset="-122"/>
                <a:ea typeface="方正小标宋简体" panose="02010601030101010101" charset="-122"/>
                <a:cs typeface="宋体" panose="02010600030101010101" pitchFamily="2" charset="-122"/>
              </a:rPr>
              <a:t>工厂：</a:t>
            </a:r>
            <a:endParaRPr lang="zh-CN" altLang="en-US" sz="1600" b="0" dirty="0">
              <a:latin typeface="方正小标宋简体" panose="02010601030101010101" charset="-122"/>
              <a:ea typeface="方正小标宋简体" panose="02010601030101010101" charset="-122"/>
              <a:cs typeface="宋体" panose="02010600030101010101" pitchFamily="2" charset="-122"/>
            </a:endParaRPr>
          </a:p>
          <a:p>
            <a:pPr marL="0" indent="0"/>
            <a:r>
              <a:rPr lang="en-US" altLang="zh-CN" sz="1600" b="0" dirty="0">
                <a:latin typeface="仿宋_GB2312" panose="02010609030101010101" charset="-122"/>
                <a:ea typeface="仿宋_GB2312" panose="02010609030101010101" charset="-122"/>
                <a:cs typeface="宋体" panose="02010600030101010101" pitchFamily="2" charset="-122"/>
              </a:rPr>
              <a:t>a</a:t>
            </a:r>
            <a:r>
              <a:rPr lang="zh-CN" altLang="en-US" sz="1600" b="0" dirty="0">
                <a:latin typeface="仿宋_GB2312" panose="02010609030101010101" charset="-122"/>
                <a:ea typeface="仿宋_GB2312" panose="02010609030101010101" charset="-122"/>
                <a:cs typeface="宋体" panose="02010600030101010101" pitchFamily="2" charset="-122"/>
              </a:rPr>
              <a:t>）  应设有绿色工厂</a:t>
            </a:r>
            <a:r>
              <a:rPr lang="zh-CN" altLang="en-US" sz="1600" b="0" dirty="0">
                <a:solidFill>
                  <a:srgbClr val="FF0000"/>
                </a:solidFill>
                <a:latin typeface="仿宋_GB2312" panose="02010609030101010101" charset="-122"/>
                <a:ea typeface="仿宋_GB2312" panose="02010609030101010101" charset="-122"/>
                <a:cs typeface="宋体" panose="02010600030101010101" pitchFamily="2" charset="-122"/>
              </a:rPr>
              <a:t>管理机构</a:t>
            </a:r>
            <a:r>
              <a:rPr lang="zh-CN" altLang="en-US" sz="1600" b="0" dirty="0">
                <a:latin typeface="仿宋_GB2312" panose="02010609030101010101" charset="-122"/>
                <a:ea typeface="仿宋_GB2312" panose="02010609030101010101" charset="-122"/>
                <a:cs typeface="宋体" panose="02010600030101010101" pitchFamily="2" charset="-122"/>
              </a:rPr>
              <a:t>，负责有关绿色制造的制度建设、实施、考核及奖励工作，</a:t>
            </a:r>
            <a:r>
              <a:rPr lang="zh-CN" altLang="en-US" sz="1600" b="0" dirty="0">
                <a:solidFill>
                  <a:srgbClr val="FF0000"/>
                </a:solidFill>
                <a:latin typeface="仿宋_GB2312" panose="02010609030101010101" charset="-122"/>
                <a:ea typeface="仿宋_GB2312" panose="02010609030101010101" charset="-122"/>
                <a:cs typeface="宋体" panose="02010600030101010101" pitchFamily="2" charset="-122"/>
              </a:rPr>
              <a:t>建立目标责任制</a:t>
            </a:r>
            <a:r>
              <a:rPr lang="zh-CN" altLang="en-US" sz="1600" b="0" dirty="0">
                <a:latin typeface="仿宋_GB2312" panose="02010609030101010101" charset="-122"/>
                <a:ea typeface="仿宋_GB2312" panose="02010609030101010101" charset="-122"/>
                <a:cs typeface="宋体" panose="02010600030101010101" pitchFamily="2" charset="-122"/>
              </a:rPr>
              <a:t>；</a:t>
            </a:r>
            <a:endParaRPr lang="zh-CN" altLang="en-US" sz="1600" b="0" dirty="0">
              <a:latin typeface="仿宋_GB2312" panose="02010609030101010101" charset="-122"/>
              <a:ea typeface="仿宋_GB2312" panose="02010609030101010101" charset="-122"/>
              <a:cs typeface="宋体" panose="02010600030101010101" pitchFamily="2" charset="-122"/>
            </a:endParaRPr>
          </a:p>
          <a:p>
            <a:pPr marL="0" indent="0"/>
            <a:r>
              <a:rPr lang="en-US" altLang="zh-CN" sz="1600" b="0" dirty="0">
                <a:latin typeface="仿宋_GB2312" panose="02010609030101010101" charset="-122"/>
                <a:ea typeface="仿宋_GB2312" panose="02010609030101010101" charset="-122"/>
                <a:cs typeface="宋体" panose="02010600030101010101" pitchFamily="2" charset="-122"/>
              </a:rPr>
              <a:t>b</a:t>
            </a:r>
            <a:r>
              <a:rPr lang="zh-CN" altLang="en-US" sz="1600" b="0" dirty="0">
                <a:latin typeface="仿宋_GB2312" panose="02010609030101010101" charset="-122"/>
                <a:ea typeface="仿宋_GB2312" panose="02010609030101010101" charset="-122"/>
                <a:cs typeface="宋体" panose="02010600030101010101" pitchFamily="2" charset="-122"/>
              </a:rPr>
              <a:t>）  应有开展绿色工厂的</a:t>
            </a:r>
            <a:r>
              <a:rPr lang="zh-CN" altLang="en-US" sz="1600" b="0" dirty="0">
                <a:solidFill>
                  <a:srgbClr val="FF0000"/>
                </a:solidFill>
                <a:latin typeface="仿宋_GB2312" panose="02010609030101010101" charset="-122"/>
                <a:ea typeface="仿宋_GB2312" panose="02010609030101010101" charset="-122"/>
                <a:cs typeface="宋体" panose="02010600030101010101" pitchFamily="2" charset="-122"/>
              </a:rPr>
              <a:t>中长期规划及年度目标</a:t>
            </a:r>
            <a:r>
              <a:rPr lang="zh-CN" altLang="en-US" sz="1600" b="0" dirty="0">
                <a:latin typeface="仿宋_GB2312" panose="02010609030101010101" charset="-122"/>
                <a:ea typeface="仿宋_GB2312" panose="02010609030101010101" charset="-122"/>
                <a:cs typeface="宋体" panose="02010600030101010101" pitchFamily="2" charset="-122"/>
              </a:rPr>
              <a:t>、指标和实施方案。可行时，指标应明确且</a:t>
            </a:r>
            <a:r>
              <a:rPr lang="zh-CN" altLang="en-US" sz="1600" b="0" dirty="0">
                <a:solidFill>
                  <a:srgbClr val="FF0000"/>
                </a:solidFill>
                <a:latin typeface="仿宋_GB2312" panose="02010609030101010101" charset="-122"/>
                <a:ea typeface="仿宋_GB2312" panose="02010609030101010101" charset="-122"/>
                <a:cs typeface="宋体" panose="02010600030101010101" pitchFamily="2" charset="-122"/>
              </a:rPr>
              <a:t>可量化</a:t>
            </a:r>
            <a:r>
              <a:rPr lang="zh-CN" altLang="en-US" sz="1600" b="0" dirty="0">
                <a:latin typeface="仿宋_GB2312" panose="02010609030101010101" charset="-122"/>
                <a:ea typeface="仿宋_GB2312" panose="02010609030101010101" charset="-122"/>
                <a:cs typeface="宋体" panose="02010600030101010101" pitchFamily="2" charset="-122"/>
              </a:rPr>
              <a:t>；</a:t>
            </a:r>
            <a:endParaRPr lang="zh-CN" altLang="en-US" sz="1600" b="0" dirty="0">
              <a:latin typeface="仿宋_GB2312" panose="02010609030101010101" charset="-122"/>
              <a:ea typeface="仿宋_GB2312" panose="02010609030101010101" charset="-122"/>
              <a:cs typeface="宋体" panose="02010600030101010101" pitchFamily="2" charset="-122"/>
            </a:endParaRPr>
          </a:p>
          <a:p>
            <a:pPr marL="0" indent="0"/>
            <a:r>
              <a:rPr lang="en-US" altLang="zh-CN" sz="1600" b="0" dirty="0">
                <a:latin typeface="仿宋_GB2312" panose="02010609030101010101" charset="-122"/>
                <a:ea typeface="仿宋_GB2312" panose="02010609030101010101" charset="-122"/>
                <a:cs typeface="宋体" panose="02010600030101010101" pitchFamily="2" charset="-122"/>
              </a:rPr>
              <a:t>c</a:t>
            </a:r>
            <a:r>
              <a:rPr lang="zh-CN" altLang="en-US" sz="1600" b="0" dirty="0">
                <a:latin typeface="仿宋_GB2312" panose="02010609030101010101" charset="-122"/>
                <a:ea typeface="仿宋_GB2312" panose="02010609030101010101" charset="-122"/>
                <a:cs typeface="宋体" panose="02010600030101010101" pitchFamily="2" charset="-122"/>
              </a:rPr>
              <a:t>）  应传播绿色制造的概念和知识，定期为员工提供绿色制造相关知识的</a:t>
            </a:r>
            <a:r>
              <a:rPr lang="zh-CN" altLang="en-US" sz="1600" b="0" dirty="0">
                <a:solidFill>
                  <a:srgbClr val="FF0000"/>
                </a:solidFill>
                <a:latin typeface="仿宋_GB2312" panose="02010609030101010101" charset="-122"/>
                <a:ea typeface="仿宋_GB2312" panose="02010609030101010101" charset="-122"/>
                <a:cs typeface="宋体" panose="02010600030101010101" pitchFamily="2" charset="-122"/>
              </a:rPr>
              <a:t>教育、培训</a:t>
            </a:r>
            <a:r>
              <a:rPr lang="zh-CN" altLang="en-US" sz="1600" b="0" dirty="0">
                <a:latin typeface="仿宋_GB2312" panose="02010609030101010101" charset="-122"/>
                <a:ea typeface="仿宋_GB2312" panose="02010609030101010101" charset="-122"/>
                <a:cs typeface="宋体" panose="02010600030101010101" pitchFamily="2" charset="-122"/>
              </a:rPr>
              <a:t>，并对教育和培训的</a:t>
            </a:r>
            <a:r>
              <a:rPr lang="zh-CN" altLang="en-US" sz="1600" b="0" dirty="0">
                <a:solidFill>
                  <a:srgbClr val="FF0000"/>
                </a:solidFill>
                <a:latin typeface="仿宋_GB2312" panose="02010609030101010101" charset="-122"/>
                <a:ea typeface="仿宋_GB2312" panose="02010609030101010101" charset="-122"/>
                <a:cs typeface="宋体" panose="02010600030101010101" pitchFamily="2" charset="-122"/>
              </a:rPr>
              <a:t>结果进行考评</a:t>
            </a:r>
            <a:r>
              <a:rPr lang="zh-CN" altLang="en-US" sz="1600" b="0" dirty="0">
                <a:latin typeface="仿宋_GB2312" panose="02010609030101010101" charset="-122"/>
                <a:ea typeface="仿宋_GB2312" panose="02010609030101010101" charset="-122"/>
                <a:cs typeface="宋体" panose="02010600030101010101" pitchFamily="2" charset="-122"/>
              </a:rPr>
              <a:t>。</a:t>
            </a:r>
            <a:endParaRPr lang="zh-CN" altLang="en-US" sz="1600" dirty="0">
              <a:latin typeface="仿宋_GB2312" panose="02010609030101010101" charset="-122"/>
              <a:ea typeface="仿宋_GB2312" panose="02010609030101010101"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1792605" y="194310"/>
            <a:ext cx="474980" cy="1630045"/>
          </a:xfrm>
          <a:prstGeom prst="rect">
            <a:avLst/>
          </a:prstGeom>
          <a:noFill/>
        </p:spPr>
        <p:txBody>
          <a:bodyPr wrap="square" rtlCol="0">
            <a:spAutoFit/>
          </a:bodyPr>
          <a:lstStyle/>
          <a:p>
            <a:r>
              <a:rPr lang="en-US" altLang="zh-CN" sz="10000" dirty="0">
                <a:solidFill>
                  <a:schemeClr val="bg1">
                    <a:lumMod val="65000"/>
                  </a:schemeClr>
                </a:solidFill>
                <a:latin typeface="方正小标宋简体" panose="02010601030101010101" charset="-122"/>
                <a:ea typeface="方正小标宋简体" panose="02010601030101010101" charset="-122"/>
              </a:rPr>
              <a:t>4</a:t>
            </a:r>
            <a:endParaRPr lang="en-US" altLang="zh-CN" sz="10000" dirty="0">
              <a:solidFill>
                <a:schemeClr val="bg1">
                  <a:lumMod val="65000"/>
                </a:schemeClr>
              </a:solidFill>
              <a:latin typeface="方正小标宋简体" panose="02010601030101010101" charset="-122"/>
              <a:ea typeface="方正小标宋简体" panose="02010601030101010101" charset="-122"/>
            </a:endParaRPr>
          </a:p>
        </p:txBody>
      </p:sp>
      <p:sp>
        <p:nvSpPr>
          <p:cNvPr id="100" name="文本框 99"/>
          <p:cNvSpPr txBox="1"/>
          <p:nvPr/>
        </p:nvSpPr>
        <p:spPr>
          <a:xfrm>
            <a:off x="1703512" y="1569794"/>
            <a:ext cx="9793088" cy="5078313"/>
          </a:xfrm>
          <a:prstGeom prst="rect">
            <a:avLst/>
          </a:prstGeom>
          <a:noFill/>
          <a:ln w="9525">
            <a:noFill/>
          </a:ln>
        </p:spPr>
        <p:txBody>
          <a:bodyPr wrap="square">
            <a:spAutoFit/>
          </a:bodyPr>
          <a:lstStyle/>
          <a:p>
            <a:pPr marL="0" indent="0"/>
            <a:r>
              <a:rPr lang="en-US" altLang="zh-CN" b="0" dirty="0">
                <a:latin typeface="方正小标宋简体" panose="02010601030101010101" charset="-122"/>
                <a:ea typeface="方正小标宋简体" panose="02010601030101010101" charset="-122"/>
                <a:cs typeface="黑体" panose="02010609060101010101" charset="-122"/>
              </a:rPr>
              <a:t>5  </a:t>
            </a:r>
            <a:r>
              <a:rPr lang="zh-CN" altLang="en-US" b="0" dirty="0">
                <a:latin typeface="方正小标宋简体" panose="02010601030101010101" charset="-122"/>
                <a:ea typeface="方正小标宋简体" panose="02010601030101010101" charset="-122"/>
                <a:cs typeface="黑体" panose="02010609060101010101" charset="-122"/>
              </a:rPr>
              <a:t>基础设施</a:t>
            </a:r>
            <a:endParaRPr lang="zh-CN" altLang="en-US" b="0" dirty="0">
              <a:latin typeface="方正小标宋简体" panose="02010601030101010101" charset="-122"/>
              <a:ea typeface="方正小标宋简体" panose="02010601030101010101" charset="-122"/>
              <a:cs typeface="黑体" panose="02010609060101010101" charset="-122"/>
            </a:endParaRPr>
          </a:p>
          <a:p>
            <a:pPr marL="0" indent="0"/>
            <a:endParaRPr lang="en-US" altLang="zh-CN" b="0" dirty="0">
              <a:latin typeface="方正小标宋简体" panose="02010601030101010101" charset="-122"/>
              <a:ea typeface="方正小标宋简体" panose="02010601030101010101" charset="-122"/>
              <a:cs typeface="黑体" panose="02010609060101010101" charset="-122"/>
            </a:endParaRPr>
          </a:p>
          <a:p>
            <a:pPr marL="0" indent="0"/>
            <a:r>
              <a:rPr lang="en-US" altLang="zh-CN" b="0" dirty="0">
                <a:latin typeface="方正小标宋简体" panose="02010601030101010101" charset="-122"/>
                <a:ea typeface="方正小标宋简体" panose="02010601030101010101" charset="-122"/>
                <a:cs typeface="黑体" panose="02010609060101010101" charset="-122"/>
              </a:rPr>
              <a:t>5.1  </a:t>
            </a:r>
            <a:r>
              <a:rPr lang="zh-CN" altLang="en-US" b="0" dirty="0">
                <a:latin typeface="方正小标宋简体" panose="02010601030101010101" charset="-122"/>
                <a:ea typeface="方正小标宋简体" panose="02010601030101010101" charset="-122"/>
                <a:cs typeface="黑体" panose="02010609060101010101" charset="-122"/>
              </a:rPr>
              <a:t>建筑</a:t>
            </a:r>
            <a:endParaRPr lang="zh-CN" altLang="en-US" b="0" dirty="0">
              <a:latin typeface="方正小标宋简体" panose="02010601030101010101" charset="-122"/>
              <a:ea typeface="方正小标宋简体" panose="02010601030101010101" charset="-122"/>
              <a:cs typeface="黑体" panose="02010609060101010101" charset="-122"/>
            </a:endParaRPr>
          </a:p>
          <a:p>
            <a:pPr marL="0" indent="0"/>
            <a:r>
              <a:rPr lang="en-US" altLang="zh-CN" b="0" dirty="0">
                <a:latin typeface="方正小标宋简体" panose="02010601030101010101" charset="-122"/>
                <a:ea typeface="方正小标宋简体" panose="02010601030101010101" charset="-122"/>
                <a:cs typeface="黑体" panose="02010609060101010101" charset="-122"/>
              </a:rPr>
              <a:t>5.1.1  </a:t>
            </a:r>
            <a:r>
              <a:rPr lang="zh-CN" altLang="en-US" b="0" dirty="0">
                <a:latin typeface="方正小标宋简体" panose="02010601030101010101" charset="-122"/>
                <a:ea typeface="方正小标宋简体" panose="02010601030101010101" charset="-122"/>
                <a:cs typeface="黑体" panose="02010609060101010101" charset="-122"/>
              </a:rPr>
              <a:t>一般要求</a:t>
            </a:r>
            <a:endParaRPr lang="zh-CN" altLang="en-US" b="0" dirty="0">
              <a:latin typeface="方正小标宋简体" panose="02010601030101010101" charset="-122"/>
              <a:ea typeface="方正小标宋简体" panose="02010601030101010101" charset="-122"/>
              <a:cs typeface="黑体" panose="02010609060101010101" charset="-122"/>
            </a:endParaRPr>
          </a:p>
          <a:p>
            <a:pPr marL="0" indent="0"/>
            <a:r>
              <a:rPr lang="en-US" altLang="zh-CN" b="0" dirty="0">
                <a:latin typeface="方正小标宋简体" panose="02010601030101010101" charset="-122"/>
                <a:ea typeface="方正小标宋简体" panose="02010601030101010101" charset="-122"/>
                <a:cs typeface="黑体" panose="02010609060101010101" charset="-122"/>
              </a:rPr>
              <a:t>5.1.2  </a:t>
            </a:r>
            <a:r>
              <a:rPr lang="zh-CN" altLang="en-US" b="0" dirty="0">
                <a:latin typeface="方正小标宋简体" panose="02010601030101010101" charset="-122"/>
                <a:ea typeface="方正小标宋简体" panose="02010601030101010101" charset="-122"/>
                <a:cs typeface="黑体" panose="02010609060101010101" charset="-122"/>
              </a:rPr>
              <a:t>新建、改建和扩建</a:t>
            </a:r>
            <a:endParaRPr lang="zh-CN" altLang="en-US" b="0" dirty="0">
              <a:latin typeface="方正小标宋简体" panose="02010601030101010101" charset="-122"/>
              <a:ea typeface="方正小标宋简体" panose="02010601030101010101" charset="-122"/>
              <a:cs typeface="宋体" panose="02010600030101010101" pitchFamily="2" charset="-122"/>
            </a:endParaRPr>
          </a:p>
          <a:p>
            <a:pPr marL="0" indent="0"/>
            <a:endParaRPr lang="zh-CN" altLang="en-US" b="0" dirty="0">
              <a:latin typeface="方正小标宋简体" panose="02010601030101010101" charset="-122"/>
              <a:ea typeface="方正小标宋简体" panose="02010601030101010101" charset="-122"/>
              <a:cs typeface="黑体" panose="02010609060101010101" charset="-122"/>
            </a:endParaRPr>
          </a:p>
          <a:p>
            <a:pPr marL="0" indent="0"/>
            <a:r>
              <a:rPr lang="en-US" altLang="zh-CN" b="0" dirty="0">
                <a:latin typeface="方正小标宋简体" panose="02010601030101010101" charset="-122"/>
                <a:ea typeface="方正小标宋简体" panose="02010601030101010101" charset="-122"/>
                <a:cs typeface="黑体" panose="02010609060101010101" charset="-122"/>
              </a:rPr>
              <a:t>5.2  </a:t>
            </a:r>
            <a:r>
              <a:rPr lang="zh-CN" altLang="en-US" b="0" dirty="0">
                <a:latin typeface="方正小标宋简体" panose="02010601030101010101" charset="-122"/>
                <a:ea typeface="方正小标宋简体" panose="02010601030101010101" charset="-122"/>
                <a:cs typeface="黑体" panose="02010609060101010101" charset="-122"/>
              </a:rPr>
              <a:t>照明</a:t>
            </a:r>
            <a:endParaRPr lang="zh-CN" altLang="en-US" b="0" dirty="0">
              <a:latin typeface="方正小标宋简体" panose="02010601030101010101" charset="-122"/>
              <a:ea typeface="方正小标宋简体" panose="02010601030101010101" charset="-122"/>
              <a:cs typeface="宋体" panose="02010600030101010101" pitchFamily="2" charset="-122"/>
            </a:endParaRPr>
          </a:p>
          <a:p>
            <a:pPr marL="0" indent="0"/>
            <a:r>
              <a:rPr lang="zh-CN" altLang="en-US" b="0" dirty="0">
                <a:latin typeface="仿宋_GB2312" panose="02010609030101010101" charset="-122"/>
                <a:ea typeface="仿宋_GB2312" panose="02010609030101010101" charset="-122"/>
                <a:cs typeface="宋体" panose="02010600030101010101" pitchFamily="2" charset="-122"/>
              </a:rPr>
              <a:t>工厂的照明应满足以下要求：</a:t>
            </a:r>
            <a:endParaRPr lang="zh-CN" altLang="en-US" b="0" dirty="0">
              <a:latin typeface="仿宋_GB2312" panose="02010609030101010101" charset="-122"/>
              <a:ea typeface="仿宋_GB2312" panose="02010609030101010101" charset="-122"/>
              <a:cs typeface="宋体" panose="02010600030101010101" pitchFamily="2" charset="-122"/>
            </a:endParaRPr>
          </a:p>
          <a:p>
            <a:pPr marL="0" indent="0"/>
            <a:r>
              <a:rPr lang="en-US" altLang="zh-CN" b="0" dirty="0">
                <a:latin typeface="仿宋_GB2312" panose="02010609030101010101" charset="-122"/>
                <a:ea typeface="仿宋_GB2312" panose="02010609030101010101" charset="-122"/>
                <a:cs typeface="宋体" panose="02010600030101010101" pitchFamily="2" charset="-122"/>
              </a:rPr>
              <a:t>a</a:t>
            </a:r>
            <a:r>
              <a:rPr lang="zh-CN" altLang="en-US" b="0" dirty="0">
                <a:latin typeface="仿宋_GB2312" panose="02010609030101010101" charset="-122"/>
                <a:ea typeface="仿宋_GB2312" panose="02010609030101010101" charset="-122"/>
                <a:cs typeface="宋体" panose="02010600030101010101" pitchFamily="2" charset="-122"/>
              </a:rPr>
              <a:t>）  工厂厂区及各房间或场所的照明应尽量</a:t>
            </a:r>
            <a:r>
              <a:rPr lang="zh-CN" altLang="en-US" b="0" dirty="0">
                <a:solidFill>
                  <a:srgbClr val="FF0000"/>
                </a:solidFill>
                <a:latin typeface="仿宋_GB2312" panose="02010609030101010101" charset="-122"/>
                <a:ea typeface="仿宋_GB2312" panose="02010609030101010101" charset="-122"/>
                <a:cs typeface="宋体" panose="02010600030101010101" pitchFamily="2" charset="-122"/>
              </a:rPr>
              <a:t>利用自然光</a:t>
            </a:r>
            <a:r>
              <a:rPr lang="zh-CN" altLang="en-US" b="0" dirty="0">
                <a:latin typeface="仿宋_GB2312" panose="02010609030101010101" charset="-122"/>
                <a:ea typeface="仿宋_GB2312" panose="02010609030101010101" charset="-122"/>
                <a:cs typeface="宋体" panose="02010600030101010101" pitchFamily="2" charset="-122"/>
              </a:rPr>
              <a:t>，人工照明应符合</a:t>
            </a:r>
            <a:r>
              <a:rPr lang="en-US" altLang="zh-CN" b="0" dirty="0">
                <a:latin typeface="仿宋_GB2312" panose="02010609030101010101" charset="-122"/>
                <a:ea typeface="仿宋_GB2312" panose="02010609030101010101" charset="-122"/>
                <a:cs typeface="宋体" panose="02010600030101010101" pitchFamily="2" charset="-122"/>
              </a:rPr>
              <a:t>GB 50034</a:t>
            </a:r>
            <a:r>
              <a:rPr lang="zh-CN" altLang="en-US" b="0" dirty="0">
                <a:latin typeface="仿宋_GB2312" panose="02010609030101010101" charset="-122"/>
                <a:ea typeface="仿宋_GB2312" panose="02010609030101010101" charset="-122"/>
                <a:cs typeface="宋体" panose="02010600030101010101" pitchFamily="2" charset="-122"/>
              </a:rPr>
              <a:t>规定；</a:t>
            </a:r>
            <a:endParaRPr lang="zh-CN" altLang="en-US" b="0" dirty="0">
              <a:latin typeface="仿宋_GB2312" panose="02010609030101010101" charset="-122"/>
              <a:ea typeface="仿宋_GB2312" panose="02010609030101010101" charset="-122"/>
              <a:cs typeface="宋体" panose="02010600030101010101" pitchFamily="2" charset="-122"/>
            </a:endParaRPr>
          </a:p>
          <a:p>
            <a:pPr marL="0" indent="0"/>
            <a:r>
              <a:rPr lang="en-US" altLang="zh-CN" b="0" dirty="0">
                <a:latin typeface="仿宋_GB2312" panose="02010609030101010101" charset="-122"/>
                <a:ea typeface="仿宋_GB2312" panose="02010609030101010101" charset="-122"/>
                <a:cs typeface="宋体" panose="02010600030101010101" pitchFamily="2" charset="-122"/>
              </a:rPr>
              <a:t>b</a:t>
            </a:r>
            <a:r>
              <a:rPr lang="zh-CN" altLang="en-US" b="0" dirty="0">
                <a:latin typeface="仿宋_GB2312" panose="02010609030101010101" charset="-122"/>
                <a:ea typeface="仿宋_GB2312" panose="02010609030101010101" charset="-122"/>
                <a:cs typeface="宋体" panose="02010600030101010101" pitchFamily="2" charset="-122"/>
              </a:rPr>
              <a:t>）  不同的场所的照明应进行</a:t>
            </a:r>
            <a:r>
              <a:rPr lang="zh-CN" altLang="en-US" b="0" dirty="0">
                <a:solidFill>
                  <a:srgbClr val="FF0000"/>
                </a:solidFill>
                <a:latin typeface="仿宋_GB2312" panose="02010609030101010101" charset="-122"/>
                <a:ea typeface="仿宋_GB2312" panose="02010609030101010101" charset="-122"/>
                <a:cs typeface="宋体" panose="02010600030101010101" pitchFamily="2" charset="-122"/>
              </a:rPr>
              <a:t>分级设计</a:t>
            </a:r>
            <a:r>
              <a:rPr lang="zh-CN" altLang="en-US" b="0" dirty="0">
                <a:latin typeface="仿宋_GB2312" panose="02010609030101010101" charset="-122"/>
                <a:ea typeface="仿宋_GB2312" panose="02010609030101010101" charset="-122"/>
                <a:cs typeface="宋体" panose="02010600030101010101" pitchFamily="2" charset="-122"/>
              </a:rPr>
              <a:t>；</a:t>
            </a:r>
            <a:endParaRPr lang="zh-CN" altLang="en-US" b="0" dirty="0">
              <a:latin typeface="仿宋_GB2312" panose="02010609030101010101" charset="-122"/>
              <a:ea typeface="仿宋_GB2312" panose="02010609030101010101" charset="-122"/>
              <a:cs typeface="宋体" panose="02010600030101010101" pitchFamily="2" charset="-122"/>
            </a:endParaRPr>
          </a:p>
          <a:p>
            <a:pPr marL="0" indent="0"/>
            <a:r>
              <a:rPr lang="en-US" altLang="zh-CN" b="0" dirty="0">
                <a:latin typeface="仿宋_GB2312" panose="02010609030101010101" charset="-122"/>
                <a:ea typeface="仿宋_GB2312" panose="02010609030101010101" charset="-122"/>
                <a:cs typeface="宋体" panose="02010600030101010101" pitchFamily="2" charset="-122"/>
              </a:rPr>
              <a:t>c</a:t>
            </a:r>
            <a:r>
              <a:rPr lang="zh-CN" altLang="en-US" b="0" dirty="0">
                <a:latin typeface="仿宋_GB2312" panose="02010609030101010101" charset="-122"/>
                <a:ea typeface="仿宋_GB2312" panose="02010609030101010101" charset="-122"/>
                <a:cs typeface="宋体" panose="02010600030101010101" pitchFamily="2" charset="-122"/>
              </a:rPr>
              <a:t>）  公共场所的照明应采取</a:t>
            </a:r>
            <a:r>
              <a:rPr lang="zh-CN" altLang="en-US" b="0" dirty="0">
                <a:solidFill>
                  <a:srgbClr val="FF0000"/>
                </a:solidFill>
                <a:latin typeface="仿宋_GB2312" panose="02010609030101010101" charset="-122"/>
                <a:ea typeface="仿宋_GB2312" panose="02010609030101010101" charset="-122"/>
                <a:cs typeface="宋体" panose="02010600030101010101" pitchFamily="2" charset="-122"/>
              </a:rPr>
              <a:t>分区、分组</a:t>
            </a:r>
            <a:r>
              <a:rPr lang="zh-CN" altLang="en-US" b="0" dirty="0">
                <a:latin typeface="仿宋_GB2312" panose="02010609030101010101" charset="-122"/>
                <a:ea typeface="仿宋_GB2312" panose="02010609030101010101" charset="-122"/>
                <a:cs typeface="宋体" panose="02010600030101010101" pitchFamily="2" charset="-122"/>
              </a:rPr>
              <a:t>与</a:t>
            </a:r>
            <a:r>
              <a:rPr lang="zh-CN" altLang="en-US" b="0" dirty="0">
                <a:solidFill>
                  <a:srgbClr val="FF0000"/>
                </a:solidFill>
                <a:latin typeface="仿宋_GB2312" panose="02010609030101010101" charset="-122"/>
                <a:ea typeface="仿宋_GB2312" panose="02010609030101010101" charset="-122"/>
                <a:cs typeface="宋体" panose="02010600030101010101" pitchFamily="2" charset="-122"/>
              </a:rPr>
              <a:t>定时自动调光</a:t>
            </a:r>
            <a:r>
              <a:rPr lang="zh-CN" altLang="en-US" b="0" dirty="0">
                <a:latin typeface="仿宋_GB2312" panose="02010609030101010101" charset="-122"/>
                <a:ea typeface="仿宋_GB2312" panose="02010609030101010101" charset="-122"/>
                <a:cs typeface="宋体" panose="02010600030101010101" pitchFamily="2" charset="-122"/>
              </a:rPr>
              <a:t>等措施。</a:t>
            </a:r>
            <a:endParaRPr lang="zh-CN" altLang="en-US" b="0" dirty="0">
              <a:latin typeface="仿宋_GB2312" panose="02010609030101010101" charset="-122"/>
              <a:ea typeface="仿宋_GB2312" panose="02010609030101010101" charset="-122"/>
              <a:cs typeface="黑体" panose="02010609060101010101" charset="-122"/>
            </a:endParaRPr>
          </a:p>
          <a:p>
            <a:pPr marL="0" indent="0"/>
            <a:endParaRPr lang="en-US" altLang="zh-CN" b="0" dirty="0">
              <a:latin typeface="方正小标宋简体" panose="02010601030101010101" charset="-122"/>
              <a:ea typeface="方正小标宋简体" panose="02010601030101010101" charset="-122"/>
              <a:cs typeface="黑体" panose="02010609060101010101" charset="-122"/>
            </a:endParaRPr>
          </a:p>
          <a:p>
            <a:pPr marL="0" indent="0"/>
            <a:r>
              <a:rPr lang="en-US" altLang="zh-CN" b="0" dirty="0">
                <a:latin typeface="方正小标宋简体" panose="02010601030101010101" charset="-122"/>
                <a:ea typeface="方正小标宋简体" panose="02010601030101010101" charset="-122"/>
                <a:cs typeface="黑体" panose="02010609060101010101" charset="-122"/>
              </a:rPr>
              <a:t>5.3  </a:t>
            </a:r>
            <a:r>
              <a:rPr lang="zh-CN" altLang="en-US" b="0" dirty="0">
                <a:latin typeface="方正小标宋简体" panose="02010601030101010101" charset="-122"/>
                <a:ea typeface="方正小标宋简体" panose="02010601030101010101" charset="-122"/>
                <a:cs typeface="黑体" panose="02010609060101010101" charset="-122"/>
              </a:rPr>
              <a:t>设备</a:t>
            </a:r>
            <a:endParaRPr lang="zh-CN" altLang="en-US" b="0" dirty="0">
              <a:latin typeface="方正小标宋简体" panose="02010601030101010101" charset="-122"/>
              <a:ea typeface="方正小标宋简体" panose="02010601030101010101" charset="-122"/>
              <a:cs typeface="黑体" panose="02010609060101010101" charset="-122"/>
            </a:endParaRPr>
          </a:p>
          <a:p>
            <a:pPr marL="0" indent="0"/>
            <a:r>
              <a:rPr lang="en-US" altLang="zh-CN" b="0" dirty="0">
                <a:latin typeface="方正小标宋简体" panose="02010601030101010101" charset="-122"/>
                <a:ea typeface="方正小标宋简体" panose="02010601030101010101" charset="-122"/>
                <a:cs typeface="黑体" panose="02010609060101010101" charset="-122"/>
              </a:rPr>
              <a:t>5.3.1  </a:t>
            </a:r>
            <a:r>
              <a:rPr lang="zh-CN" altLang="en-US" b="0" dirty="0">
                <a:latin typeface="方正小标宋简体" panose="02010601030101010101" charset="-122"/>
                <a:ea typeface="方正小标宋简体" panose="02010601030101010101" charset="-122"/>
                <a:cs typeface="黑体" panose="02010609060101010101" charset="-122"/>
              </a:rPr>
              <a:t>专用设备</a:t>
            </a:r>
            <a:endParaRPr lang="zh-CN" altLang="en-US" b="0" dirty="0">
              <a:latin typeface="方正小标宋简体" panose="02010601030101010101" charset="-122"/>
              <a:ea typeface="方正小标宋简体" panose="02010601030101010101" charset="-122"/>
              <a:cs typeface="黑体" panose="02010609060101010101" charset="-122"/>
            </a:endParaRPr>
          </a:p>
          <a:p>
            <a:pPr marL="0" indent="0"/>
            <a:r>
              <a:rPr lang="en-US" altLang="zh-CN" b="0" dirty="0">
                <a:latin typeface="方正小标宋简体" panose="02010601030101010101" charset="-122"/>
                <a:ea typeface="方正小标宋简体" panose="02010601030101010101" charset="-122"/>
                <a:cs typeface="黑体" panose="02010609060101010101" charset="-122"/>
              </a:rPr>
              <a:t>5.3.2  </a:t>
            </a:r>
            <a:r>
              <a:rPr lang="zh-CN" altLang="en-US" b="0" dirty="0">
                <a:latin typeface="方正小标宋简体" panose="02010601030101010101" charset="-122"/>
                <a:ea typeface="方正小标宋简体" panose="02010601030101010101" charset="-122"/>
                <a:cs typeface="黑体" panose="02010609060101010101" charset="-122"/>
              </a:rPr>
              <a:t>通用设备</a:t>
            </a:r>
            <a:endParaRPr lang="zh-CN" altLang="en-US" b="0" dirty="0">
              <a:latin typeface="方正小标宋简体" panose="02010601030101010101" charset="-122"/>
              <a:ea typeface="方正小标宋简体" panose="02010601030101010101" charset="-122"/>
              <a:cs typeface="黑体" panose="02010609060101010101" charset="-122"/>
            </a:endParaRPr>
          </a:p>
          <a:p>
            <a:pPr marL="0" indent="0"/>
            <a:r>
              <a:rPr lang="en-US" altLang="zh-CN" b="0" dirty="0">
                <a:latin typeface="方正小标宋简体" panose="02010601030101010101" charset="-122"/>
                <a:ea typeface="方正小标宋简体" panose="02010601030101010101" charset="-122"/>
                <a:cs typeface="黑体" panose="02010609060101010101" charset="-122"/>
              </a:rPr>
              <a:t>5.3.3  </a:t>
            </a:r>
            <a:r>
              <a:rPr lang="zh-CN" altLang="en-US" b="0" dirty="0">
                <a:latin typeface="方正小标宋简体" panose="02010601030101010101" charset="-122"/>
                <a:ea typeface="方正小标宋简体" panose="02010601030101010101" charset="-122"/>
                <a:cs typeface="黑体" panose="02010609060101010101" charset="-122"/>
              </a:rPr>
              <a:t>计量设备</a:t>
            </a:r>
            <a:endParaRPr lang="zh-CN" altLang="en-US" b="0" dirty="0">
              <a:latin typeface="方正小标宋简体" panose="02010601030101010101" charset="-122"/>
              <a:ea typeface="方正小标宋简体" panose="02010601030101010101" charset="-122"/>
              <a:cs typeface="黑体" panose="02010609060101010101" charset="-122"/>
            </a:endParaRPr>
          </a:p>
          <a:p>
            <a:pPr marL="0" indent="0"/>
            <a:r>
              <a:rPr lang="en-US" altLang="zh-CN" b="0" dirty="0">
                <a:latin typeface="方正小标宋简体" panose="02010601030101010101" charset="-122"/>
                <a:ea typeface="方正小标宋简体" panose="02010601030101010101" charset="-122"/>
                <a:cs typeface="黑体" panose="02010609060101010101" charset="-122"/>
              </a:rPr>
              <a:t>5.3.4  </a:t>
            </a:r>
            <a:r>
              <a:rPr lang="zh-CN" altLang="en-US" b="0" dirty="0">
                <a:latin typeface="方正小标宋简体" panose="02010601030101010101" charset="-122"/>
                <a:ea typeface="方正小标宋简体" panose="02010601030101010101" charset="-122"/>
                <a:cs typeface="黑体" panose="02010609060101010101" charset="-122"/>
              </a:rPr>
              <a:t>污染物处理设备</a:t>
            </a:r>
            <a:endParaRPr lang="zh-CN" altLang="en-US" b="0" dirty="0">
              <a:latin typeface="方正小标宋简体" panose="02010601030101010101" charset="-122"/>
              <a:ea typeface="方正小标宋简体" panose="02010601030101010101" charset="-122"/>
              <a:cs typeface="宋体" panose="02010600030101010101" pitchFamily="2" charset="-122"/>
            </a:endParaRPr>
          </a:p>
          <a:p>
            <a:endParaRPr lang="zh-CN" altLang="en-US" dirty="0">
              <a:latin typeface="方正小标宋简体" panose="02010601030101010101" charset="-122"/>
              <a:ea typeface="方正小标宋简体" panose="02010601030101010101" charset="-122"/>
            </a:endParaRPr>
          </a:p>
        </p:txBody>
      </p:sp>
      <p:grpSp>
        <p:nvGrpSpPr>
          <p:cNvPr id="3" name="组合 3"/>
          <p:cNvGrpSpPr/>
          <p:nvPr/>
        </p:nvGrpSpPr>
        <p:grpSpPr>
          <a:xfrm>
            <a:off x="2576830" y="562610"/>
            <a:ext cx="4599290" cy="828040"/>
            <a:chOff x="1658" y="886"/>
            <a:chExt cx="7760" cy="1304"/>
          </a:xfrm>
        </p:grpSpPr>
        <p:sp>
          <p:nvSpPr>
            <p:cNvPr id="4" name="TextBox 8"/>
            <p:cNvSpPr txBox="1"/>
            <p:nvPr/>
          </p:nvSpPr>
          <p:spPr>
            <a:xfrm>
              <a:off x="1771" y="1463"/>
              <a:ext cx="7647" cy="727"/>
            </a:xfrm>
            <a:prstGeom prst="rect">
              <a:avLst/>
            </a:prstGeom>
            <a:noFill/>
          </p:spPr>
          <p:txBody>
            <a:bodyPr wrap="square" lIns="0" tIns="0" rIns="0" bIns="0" rtlCol="0" anchor="ctr">
              <a:spAutoFit/>
            </a:bodyPr>
            <a:lstStyle/>
            <a:p>
              <a:r>
                <a:rPr lang="zh-CN" altLang="en-US" sz="3000" b="1" dirty="0">
                  <a:solidFill>
                    <a:srgbClr val="64A70C"/>
                  </a:solidFill>
                  <a:latin typeface="微软雅黑" panose="020B0503020204020204" pitchFamily="34" charset="-122"/>
                  <a:ea typeface="微软雅黑" panose="020B0503020204020204" pitchFamily="34" charset="-122"/>
                  <a:sym typeface="Arial" panose="020B0604020202020204" pitchFamily="34" charset="0"/>
                </a:rPr>
                <a:t>《绿色工厂评价通则》</a:t>
              </a:r>
              <a:endParaRPr lang="zh-CN" altLang="en-US" sz="3000" b="1" dirty="0">
                <a:solidFill>
                  <a:srgbClr val="64A70C"/>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 name="文本框 4"/>
            <p:cNvSpPr txBox="1"/>
            <p:nvPr/>
          </p:nvSpPr>
          <p:spPr>
            <a:xfrm>
              <a:off x="1658" y="886"/>
              <a:ext cx="4237" cy="582"/>
            </a:xfrm>
            <a:prstGeom prst="rect">
              <a:avLst/>
            </a:prstGeom>
            <a:noFill/>
          </p:spPr>
          <p:txBody>
            <a:bodyPr wrap="square" rtlCol="0">
              <a:spAutoFit/>
            </a:bodyPr>
            <a:lstStyle/>
            <a:p>
              <a:pPr algn="just"/>
              <a:r>
                <a:rPr lang="zh-CN" altLang="en-US" dirty="0">
                  <a:solidFill>
                    <a:schemeClr val="bg2">
                      <a:lumMod val="50000"/>
                    </a:schemeClr>
                  </a:solidFill>
                  <a:latin typeface="黑体" panose="02010609060101010101" charset="-122"/>
                  <a:ea typeface="黑体" panose="02010609060101010101" charset="-122"/>
                </a:rPr>
                <a:t>评价内容：通标解读</a:t>
              </a:r>
              <a:endParaRPr lang="zh-CN" altLang="en-US" dirty="0">
                <a:solidFill>
                  <a:schemeClr val="bg2">
                    <a:lumMod val="50000"/>
                  </a:schemeClr>
                </a:solidFill>
                <a:latin typeface="黑体" panose="02010609060101010101" charset="-122"/>
                <a:ea typeface="黑体" panose="02010609060101010101" charset="-122"/>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1792605" y="194310"/>
            <a:ext cx="474980" cy="1630045"/>
          </a:xfrm>
          <a:prstGeom prst="rect">
            <a:avLst/>
          </a:prstGeom>
          <a:noFill/>
        </p:spPr>
        <p:txBody>
          <a:bodyPr wrap="square" rtlCol="0">
            <a:spAutoFit/>
          </a:bodyPr>
          <a:lstStyle/>
          <a:p>
            <a:r>
              <a:rPr lang="en-US" altLang="zh-CN" sz="10000" dirty="0">
                <a:solidFill>
                  <a:schemeClr val="bg1">
                    <a:lumMod val="65000"/>
                  </a:schemeClr>
                </a:solidFill>
                <a:latin typeface="方正小标宋简体" panose="02010601030101010101" charset="-122"/>
                <a:ea typeface="方正小标宋简体" panose="02010601030101010101" charset="-122"/>
              </a:rPr>
              <a:t>4</a:t>
            </a:r>
            <a:endParaRPr lang="en-US" altLang="zh-CN" sz="10000" dirty="0">
              <a:solidFill>
                <a:schemeClr val="bg1">
                  <a:lumMod val="65000"/>
                </a:schemeClr>
              </a:solidFill>
              <a:latin typeface="方正小标宋简体" panose="02010601030101010101" charset="-122"/>
              <a:ea typeface="方正小标宋简体" panose="02010601030101010101" charset="-122"/>
            </a:endParaRPr>
          </a:p>
        </p:txBody>
      </p:sp>
      <p:sp>
        <p:nvSpPr>
          <p:cNvPr id="3" name="文本框 2"/>
          <p:cNvSpPr txBox="1"/>
          <p:nvPr/>
        </p:nvSpPr>
        <p:spPr>
          <a:xfrm>
            <a:off x="1792159" y="1670734"/>
            <a:ext cx="9000999" cy="4401205"/>
          </a:xfrm>
          <a:prstGeom prst="rect">
            <a:avLst/>
          </a:prstGeom>
          <a:noFill/>
          <a:ln w="9525">
            <a:noFill/>
          </a:ln>
        </p:spPr>
        <p:txBody>
          <a:bodyPr wrap="square">
            <a:spAutoFit/>
          </a:bodyPr>
          <a:lstStyle/>
          <a:p>
            <a:pPr marL="0" indent="0"/>
            <a:r>
              <a:rPr lang="en-US" altLang="zh-CN" sz="2000" b="0" dirty="0">
                <a:latin typeface="方正小标宋简体" panose="02010601030101010101" charset="-122"/>
                <a:ea typeface="方正小标宋简体" panose="02010601030101010101" charset="-122"/>
                <a:cs typeface="黑体" panose="02010609060101010101" charset="-122"/>
              </a:rPr>
              <a:t>6  </a:t>
            </a:r>
            <a:r>
              <a:rPr lang="zh-CN" altLang="en-US" sz="2000" b="0" dirty="0">
                <a:latin typeface="方正小标宋简体" panose="02010601030101010101" charset="-122"/>
                <a:ea typeface="方正小标宋简体" panose="02010601030101010101" charset="-122"/>
                <a:cs typeface="黑体" panose="02010609060101010101" charset="-122"/>
              </a:rPr>
              <a:t>管理体系</a:t>
            </a:r>
            <a:endParaRPr lang="zh-CN" altLang="en-US" sz="2000" b="0" dirty="0">
              <a:latin typeface="方正小标宋简体" panose="02010601030101010101" charset="-122"/>
              <a:ea typeface="方正小标宋简体" panose="02010601030101010101" charset="-122"/>
              <a:cs typeface="黑体" panose="02010609060101010101" charset="-122"/>
            </a:endParaRPr>
          </a:p>
          <a:p>
            <a:pPr marL="0" indent="0"/>
            <a:endParaRPr lang="en-US" altLang="zh-CN" sz="2000" b="0" dirty="0">
              <a:latin typeface="方正小标宋简体" panose="02010601030101010101" charset="-122"/>
              <a:ea typeface="方正小标宋简体" panose="02010601030101010101" charset="-122"/>
              <a:cs typeface="黑体" panose="02010609060101010101" charset="-122"/>
            </a:endParaRPr>
          </a:p>
          <a:p>
            <a:pPr marL="0" indent="0"/>
            <a:r>
              <a:rPr lang="en-US" altLang="zh-CN" sz="2000" b="0" dirty="0">
                <a:latin typeface="方正小标宋简体" panose="02010601030101010101" charset="-122"/>
                <a:ea typeface="方正小标宋简体" panose="02010601030101010101" charset="-122"/>
                <a:cs typeface="黑体" panose="02010609060101010101" charset="-122"/>
              </a:rPr>
              <a:t>6.1  </a:t>
            </a:r>
            <a:r>
              <a:rPr lang="zh-CN" altLang="en-US" sz="2000" b="0" dirty="0">
                <a:latin typeface="方正小标宋简体" panose="02010601030101010101" charset="-122"/>
                <a:ea typeface="方正小标宋简体" panose="02010601030101010101" charset="-122"/>
                <a:cs typeface="黑体" panose="02010609060101010101" charset="-122"/>
              </a:rPr>
              <a:t>一般要求</a:t>
            </a:r>
            <a:endParaRPr lang="zh-CN" altLang="en-US" sz="2000" b="0" dirty="0">
              <a:latin typeface="方正小标宋简体" panose="02010601030101010101" charset="-122"/>
              <a:ea typeface="方正小标宋简体" panose="02010601030101010101" charset="-122"/>
              <a:cs typeface="宋体" panose="02010600030101010101" pitchFamily="2" charset="-122"/>
            </a:endParaRPr>
          </a:p>
          <a:p>
            <a:pPr marL="0" indent="0"/>
            <a:r>
              <a:rPr lang="zh-CN" altLang="en-US" sz="2000" b="0" dirty="0">
                <a:latin typeface="仿宋_GB2312" panose="02010609030101010101" charset="-122"/>
                <a:ea typeface="仿宋_GB2312" panose="02010609030101010101" charset="-122"/>
                <a:cs typeface="宋体" panose="02010600030101010101" pitchFamily="2" charset="-122"/>
              </a:rPr>
              <a:t>工厂应建立、实施并保持</a:t>
            </a:r>
            <a:r>
              <a:rPr lang="zh-CN" altLang="en-US" sz="2000" b="1" dirty="0">
                <a:solidFill>
                  <a:srgbClr val="FF0000"/>
                </a:solidFill>
                <a:latin typeface="仿宋_GB2312" panose="02010609030101010101" charset="-122"/>
                <a:ea typeface="仿宋_GB2312" panose="02010609030101010101" charset="-122"/>
                <a:cs typeface="宋体" panose="02010600030101010101" pitchFamily="2" charset="-122"/>
              </a:rPr>
              <a:t>质量管理体系</a:t>
            </a:r>
            <a:r>
              <a:rPr lang="zh-CN" altLang="en-US" sz="2000" b="0" dirty="0">
                <a:latin typeface="仿宋_GB2312" panose="02010609030101010101" charset="-122"/>
                <a:ea typeface="仿宋_GB2312" panose="02010609030101010101" charset="-122"/>
                <a:cs typeface="宋体" panose="02010600030101010101" pitchFamily="2" charset="-122"/>
              </a:rPr>
              <a:t>和</a:t>
            </a:r>
            <a:r>
              <a:rPr lang="zh-CN" altLang="en-US" sz="2000" b="1" dirty="0">
                <a:solidFill>
                  <a:srgbClr val="FF0000"/>
                </a:solidFill>
                <a:latin typeface="仿宋_GB2312" panose="02010609030101010101" charset="-122"/>
                <a:ea typeface="仿宋_GB2312" panose="02010609030101010101" charset="-122"/>
                <a:cs typeface="宋体" panose="02010600030101010101" pitchFamily="2" charset="-122"/>
              </a:rPr>
              <a:t>职业健康安全管理体系</a:t>
            </a:r>
            <a:r>
              <a:rPr lang="zh-CN" altLang="en-US" sz="2000" b="0" dirty="0">
                <a:latin typeface="仿宋_GB2312" panose="02010609030101010101" charset="-122"/>
                <a:ea typeface="仿宋_GB2312" panose="02010609030101010101" charset="-122"/>
                <a:cs typeface="宋体" panose="02010600030101010101" pitchFamily="2" charset="-122"/>
              </a:rPr>
              <a:t>。工厂的质量管理体系应满足</a:t>
            </a:r>
            <a:r>
              <a:rPr lang="en-US" altLang="zh-CN" sz="2000" b="0" dirty="0">
                <a:latin typeface="仿宋_GB2312" panose="02010609030101010101" charset="-122"/>
                <a:ea typeface="仿宋_GB2312" panose="02010609030101010101" charset="-122"/>
                <a:cs typeface="宋体" panose="02010600030101010101" pitchFamily="2" charset="-122"/>
              </a:rPr>
              <a:t>GB/T 19001</a:t>
            </a:r>
            <a:r>
              <a:rPr lang="zh-CN" altLang="en-US" sz="2000" b="0" dirty="0">
                <a:latin typeface="仿宋_GB2312" panose="02010609030101010101" charset="-122"/>
                <a:ea typeface="仿宋_GB2312" panose="02010609030101010101" charset="-122"/>
                <a:cs typeface="宋体" panose="02010600030101010101" pitchFamily="2" charset="-122"/>
              </a:rPr>
              <a:t>的要求，职业健康安全管理体系应满足</a:t>
            </a:r>
            <a:r>
              <a:rPr lang="en-US" altLang="zh-CN" sz="2000" b="0" dirty="0">
                <a:latin typeface="仿宋_GB2312" panose="02010609030101010101" charset="-122"/>
                <a:ea typeface="仿宋_GB2312" panose="02010609030101010101" charset="-122"/>
                <a:cs typeface="宋体" panose="02010600030101010101" pitchFamily="2" charset="-122"/>
              </a:rPr>
              <a:t>GB/T 28001</a:t>
            </a:r>
            <a:r>
              <a:rPr lang="zh-CN" altLang="en-US" sz="2000" b="0" dirty="0">
                <a:latin typeface="仿宋_GB2312" panose="02010609030101010101" charset="-122"/>
                <a:ea typeface="仿宋_GB2312" panose="02010609030101010101" charset="-122"/>
                <a:cs typeface="宋体" panose="02010600030101010101" pitchFamily="2" charset="-122"/>
              </a:rPr>
              <a:t>的要求。</a:t>
            </a:r>
            <a:endParaRPr lang="zh-CN" altLang="en-US" sz="2000" b="0" dirty="0">
              <a:latin typeface="仿宋_GB2312" panose="02010609030101010101" charset="-122"/>
              <a:ea typeface="仿宋_GB2312" panose="02010609030101010101" charset="-122"/>
              <a:cs typeface="黑体" panose="02010609060101010101" charset="-122"/>
            </a:endParaRPr>
          </a:p>
          <a:p>
            <a:pPr marL="0" indent="0"/>
            <a:endParaRPr lang="en-US" altLang="zh-CN" sz="2000" b="0" dirty="0">
              <a:latin typeface="方正小标宋简体" panose="02010601030101010101" charset="-122"/>
              <a:ea typeface="方正小标宋简体" panose="02010601030101010101" charset="-122"/>
              <a:cs typeface="黑体" panose="02010609060101010101" charset="-122"/>
            </a:endParaRPr>
          </a:p>
          <a:p>
            <a:pPr marL="0" indent="0"/>
            <a:r>
              <a:rPr lang="en-US" altLang="zh-CN" sz="2000" b="0" dirty="0">
                <a:latin typeface="方正小标宋简体" panose="02010601030101010101" charset="-122"/>
                <a:ea typeface="方正小标宋简体" panose="02010601030101010101" charset="-122"/>
                <a:cs typeface="黑体" panose="02010609060101010101" charset="-122"/>
              </a:rPr>
              <a:t>6.2  </a:t>
            </a:r>
            <a:r>
              <a:rPr lang="zh-CN" altLang="en-US" sz="2000" b="0" dirty="0">
                <a:solidFill>
                  <a:srgbClr val="FF0000"/>
                </a:solidFill>
                <a:latin typeface="方正小标宋简体" panose="02010601030101010101" charset="-122"/>
                <a:ea typeface="方正小标宋简体" panose="02010601030101010101" charset="-122"/>
                <a:cs typeface="黑体" panose="02010609060101010101" charset="-122"/>
              </a:rPr>
              <a:t>环境管理体系</a:t>
            </a:r>
            <a:endParaRPr lang="zh-CN" altLang="en-US" sz="2000" b="0" dirty="0">
              <a:solidFill>
                <a:srgbClr val="FF0000"/>
              </a:solidFill>
              <a:latin typeface="方正小标宋简体" panose="02010601030101010101" charset="-122"/>
              <a:ea typeface="方正小标宋简体" panose="02010601030101010101" charset="-122"/>
              <a:cs typeface="宋体" panose="02010600030101010101" pitchFamily="2" charset="-122"/>
            </a:endParaRPr>
          </a:p>
          <a:p>
            <a:pPr marL="0" indent="0"/>
            <a:r>
              <a:rPr lang="zh-CN" altLang="en-US" sz="2000" b="0" dirty="0">
                <a:latin typeface="仿宋_GB2312" panose="02010609030101010101" charset="-122"/>
                <a:ea typeface="仿宋_GB2312" panose="02010609030101010101" charset="-122"/>
                <a:cs typeface="宋体" panose="02010600030101010101" pitchFamily="2" charset="-122"/>
              </a:rPr>
              <a:t>工厂应建立、实施并保持环境管理体系。工厂的环境管理体系应满足</a:t>
            </a:r>
            <a:r>
              <a:rPr lang="en-US" altLang="zh-CN" sz="2000" b="0" dirty="0">
                <a:latin typeface="仿宋_GB2312" panose="02010609030101010101" charset="-122"/>
                <a:ea typeface="仿宋_GB2312" panose="02010609030101010101" charset="-122"/>
                <a:cs typeface="宋体" panose="02010600030101010101" pitchFamily="2" charset="-122"/>
              </a:rPr>
              <a:t>GB/T 24001</a:t>
            </a:r>
            <a:r>
              <a:rPr lang="zh-CN" altLang="en-US" sz="2000" b="0" dirty="0">
                <a:latin typeface="仿宋_GB2312" panose="02010609030101010101" charset="-122"/>
                <a:ea typeface="仿宋_GB2312" panose="02010609030101010101" charset="-122"/>
                <a:cs typeface="宋体" panose="02010600030101010101" pitchFamily="2" charset="-122"/>
              </a:rPr>
              <a:t>的要求。</a:t>
            </a:r>
            <a:endParaRPr lang="zh-CN" altLang="en-US" sz="2000" b="0" dirty="0">
              <a:latin typeface="仿宋_GB2312" panose="02010609030101010101" charset="-122"/>
              <a:ea typeface="仿宋_GB2312" panose="02010609030101010101" charset="-122"/>
              <a:cs typeface="黑体" panose="02010609060101010101" charset="-122"/>
            </a:endParaRPr>
          </a:p>
          <a:p>
            <a:pPr marL="0" indent="0"/>
            <a:endParaRPr lang="en-US" altLang="zh-CN" sz="2000" b="0" dirty="0">
              <a:latin typeface="方正小标宋简体" panose="02010601030101010101" charset="-122"/>
              <a:ea typeface="方正小标宋简体" panose="02010601030101010101" charset="-122"/>
              <a:cs typeface="黑体" panose="02010609060101010101" charset="-122"/>
            </a:endParaRPr>
          </a:p>
          <a:p>
            <a:pPr marL="0" indent="0"/>
            <a:r>
              <a:rPr lang="en-US" altLang="zh-CN" sz="2000" b="0" dirty="0">
                <a:latin typeface="方正小标宋简体" panose="02010601030101010101" charset="-122"/>
                <a:ea typeface="方正小标宋简体" panose="02010601030101010101" charset="-122"/>
                <a:cs typeface="黑体" panose="02010609060101010101" charset="-122"/>
              </a:rPr>
              <a:t>6.3  </a:t>
            </a:r>
            <a:r>
              <a:rPr lang="zh-CN" altLang="en-US" sz="2000" b="0" dirty="0">
                <a:solidFill>
                  <a:srgbClr val="FF0000"/>
                </a:solidFill>
                <a:latin typeface="方正小标宋简体" panose="02010601030101010101" charset="-122"/>
                <a:ea typeface="方正小标宋简体" panose="02010601030101010101" charset="-122"/>
                <a:cs typeface="黑体" panose="02010609060101010101" charset="-122"/>
              </a:rPr>
              <a:t>能源管理体系</a:t>
            </a:r>
            <a:endParaRPr lang="zh-CN" altLang="en-US" sz="2000" b="0" dirty="0">
              <a:solidFill>
                <a:srgbClr val="FF0000"/>
              </a:solidFill>
              <a:latin typeface="方正小标宋简体" panose="02010601030101010101" charset="-122"/>
              <a:ea typeface="方正小标宋简体" panose="02010601030101010101" charset="-122"/>
              <a:cs typeface="宋体" panose="02010600030101010101" pitchFamily="2" charset="-122"/>
            </a:endParaRPr>
          </a:p>
          <a:p>
            <a:pPr marL="0" indent="0"/>
            <a:r>
              <a:rPr lang="zh-CN" altLang="en-US" sz="2000" b="0" dirty="0">
                <a:latin typeface="仿宋_GB2312" panose="02010609030101010101" charset="-122"/>
                <a:ea typeface="仿宋_GB2312" panose="02010609030101010101" charset="-122"/>
                <a:cs typeface="宋体" panose="02010600030101010101" pitchFamily="2" charset="-122"/>
              </a:rPr>
              <a:t>工厂应建立、实施并保持能源管理体系。工厂的能源管理体系应满足</a:t>
            </a:r>
            <a:r>
              <a:rPr lang="en-US" altLang="zh-CN" sz="2000" b="0" dirty="0">
                <a:latin typeface="仿宋_GB2312" panose="02010609030101010101" charset="-122"/>
                <a:ea typeface="仿宋_GB2312" panose="02010609030101010101" charset="-122"/>
                <a:cs typeface="宋体" panose="02010600030101010101" pitchFamily="2" charset="-122"/>
              </a:rPr>
              <a:t>GB/T 23331</a:t>
            </a:r>
            <a:r>
              <a:rPr lang="zh-CN" altLang="en-US" sz="2000" b="0" dirty="0">
                <a:latin typeface="仿宋_GB2312" panose="02010609030101010101" charset="-122"/>
                <a:ea typeface="仿宋_GB2312" panose="02010609030101010101" charset="-122"/>
                <a:cs typeface="宋体" panose="02010600030101010101" pitchFamily="2" charset="-122"/>
              </a:rPr>
              <a:t>的要求。</a:t>
            </a:r>
            <a:endParaRPr lang="zh-CN" altLang="en-US" sz="2000" dirty="0">
              <a:latin typeface="仿宋_GB2312" panose="02010609030101010101" charset="-122"/>
              <a:ea typeface="仿宋_GB2312" panose="02010609030101010101" charset="-122"/>
            </a:endParaRPr>
          </a:p>
        </p:txBody>
      </p:sp>
      <p:grpSp>
        <p:nvGrpSpPr>
          <p:cNvPr id="4" name="组合 3"/>
          <p:cNvGrpSpPr/>
          <p:nvPr/>
        </p:nvGrpSpPr>
        <p:grpSpPr>
          <a:xfrm>
            <a:off x="2576830" y="562610"/>
            <a:ext cx="4599290" cy="828040"/>
            <a:chOff x="1658" y="886"/>
            <a:chExt cx="7760" cy="1304"/>
          </a:xfrm>
        </p:grpSpPr>
        <p:sp>
          <p:nvSpPr>
            <p:cNvPr id="5" name="TextBox 8"/>
            <p:cNvSpPr txBox="1"/>
            <p:nvPr/>
          </p:nvSpPr>
          <p:spPr>
            <a:xfrm>
              <a:off x="1771" y="1463"/>
              <a:ext cx="7647" cy="727"/>
            </a:xfrm>
            <a:prstGeom prst="rect">
              <a:avLst/>
            </a:prstGeom>
            <a:noFill/>
          </p:spPr>
          <p:txBody>
            <a:bodyPr wrap="square" lIns="0" tIns="0" rIns="0" bIns="0" rtlCol="0" anchor="ctr">
              <a:spAutoFit/>
            </a:bodyPr>
            <a:lstStyle/>
            <a:p>
              <a:r>
                <a:rPr lang="zh-CN" altLang="en-US" sz="3000" b="1" dirty="0">
                  <a:solidFill>
                    <a:srgbClr val="64A70C"/>
                  </a:solidFill>
                  <a:latin typeface="微软雅黑" panose="020B0503020204020204" pitchFamily="34" charset="-122"/>
                  <a:ea typeface="微软雅黑" panose="020B0503020204020204" pitchFamily="34" charset="-122"/>
                  <a:sym typeface="Arial" panose="020B0604020202020204" pitchFamily="34" charset="0"/>
                </a:rPr>
                <a:t>《绿色工厂评价通则》</a:t>
              </a:r>
              <a:endParaRPr lang="zh-CN" altLang="en-US" sz="3000" b="1" dirty="0">
                <a:solidFill>
                  <a:srgbClr val="64A70C"/>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文本框 5"/>
            <p:cNvSpPr txBox="1"/>
            <p:nvPr/>
          </p:nvSpPr>
          <p:spPr>
            <a:xfrm>
              <a:off x="1658" y="886"/>
              <a:ext cx="4237" cy="582"/>
            </a:xfrm>
            <a:prstGeom prst="rect">
              <a:avLst/>
            </a:prstGeom>
            <a:noFill/>
          </p:spPr>
          <p:txBody>
            <a:bodyPr wrap="square" rtlCol="0">
              <a:spAutoFit/>
            </a:bodyPr>
            <a:lstStyle/>
            <a:p>
              <a:pPr algn="just"/>
              <a:r>
                <a:rPr lang="zh-CN" altLang="en-US" dirty="0">
                  <a:solidFill>
                    <a:schemeClr val="bg2">
                      <a:lumMod val="50000"/>
                    </a:schemeClr>
                  </a:solidFill>
                  <a:latin typeface="黑体" panose="02010609060101010101" charset="-122"/>
                  <a:ea typeface="黑体" panose="02010609060101010101" charset="-122"/>
                </a:rPr>
                <a:t>评价内容：通标解读</a:t>
              </a:r>
              <a:endParaRPr lang="zh-CN" altLang="en-US" dirty="0">
                <a:solidFill>
                  <a:schemeClr val="bg2">
                    <a:lumMod val="50000"/>
                  </a:schemeClr>
                </a:solidFill>
                <a:latin typeface="黑体" panose="02010609060101010101" charset="-122"/>
                <a:ea typeface="黑体" panose="02010609060101010101" charset="-122"/>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1792605" y="194310"/>
            <a:ext cx="474980" cy="1630045"/>
          </a:xfrm>
          <a:prstGeom prst="rect">
            <a:avLst/>
          </a:prstGeom>
          <a:noFill/>
        </p:spPr>
        <p:txBody>
          <a:bodyPr wrap="square" rtlCol="0">
            <a:spAutoFit/>
          </a:bodyPr>
          <a:lstStyle/>
          <a:p>
            <a:r>
              <a:rPr lang="en-US" altLang="zh-CN" sz="10000" dirty="0">
                <a:solidFill>
                  <a:schemeClr val="bg1">
                    <a:lumMod val="65000"/>
                  </a:schemeClr>
                </a:solidFill>
                <a:latin typeface="方正小标宋简体" panose="02010601030101010101" charset="-122"/>
                <a:ea typeface="方正小标宋简体" panose="02010601030101010101" charset="-122"/>
              </a:rPr>
              <a:t>4</a:t>
            </a:r>
            <a:endParaRPr lang="en-US" altLang="zh-CN" sz="10000" dirty="0">
              <a:solidFill>
                <a:schemeClr val="bg1">
                  <a:lumMod val="65000"/>
                </a:schemeClr>
              </a:solidFill>
              <a:latin typeface="方正小标宋简体" panose="02010601030101010101" charset="-122"/>
              <a:ea typeface="方正小标宋简体" panose="02010601030101010101" charset="-122"/>
            </a:endParaRPr>
          </a:p>
        </p:txBody>
      </p:sp>
      <p:sp>
        <p:nvSpPr>
          <p:cNvPr id="100" name="文本框 99"/>
          <p:cNvSpPr txBox="1"/>
          <p:nvPr/>
        </p:nvSpPr>
        <p:spPr>
          <a:xfrm>
            <a:off x="839416" y="1588770"/>
            <a:ext cx="10945216" cy="4524315"/>
          </a:xfrm>
          <a:prstGeom prst="rect">
            <a:avLst/>
          </a:prstGeom>
          <a:noFill/>
          <a:ln w="9525">
            <a:noFill/>
          </a:ln>
        </p:spPr>
        <p:txBody>
          <a:bodyPr wrap="square">
            <a:spAutoFit/>
          </a:bodyPr>
          <a:lstStyle/>
          <a:p>
            <a:pPr marL="0" indent="0"/>
            <a:r>
              <a:rPr lang="en-US" altLang="zh-CN" b="0" dirty="0">
                <a:latin typeface="方正小标宋简体" panose="02010601030101010101" charset="-122"/>
                <a:ea typeface="方正小标宋简体" panose="02010601030101010101" charset="-122"/>
                <a:cs typeface="黑体" panose="02010609060101010101" charset="-122"/>
              </a:rPr>
              <a:t>7  </a:t>
            </a:r>
            <a:r>
              <a:rPr lang="zh-CN" altLang="en-US" b="0" dirty="0">
                <a:latin typeface="方正小标宋简体" panose="02010601030101010101" charset="-122"/>
                <a:ea typeface="方正小标宋简体" panose="02010601030101010101" charset="-122"/>
                <a:cs typeface="黑体" panose="02010609060101010101" charset="-122"/>
              </a:rPr>
              <a:t>能源与资源投入</a:t>
            </a:r>
            <a:endParaRPr lang="zh-CN" altLang="en-US" b="0" dirty="0">
              <a:latin typeface="方正小标宋简体" panose="02010601030101010101" charset="-122"/>
              <a:ea typeface="方正小标宋简体" panose="02010601030101010101" charset="-122"/>
              <a:cs typeface="黑体" panose="02010609060101010101" charset="-122"/>
            </a:endParaRPr>
          </a:p>
          <a:p>
            <a:pPr marL="0" indent="0"/>
            <a:endParaRPr lang="en-US" altLang="zh-CN" b="0" dirty="0">
              <a:latin typeface="方正小标宋简体" panose="02010601030101010101" charset="-122"/>
              <a:ea typeface="方正小标宋简体" panose="02010601030101010101" charset="-122"/>
              <a:cs typeface="黑体" panose="02010609060101010101" charset="-122"/>
            </a:endParaRPr>
          </a:p>
          <a:p>
            <a:pPr marL="0" indent="0"/>
            <a:r>
              <a:rPr lang="en-US" altLang="zh-CN" b="0" dirty="0">
                <a:latin typeface="方正小标宋简体" panose="02010601030101010101" charset="-122"/>
                <a:ea typeface="方正小标宋简体" panose="02010601030101010101" charset="-122"/>
                <a:cs typeface="黑体" panose="02010609060101010101" charset="-122"/>
              </a:rPr>
              <a:t>7.1  </a:t>
            </a:r>
            <a:r>
              <a:rPr lang="zh-CN" altLang="en-US" b="0" dirty="0">
                <a:latin typeface="方正小标宋简体" panose="02010601030101010101" charset="-122"/>
                <a:ea typeface="方正小标宋简体" panose="02010601030101010101" charset="-122"/>
                <a:cs typeface="黑体" panose="02010609060101010101" charset="-122"/>
              </a:rPr>
              <a:t>能源投入</a:t>
            </a:r>
            <a:endParaRPr lang="zh-CN" altLang="en-US" b="0" dirty="0">
              <a:latin typeface="方正小标宋简体" panose="02010601030101010101" charset="-122"/>
              <a:ea typeface="方正小标宋简体" panose="02010601030101010101" charset="-122"/>
              <a:cs typeface="宋体" panose="02010600030101010101" pitchFamily="2" charset="-122"/>
            </a:endParaRPr>
          </a:p>
          <a:p>
            <a:pPr marL="0" indent="0"/>
            <a:r>
              <a:rPr lang="zh-CN" altLang="en-US" b="0" dirty="0">
                <a:latin typeface="仿宋_GB2312" panose="02010609030101010101" charset="-122"/>
                <a:ea typeface="仿宋_GB2312" panose="02010609030101010101" charset="-122"/>
                <a:cs typeface="宋体" panose="02010600030101010101" pitchFamily="2" charset="-122"/>
              </a:rPr>
              <a:t>工厂应优化用能结构，在保证安全、质量的前提下</a:t>
            </a:r>
            <a:r>
              <a:rPr lang="zh-CN" altLang="en-US" b="0" dirty="0">
                <a:solidFill>
                  <a:srgbClr val="FF0000"/>
                </a:solidFill>
                <a:latin typeface="仿宋_GB2312" panose="02010609030101010101" charset="-122"/>
                <a:ea typeface="仿宋_GB2312" panose="02010609030101010101" charset="-122"/>
                <a:cs typeface="宋体" panose="02010600030101010101" pitchFamily="2" charset="-122"/>
              </a:rPr>
              <a:t>减少能源投入</a:t>
            </a:r>
            <a:r>
              <a:rPr lang="zh-CN" altLang="en-US" b="0" dirty="0">
                <a:latin typeface="仿宋_GB2312" panose="02010609030101010101" charset="-122"/>
                <a:ea typeface="仿宋_GB2312" panose="02010609030101010101" charset="-122"/>
                <a:cs typeface="宋体" panose="02010600030101010101" pitchFamily="2" charset="-122"/>
              </a:rPr>
              <a:t>，宜使用可再生能源替代</a:t>
            </a:r>
            <a:r>
              <a:rPr lang="zh-CN" altLang="en-US" b="0" dirty="0">
                <a:solidFill>
                  <a:srgbClr val="FF0000"/>
                </a:solidFill>
                <a:latin typeface="仿宋_GB2312" panose="02010609030101010101" charset="-122"/>
                <a:ea typeface="仿宋_GB2312" panose="02010609030101010101" charset="-122"/>
                <a:cs typeface="宋体" panose="02010600030101010101" pitchFamily="2" charset="-122"/>
              </a:rPr>
              <a:t>不可再生能源</a:t>
            </a:r>
            <a:r>
              <a:rPr lang="zh-CN" altLang="en-US" b="0" dirty="0">
                <a:latin typeface="仿宋_GB2312" panose="02010609030101010101" charset="-122"/>
                <a:ea typeface="仿宋_GB2312" panose="02010609030101010101" charset="-122"/>
                <a:cs typeface="宋体" panose="02010600030101010101" pitchFamily="2" charset="-122"/>
              </a:rPr>
              <a:t>。</a:t>
            </a:r>
            <a:endParaRPr lang="zh-CN" altLang="en-US" b="0" dirty="0">
              <a:latin typeface="仿宋_GB2312" panose="02010609030101010101" charset="-122"/>
              <a:ea typeface="仿宋_GB2312" panose="02010609030101010101" charset="-122"/>
              <a:cs typeface="宋体" panose="02010600030101010101" pitchFamily="2" charset="-122"/>
            </a:endParaRPr>
          </a:p>
          <a:p>
            <a:pPr marL="0" indent="0"/>
            <a:endParaRPr lang="en-US" altLang="zh-CN" b="0" dirty="0">
              <a:latin typeface="方正小标宋简体" panose="02010601030101010101" charset="-122"/>
              <a:ea typeface="方正小标宋简体" panose="02010601030101010101" charset="-122"/>
              <a:cs typeface="黑体" panose="02010609060101010101" charset="-122"/>
            </a:endParaRPr>
          </a:p>
          <a:p>
            <a:pPr marL="0" indent="0"/>
            <a:r>
              <a:rPr lang="en-US" altLang="zh-CN" b="0" dirty="0">
                <a:latin typeface="方正小标宋简体" panose="02010601030101010101" charset="-122"/>
                <a:ea typeface="方正小标宋简体" panose="02010601030101010101" charset="-122"/>
                <a:cs typeface="黑体" panose="02010609060101010101" charset="-122"/>
              </a:rPr>
              <a:t>7.2  </a:t>
            </a:r>
            <a:r>
              <a:rPr lang="zh-CN" altLang="en-US" b="0" dirty="0">
                <a:latin typeface="方正小标宋简体" panose="02010601030101010101" charset="-122"/>
                <a:ea typeface="方正小标宋简体" panose="02010601030101010101" charset="-122"/>
                <a:cs typeface="黑体" panose="02010609060101010101" charset="-122"/>
              </a:rPr>
              <a:t>资源投入</a:t>
            </a:r>
            <a:endParaRPr lang="zh-CN" altLang="en-US" b="0" dirty="0">
              <a:latin typeface="方正小标宋简体" panose="02010601030101010101" charset="-122"/>
              <a:ea typeface="方正小标宋简体" panose="02010601030101010101" charset="-122"/>
              <a:cs typeface="宋体" panose="02010600030101010101" pitchFamily="2" charset="-122"/>
            </a:endParaRPr>
          </a:p>
          <a:p>
            <a:pPr marL="0" indent="0"/>
            <a:r>
              <a:rPr lang="zh-CN" altLang="en-US" b="0" dirty="0">
                <a:latin typeface="仿宋_GB2312" panose="02010609030101010101" charset="-122"/>
                <a:ea typeface="仿宋_GB2312" panose="02010609030101010101" charset="-122"/>
                <a:cs typeface="宋体" panose="02010600030101010101" pitchFamily="2" charset="-122"/>
              </a:rPr>
              <a:t>工厂应按照</a:t>
            </a:r>
            <a:r>
              <a:rPr lang="en-US" altLang="zh-CN" b="0" dirty="0">
                <a:latin typeface="仿宋_GB2312" panose="02010609030101010101" charset="-122"/>
                <a:ea typeface="仿宋_GB2312" panose="02010609030101010101" charset="-122"/>
                <a:cs typeface="宋体" panose="02010600030101010101" pitchFamily="2" charset="-122"/>
              </a:rPr>
              <a:t>GB/T7119</a:t>
            </a:r>
            <a:r>
              <a:rPr lang="zh-CN" altLang="en-US" b="0" dirty="0">
                <a:latin typeface="仿宋_GB2312" panose="02010609030101010101" charset="-122"/>
                <a:ea typeface="仿宋_GB2312" panose="02010609030101010101" charset="-122"/>
                <a:cs typeface="宋体" panose="02010600030101010101" pitchFamily="2" charset="-122"/>
              </a:rPr>
              <a:t>的要求对其开展</a:t>
            </a:r>
            <a:r>
              <a:rPr lang="zh-CN" altLang="en-US" b="0" dirty="0">
                <a:solidFill>
                  <a:srgbClr val="FF0000"/>
                </a:solidFill>
                <a:latin typeface="仿宋_GB2312" panose="02010609030101010101" charset="-122"/>
                <a:ea typeface="仿宋_GB2312" panose="02010609030101010101" charset="-122"/>
                <a:cs typeface="宋体" panose="02010600030101010101" pitchFamily="2" charset="-122"/>
              </a:rPr>
              <a:t>节水评价工作</a:t>
            </a:r>
            <a:r>
              <a:rPr lang="zh-CN" altLang="en-US" b="0" dirty="0">
                <a:latin typeface="仿宋_GB2312" panose="02010609030101010101" charset="-122"/>
                <a:ea typeface="仿宋_GB2312" panose="02010609030101010101" charset="-122"/>
                <a:cs typeface="宋体" panose="02010600030101010101" pitchFamily="2" charset="-122"/>
              </a:rPr>
              <a:t>，且满足</a:t>
            </a:r>
            <a:r>
              <a:rPr lang="en-US" altLang="zh-CN" b="0" dirty="0">
                <a:latin typeface="仿宋_GB2312" panose="02010609030101010101" charset="-122"/>
                <a:ea typeface="仿宋_GB2312" panose="02010609030101010101" charset="-122"/>
                <a:cs typeface="宋体" panose="02010600030101010101" pitchFamily="2" charset="-122"/>
              </a:rPr>
              <a:t>GB/T18916</a:t>
            </a:r>
            <a:r>
              <a:rPr lang="zh-CN" altLang="en-US" b="0" dirty="0">
                <a:latin typeface="仿宋_GB2312" panose="02010609030101010101" charset="-122"/>
                <a:ea typeface="仿宋_GB2312" panose="02010609030101010101" charset="-122"/>
                <a:cs typeface="宋体" panose="02010600030101010101" pitchFamily="2" charset="-122"/>
              </a:rPr>
              <a:t>（所有部分）中对应本行业的</a:t>
            </a:r>
            <a:r>
              <a:rPr lang="zh-CN" altLang="en-US" b="0" dirty="0">
                <a:solidFill>
                  <a:srgbClr val="FF0000"/>
                </a:solidFill>
                <a:latin typeface="仿宋_GB2312" panose="02010609030101010101" charset="-122"/>
                <a:ea typeface="仿宋_GB2312" panose="02010609030101010101" charset="-122"/>
                <a:cs typeface="宋体" panose="02010600030101010101" pitchFamily="2" charset="-122"/>
              </a:rPr>
              <a:t>取水定额要求</a:t>
            </a:r>
            <a:r>
              <a:rPr lang="zh-CN" altLang="en-US" dirty="0">
                <a:solidFill>
                  <a:srgbClr val="FF0000"/>
                </a:solidFill>
                <a:latin typeface="仿宋_GB2312" panose="02010609030101010101" charset="-122"/>
                <a:ea typeface="仿宋_GB2312" panose="02010609030101010101" charset="-122"/>
                <a:cs typeface="宋体" panose="02010600030101010101" pitchFamily="2" charset="-122"/>
              </a:rPr>
              <a:t>（节水评价）</a:t>
            </a:r>
            <a:r>
              <a:rPr lang="zh-CN" altLang="en-US" b="0" dirty="0">
                <a:latin typeface="仿宋_GB2312" panose="02010609030101010101" charset="-122"/>
                <a:ea typeface="仿宋_GB2312" panose="02010609030101010101" charset="-122"/>
                <a:cs typeface="宋体" panose="02010600030101010101" pitchFamily="2" charset="-122"/>
              </a:rPr>
              <a:t>。</a:t>
            </a:r>
            <a:endParaRPr lang="zh-CN" altLang="en-US" b="0" dirty="0">
              <a:latin typeface="仿宋_GB2312" panose="02010609030101010101" charset="-122"/>
              <a:ea typeface="仿宋_GB2312" panose="02010609030101010101" charset="-122"/>
              <a:cs typeface="宋体" panose="02010600030101010101" pitchFamily="2" charset="-122"/>
            </a:endParaRPr>
          </a:p>
          <a:p>
            <a:pPr marL="0" indent="0"/>
            <a:r>
              <a:rPr lang="zh-CN" altLang="en-US" b="0" dirty="0">
                <a:latin typeface="仿宋_GB2312" panose="02010609030101010101" charset="-122"/>
                <a:ea typeface="仿宋_GB2312" panose="02010609030101010101" charset="-122"/>
                <a:cs typeface="宋体" panose="02010600030101010101" pitchFamily="2" charset="-122"/>
              </a:rPr>
              <a:t>工厂应</a:t>
            </a:r>
            <a:r>
              <a:rPr lang="zh-CN" altLang="en-US" b="0" dirty="0">
                <a:solidFill>
                  <a:srgbClr val="FF0000"/>
                </a:solidFill>
                <a:latin typeface="仿宋_GB2312" panose="02010609030101010101" charset="-122"/>
                <a:ea typeface="仿宋_GB2312" panose="02010609030101010101" charset="-122"/>
                <a:cs typeface="宋体" panose="02010600030101010101" pitchFamily="2" charset="-122"/>
              </a:rPr>
              <a:t>减少材料</a:t>
            </a:r>
            <a:r>
              <a:rPr lang="zh-CN" altLang="en-US" b="0" dirty="0">
                <a:latin typeface="仿宋_GB2312" panose="02010609030101010101" charset="-122"/>
                <a:ea typeface="仿宋_GB2312" panose="02010609030101010101" charset="-122"/>
                <a:cs typeface="宋体" panose="02010600030101010101" pitchFamily="2" charset="-122"/>
              </a:rPr>
              <a:t>、尤其是有害物质的使用，评估有害物质及化学品减量使用或替代的可行性，宜使用回收料、可回收材料替代新材料、</a:t>
            </a:r>
            <a:r>
              <a:rPr lang="zh-CN" altLang="en-US" b="0" dirty="0">
                <a:solidFill>
                  <a:srgbClr val="FF0000"/>
                </a:solidFill>
                <a:latin typeface="仿宋_GB2312" panose="02010609030101010101" charset="-122"/>
                <a:ea typeface="仿宋_GB2312" panose="02010609030101010101" charset="-122"/>
                <a:cs typeface="宋体" panose="02010600030101010101" pitchFamily="2" charset="-122"/>
              </a:rPr>
              <a:t>不可回收材料</a:t>
            </a:r>
            <a:r>
              <a:rPr lang="zh-CN" altLang="en-US" b="0" dirty="0">
                <a:latin typeface="仿宋_GB2312" panose="02010609030101010101" charset="-122"/>
                <a:ea typeface="仿宋_GB2312" panose="02010609030101010101" charset="-122"/>
                <a:cs typeface="宋体" panose="02010600030101010101" pitchFamily="2" charset="-122"/>
              </a:rPr>
              <a:t>，宜</a:t>
            </a:r>
            <a:r>
              <a:rPr lang="zh-CN" altLang="en-US" b="0" dirty="0">
                <a:solidFill>
                  <a:srgbClr val="FF0000"/>
                </a:solidFill>
                <a:latin typeface="仿宋_GB2312" panose="02010609030101010101" charset="-122"/>
                <a:ea typeface="仿宋_GB2312" panose="02010609030101010101" charset="-122"/>
                <a:cs typeface="宋体" panose="02010600030101010101" pitchFamily="2" charset="-122"/>
              </a:rPr>
              <a:t>替代或减少全球增温潜势较高温室气体</a:t>
            </a:r>
            <a:r>
              <a:rPr lang="zh-CN" altLang="en-US" b="0" dirty="0">
                <a:latin typeface="仿宋_GB2312" panose="02010609030101010101" charset="-122"/>
                <a:ea typeface="仿宋_GB2312" panose="02010609030101010101" charset="-122"/>
                <a:cs typeface="宋体" panose="02010600030101010101" pitchFamily="2" charset="-122"/>
              </a:rPr>
              <a:t>的使用。工厂应按照</a:t>
            </a:r>
            <a:r>
              <a:rPr lang="en-US" altLang="zh-CN" b="0" dirty="0">
                <a:latin typeface="仿宋_GB2312" panose="02010609030101010101" charset="-122"/>
                <a:ea typeface="仿宋_GB2312" panose="02010609030101010101" charset="-122"/>
                <a:cs typeface="Times New Roman" panose="02020603050405020304" pitchFamily="18" charset="0"/>
              </a:rPr>
              <a:t>GB/T 29115</a:t>
            </a:r>
            <a:r>
              <a:rPr lang="zh-CN" altLang="en-US" b="0" dirty="0">
                <a:latin typeface="仿宋_GB2312" panose="02010609030101010101" charset="-122"/>
                <a:ea typeface="仿宋_GB2312" panose="02010609030101010101" charset="-122"/>
                <a:cs typeface="宋体" panose="02010600030101010101" pitchFamily="2" charset="-122"/>
              </a:rPr>
              <a:t>的要求对其原材料使用量的</a:t>
            </a:r>
            <a:r>
              <a:rPr lang="zh-CN" altLang="en-US" b="0" dirty="0">
                <a:solidFill>
                  <a:srgbClr val="FF0000"/>
                </a:solidFill>
                <a:latin typeface="仿宋_GB2312" panose="02010609030101010101" charset="-122"/>
                <a:ea typeface="仿宋_GB2312" panose="02010609030101010101" charset="-122"/>
                <a:cs typeface="宋体" panose="02010600030101010101" pitchFamily="2" charset="-122"/>
              </a:rPr>
              <a:t>减少进行评价（节材评价）</a:t>
            </a:r>
            <a:r>
              <a:rPr lang="zh-CN" altLang="en-US" b="0" dirty="0">
                <a:latin typeface="仿宋_GB2312" panose="02010609030101010101" charset="-122"/>
                <a:ea typeface="仿宋_GB2312" panose="02010609030101010101" charset="-122"/>
                <a:cs typeface="宋体" panose="02010600030101010101" pitchFamily="2" charset="-122"/>
              </a:rPr>
              <a:t>。</a:t>
            </a:r>
            <a:endParaRPr lang="zh-CN" altLang="en-US" b="0" dirty="0">
              <a:latin typeface="仿宋_GB2312" panose="02010609030101010101" charset="-122"/>
              <a:ea typeface="仿宋_GB2312" panose="02010609030101010101" charset="-122"/>
              <a:cs typeface="黑体" panose="02010609060101010101" charset="-122"/>
            </a:endParaRPr>
          </a:p>
          <a:p>
            <a:pPr marL="0" indent="0"/>
            <a:endParaRPr lang="en-US" altLang="zh-CN" b="0" dirty="0">
              <a:latin typeface="方正小标宋简体" panose="02010601030101010101" charset="-122"/>
              <a:ea typeface="方正小标宋简体" panose="02010601030101010101" charset="-122"/>
              <a:cs typeface="黑体" panose="02010609060101010101" charset="-122"/>
            </a:endParaRPr>
          </a:p>
          <a:p>
            <a:pPr marL="0" indent="0"/>
            <a:r>
              <a:rPr lang="en-US" altLang="zh-CN" b="0" dirty="0">
                <a:latin typeface="方正小标宋简体" panose="02010601030101010101" charset="-122"/>
                <a:ea typeface="方正小标宋简体" panose="02010601030101010101" charset="-122"/>
                <a:cs typeface="黑体" panose="02010609060101010101" charset="-122"/>
              </a:rPr>
              <a:t>7.3  </a:t>
            </a:r>
            <a:r>
              <a:rPr lang="zh-CN" altLang="en-US" b="0" dirty="0">
                <a:latin typeface="方正小标宋简体" panose="02010601030101010101" charset="-122"/>
                <a:ea typeface="方正小标宋简体" panose="02010601030101010101" charset="-122"/>
                <a:cs typeface="黑体" panose="02010609060101010101" charset="-122"/>
              </a:rPr>
              <a:t>采购</a:t>
            </a:r>
            <a:endParaRPr lang="zh-CN" altLang="en-US" b="0" dirty="0">
              <a:latin typeface="方正小标宋简体" panose="02010601030101010101" charset="-122"/>
              <a:ea typeface="方正小标宋简体" panose="02010601030101010101" charset="-122"/>
              <a:cs typeface="宋体" panose="02010600030101010101" pitchFamily="2" charset="-122"/>
            </a:endParaRPr>
          </a:p>
          <a:p>
            <a:pPr marL="0" indent="0"/>
            <a:r>
              <a:rPr lang="zh-CN" altLang="en-US" b="0" dirty="0">
                <a:latin typeface="仿宋_GB2312" panose="02010609030101010101" charset="-122"/>
                <a:ea typeface="仿宋_GB2312" panose="02010609030101010101" charset="-122"/>
                <a:cs typeface="宋体" panose="02010600030101010101" pitchFamily="2" charset="-122"/>
              </a:rPr>
              <a:t>工厂应制定并实施包括环保要求的选择、评价和重新</a:t>
            </a:r>
            <a:r>
              <a:rPr lang="zh-CN" altLang="en-US" b="0" dirty="0">
                <a:solidFill>
                  <a:srgbClr val="FF0000"/>
                </a:solidFill>
                <a:latin typeface="仿宋_GB2312" panose="02010609030101010101" charset="-122"/>
                <a:ea typeface="仿宋_GB2312" panose="02010609030101010101" charset="-122"/>
                <a:cs typeface="宋体" panose="02010600030101010101" pitchFamily="2" charset="-122"/>
              </a:rPr>
              <a:t>评价供方</a:t>
            </a:r>
            <a:r>
              <a:rPr lang="zh-CN" altLang="en-US" b="0" dirty="0">
                <a:latin typeface="仿宋_GB2312" panose="02010609030101010101" charset="-122"/>
                <a:ea typeface="仿宋_GB2312" panose="02010609030101010101" charset="-122"/>
                <a:cs typeface="宋体" panose="02010600030101010101" pitchFamily="2" charset="-122"/>
              </a:rPr>
              <a:t>的准则。</a:t>
            </a:r>
            <a:endParaRPr lang="zh-CN" altLang="en-US" b="0" dirty="0">
              <a:latin typeface="仿宋_GB2312" panose="02010609030101010101" charset="-122"/>
              <a:ea typeface="仿宋_GB2312" panose="02010609030101010101" charset="-122"/>
              <a:cs typeface="宋体" panose="02010600030101010101" pitchFamily="2" charset="-122"/>
            </a:endParaRPr>
          </a:p>
          <a:p>
            <a:pPr marL="0" indent="0"/>
            <a:r>
              <a:rPr lang="zh-CN" altLang="en-US" b="0" dirty="0">
                <a:latin typeface="仿宋_GB2312" panose="02010609030101010101" charset="-122"/>
                <a:ea typeface="仿宋_GB2312" panose="02010609030101010101" charset="-122"/>
                <a:cs typeface="宋体" panose="02010600030101010101" pitchFamily="2" charset="-122"/>
              </a:rPr>
              <a:t>必要时，工厂向供方提供的采购信息应包含</a:t>
            </a:r>
            <a:r>
              <a:rPr lang="zh-CN" altLang="en-US" b="0" dirty="0">
                <a:solidFill>
                  <a:srgbClr val="FF0000"/>
                </a:solidFill>
                <a:latin typeface="仿宋_GB2312" panose="02010609030101010101" charset="-122"/>
                <a:ea typeface="仿宋_GB2312" panose="02010609030101010101" charset="-122"/>
                <a:cs typeface="宋体" panose="02010600030101010101" pitchFamily="2" charset="-122"/>
              </a:rPr>
              <a:t>有害物质使用、可回收材料使用、能效</a:t>
            </a:r>
            <a:r>
              <a:rPr lang="zh-CN" altLang="en-US" b="0" dirty="0">
                <a:latin typeface="仿宋_GB2312" panose="02010609030101010101" charset="-122"/>
                <a:ea typeface="仿宋_GB2312" panose="02010609030101010101" charset="-122"/>
                <a:cs typeface="宋体" panose="02010600030101010101" pitchFamily="2" charset="-122"/>
              </a:rPr>
              <a:t>等环保要求。</a:t>
            </a:r>
            <a:endParaRPr lang="zh-CN" altLang="en-US" b="0" dirty="0">
              <a:latin typeface="仿宋_GB2312" panose="02010609030101010101" charset="-122"/>
              <a:ea typeface="仿宋_GB2312" panose="02010609030101010101" charset="-122"/>
              <a:cs typeface="宋体" panose="02010600030101010101" pitchFamily="2" charset="-122"/>
            </a:endParaRPr>
          </a:p>
          <a:p>
            <a:pPr marL="0" indent="0"/>
            <a:r>
              <a:rPr lang="zh-CN" altLang="en-US" b="0" dirty="0">
                <a:latin typeface="仿宋_GB2312" panose="02010609030101010101" charset="-122"/>
                <a:ea typeface="仿宋_GB2312" panose="02010609030101010101" charset="-122"/>
                <a:cs typeface="宋体" panose="02010600030101010101" pitchFamily="2" charset="-122"/>
              </a:rPr>
              <a:t>工厂应确定并实施检验或其他必要的活动，以确保采购的产品满足规定的采购要求。</a:t>
            </a:r>
            <a:endParaRPr lang="zh-CN" altLang="en-US" dirty="0">
              <a:latin typeface="仿宋_GB2312" panose="02010609030101010101" charset="-122"/>
              <a:ea typeface="仿宋_GB2312" panose="02010609030101010101" charset="-122"/>
            </a:endParaRPr>
          </a:p>
        </p:txBody>
      </p:sp>
      <p:grpSp>
        <p:nvGrpSpPr>
          <p:cNvPr id="3" name="组合 3"/>
          <p:cNvGrpSpPr/>
          <p:nvPr/>
        </p:nvGrpSpPr>
        <p:grpSpPr>
          <a:xfrm>
            <a:off x="2576830" y="562610"/>
            <a:ext cx="4599290" cy="828040"/>
            <a:chOff x="1658" y="886"/>
            <a:chExt cx="7760" cy="1304"/>
          </a:xfrm>
        </p:grpSpPr>
        <p:sp>
          <p:nvSpPr>
            <p:cNvPr id="4" name="TextBox 8"/>
            <p:cNvSpPr txBox="1"/>
            <p:nvPr/>
          </p:nvSpPr>
          <p:spPr>
            <a:xfrm>
              <a:off x="1771" y="1463"/>
              <a:ext cx="7647" cy="727"/>
            </a:xfrm>
            <a:prstGeom prst="rect">
              <a:avLst/>
            </a:prstGeom>
            <a:noFill/>
          </p:spPr>
          <p:txBody>
            <a:bodyPr wrap="square" lIns="0" tIns="0" rIns="0" bIns="0" rtlCol="0" anchor="ctr">
              <a:spAutoFit/>
            </a:bodyPr>
            <a:lstStyle/>
            <a:p>
              <a:r>
                <a:rPr lang="zh-CN" altLang="en-US" sz="3000" b="1" dirty="0">
                  <a:solidFill>
                    <a:srgbClr val="64A70C"/>
                  </a:solidFill>
                  <a:latin typeface="微软雅黑" panose="020B0503020204020204" pitchFamily="34" charset="-122"/>
                  <a:ea typeface="微软雅黑" panose="020B0503020204020204" pitchFamily="34" charset="-122"/>
                  <a:sym typeface="Arial" panose="020B0604020202020204" pitchFamily="34" charset="0"/>
                </a:rPr>
                <a:t>《绿色工厂评价通则》</a:t>
              </a:r>
              <a:endParaRPr lang="zh-CN" altLang="en-US" sz="3000" b="1" dirty="0">
                <a:solidFill>
                  <a:srgbClr val="64A70C"/>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 name="文本框 4"/>
            <p:cNvSpPr txBox="1"/>
            <p:nvPr/>
          </p:nvSpPr>
          <p:spPr>
            <a:xfrm>
              <a:off x="1658" y="886"/>
              <a:ext cx="4237" cy="582"/>
            </a:xfrm>
            <a:prstGeom prst="rect">
              <a:avLst/>
            </a:prstGeom>
            <a:noFill/>
          </p:spPr>
          <p:txBody>
            <a:bodyPr wrap="square" rtlCol="0">
              <a:spAutoFit/>
            </a:bodyPr>
            <a:lstStyle/>
            <a:p>
              <a:pPr algn="just"/>
              <a:r>
                <a:rPr lang="zh-CN" altLang="en-US" dirty="0">
                  <a:solidFill>
                    <a:schemeClr val="bg2">
                      <a:lumMod val="50000"/>
                    </a:schemeClr>
                  </a:solidFill>
                  <a:latin typeface="黑体" panose="02010609060101010101" charset="-122"/>
                  <a:ea typeface="黑体" panose="02010609060101010101" charset="-122"/>
                </a:rPr>
                <a:t>评价内容：通标解读</a:t>
              </a:r>
              <a:endParaRPr lang="zh-CN" altLang="en-US" dirty="0">
                <a:solidFill>
                  <a:schemeClr val="bg2">
                    <a:lumMod val="50000"/>
                  </a:schemeClr>
                </a:solidFill>
                <a:latin typeface="黑体" panose="02010609060101010101" charset="-122"/>
                <a:ea typeface="黑体" panose="02010609060101010101" charset="-122"/>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1792605" y="194310"/>
            <a:ext cx="474980" cy="1630045"/>
          </a:xfrm>
          <a:prstGeom prst="rect">
            <a:avLst/>
          </a:prstGeom>
          <a:noFill/>
        </p:spPr>
        <p:txBody>
          <a:bodyPr wrap="square" rtlCol="0">
            <a:spAutoFit/>
          </a:bodyPr>
          <a:lstStyle/>
          <a:p>
            <a:r>
              <a:rPr lang="en-US" altLang="zh-CN" sz="10000" dirty="0">
                <a:solidFill>
                  <a:schemeClr val="bg1">
                    <a:lumMod val="65000"/>
                  </a:schemeClr>
                </a:solidFill>
                <a:latin typeface="方正小标宋简体" panose="02010601030101010101" charset="-122"/>
                <a:ea typeface="方正小标宋简体" panose="02010601030101010101" charset="-122"/>
              </a:rPr>
              <a:t>4</a:t>
            </a:r>
            <a:endParaRPr lang="en-US" altLang="zh-CN" sz="10000" dirty="0">
              <a:solidFill>
                <a:schemeClr val="bg1">
                  <a:lumMod val="65000"/>
                </a:schemeClr>
              </a:solidFill>
              <a:latin typeface="方正小标宋简体" panose="02010601030101010101" charset="-122"/>
              <a:ea typeface="方正小标宋简体" panose="02010601030101010101" charset="-122"/>
            </a:endParaRPr>
          </a:p>
        </p:txBody>
      </p:sp>
      <p:sp>
        <p:nvSpPr>
          <p:cNvPr id="3" name="文本框 2"/>
          <p:cNvSpPr txBox="1"/>
          <p:nvPr/>
        </p:nvSpPr>
        <p:spPr>
          <a:xfrm>
            <a:off x="911225" y="1032411"/>
            <a:ext cx="10729390" cy="5262979"/>
          </a:xfrm>
          <a:prstGeom prst="rect">
            <a:avLst/>
          </a:prstGeom>
          <a:noFill/>
          <a:ln w="9525">
            <a:noFill/>
          </a:ln>
        </p:spPr>
        <p:txBody>
          <a:bodyPr wrap="square">
            <a:spAutoFit/>
          </a:bodyPr>
          <a:lstStyle/>
          <a:p>
            <a:pPr marL="0" indent="0"/>
            <a:r>
              <a:rPr lang="en-US" altLang="zh-CN" sz="1600" b="0" dirty="0">
                <a:latin typeface="方正小标宋简体" panose="02010601030101010101" charset="-122"/>
                <a:ea typeface="方正小标宋简体" panose="02010601030101010101" charset="-122"/>
                <a:cs typeface="黑体" panose="02010609060101010101" charset="-122"/>
              </a:rPr>
              <a:t>8  </a:t>
            </a:r>
            <a:r>
              <a:rPr lang="zh-CN" altLang="en-US" sz="1600" b="0" dirty="0">
                <a:latin typeface="方正小标宋简体" panose="02010601030101010101" charset="-122"/>
                <a:ea typeface="方正小标宋简体" panose="02010601030101010101" charset="-122"/>
                <a:cs typeface="黑体" panose="02010609060101010101" charset="-122"/>
              </a:rPr>
              <a:t>产品</a:t>
            </a:r>
            <a:endParaRPr lang="zh-CN" altLang="en-US" sz="1600" b="0" dirty="0">
              <a:latin typeface="方正小标宋简体" panose="02010601030101010101" charset="-122"/>
              <a:ea typeface="方正小标宋简体" panose="02010601030101010101" charset="-122"/>
              <a:cs typeface="黑体" panose="02010609060101010101" charset="-122"/>
            </a:endParaRPr>
          </a:p>
          <a:p>
            <a:pPr marL="0" indent="0"/>
            <a:endParaRPr lang="en-US" altLang="zh-CN" sz="1600" b="0" dirty="0">
              <a:latin typeface="方正小标宋简体" panose="02010601030101010101" charset="-122"/>
              <a:ea typeface="方正小标宋简体" panose="02010601030101010101" charset="-122"/>
              <a:cs typeface="黑体" panose="02010609060101010101" charset="-122"/>
            </a:endParaRPr>
          </a:p>
          <a:p>
            <a:pPr marL="0" indent="0"/>
            <a:r>
              <a:rPr lang="en-US" altLang="zh-CN" sz="1600" b="0" dirty="0">
                <a:latin typeface="方正小标宋简体" panose="02010601030101010101" charset="-122"/>
                <a:ea typeface="方正小标宋简体" panose="02010601030101010101" charset="-122"/>
                <a:cs typeface="黑体" panose="02010609060101010101" charset="-122"/>
              </a:rPr>
              <a:t>8.1  </a:t>
            </a:r>
            <a:r>
              <a:rPr lang="zh-CN" altLang="en-US" sz="1600" b="0" dirty="0">
                <a:latin typeface="方正小标宋简体" panose="02010601030101010101" charset="-122"/>
                <a:ea typeface="方正小标宋简体" panose="02010601030101010101" charset="-122"/>
                <a:cs typeface="黑体" panose="02010609060101010101" charset="-122"/>
              </a:rPr>
              <a:t>一般要求</a:t>
            </a:r>
            <a:endParaRPr lang="zh-CN" altLang="en-US" sz="1600" b="0" dirty="0">
              <a:latin typeface="方正小标宋简体" panose="02010601030101010101" charset="-122"/>
              <a:ea typeface="方正小标宋简体" panose="02010601030101010101" charset="-122"/>
              <a:cs typeface="宋体" panose="02010600030101010101" pitchFamily="2" charset="-122"/>
            </a:endParaRPr>
          </a:p>
          <a:p>
            <a:pPr marL="0" indent="0"/>
            <a:r>
              <a:rPr lang="zh-CN" altLang="en-US" sz="1600" b="0" dirty="0">
                <a:latin typeface="仿宋_GB2312" panose="02010609030101010101" charset="-122"/>
                <a:ea typeface="仿宋_GB2312" panose="02010609030101010101" charset="-122"/>
                <a:cs typeface="宋体" panose="02010600030101010101" pitchFamily="2" charset="-122"/>
              </a:rPr>
              <a:t>    工厂宜生产符合</a:t>
            </a:r>
            <a:r>
              <a:rPr lang="zh-CN" altLang="en-US" sz="1600" b="0" dirty="0">
                <a:solidFill>
                  <a:srgbClr val="FF0000"/>
                </a:solidFill>
                <a:latin typeface="仿宋_GB2312" panose="02010609030101010101" charset="-122"/>
                <a:ea typeface="仿宋_GB2312" panose="02010609030101010101" charset="-122"/>
                <a:cs typeface="宋体" panose="02010600030101010101" pitchFamily="2" charset="-122"/>
              </a:rPr>
              <a:t>绿色产品要求</a:t>
            </a:r>
            <a:r>
              <a:rPr lang="zh-CN" altLang="en-US" sz="1600" b="0" dirty="0">
                <a:latin typeface="仿宋_GB2312" panose="02010609030101010101" charset="-122"/>
                <a:ea typeface="仿宋_GB2312" panose="02010609030101010101" charset="-122"/>
                <a:cs typeface="宋体" panose="02010600030101010101" pitchFamily="2" charset="-122"/>
              </a:rPr>
              <a:t>的产品。</a:t>
            </a:r>
            <a:endParaRPr lang="zh-CN" altLang="en-US" sz="1600" b="0" dirty="0">
              <a:latin typeface="仿宋_GB2312" panose="02010609030101010101" charset="-122"/>
              <a:ea typeface="仿宋_GB2312" panose="02010609030101010101" charset="-122"/>
              <a:cs typeface="宋体" panose="02010600030101010101" pitchFamily="2" charset="-122"/>
            </a:endParaRPr>
          </a:p>
          <a:p>
            <a:pPr marL="0" indent="0"/>
            <a:endParaRPr lang="en-US" altLang="zh-CN" sz="1600" b="0" dirty="0">
              <a:latin typeface="方正小标宋简体" panose="02010601030101010101" charset="-122"/>
              <a:ea typeface="方正小标宋简体" panose="02010601030101010101" charset="-122"/>
              <a:cs typeface="黑体" panose="02010609060101010101" charset="-122"/>
            </a:endParaRPr>
          </a:p>
          <a:p>
            <a:pPr marL="0" indent="0"/>
            <a:r>
              <a:rPr lang="en-US" altLang="zh-CN" sz="1600" b="0" dirty="0">
                <a:latin typeface="方正小标宋简体" panose="02010601030101010101" charset="-122"/>
                <a:ea typeface="方正小标宋简体" panose="02010601030101010101" charset="-122"/>
                <a:cs typeface="黑体" panose="02010609060101010101" charset="-122"/>
              </a:rPr>
              <a:t>8.2  </a:t>
            </a:r>
            <a:r>
              <a:rPr lang="zh-CN" altLang="en-US" sz="1600" b="0" dirty="0">
                <a:latin typeface="方正小标宋简体" panose="02010601030101010101" charset="-122"/>
                <a:ea typeface="方正小标宋简体" panose="02010601030101010101" charset="-122"/>
                <a:cs typeface="黑体" panose="02010609060101010101" charset="-122"/>
              </a:rPr>
              <a:t>生态设计</a:t>
            </a:r>
            <a:endParaRPr lang="zh-CN" altLang="en-US" sz="1600" b="0" dirty="0">
              <a:latin typeface="方正小标宋简体" panose="02010601030101010101" charset="-122"/>
              <a:ea typeface="方正小标宋简体" panose="02010601030101010101" charset="-122"/>
              <a:cs typeface="宋体" panose="02010600030101010101" pitchFamily="2" charset="-122"/>
            </a:endParaRPr>
          </a:p>
          <a:p>
            <a:pPr marL="0" indent="0"/>
            <a:r>
              <a:rPr lang="zh-CN" altLang="en-US" sz="1600" b="0" dirty="0">
                <a:latin typeface="仿宋_GB2312" panose="02010609030101010101" charset="-122"/>
                <a:ea typeface="仿宋_GB2312" panose="02010609030101010101" charset="-122"/>
                <a:cs typeface="宋体" panose="02010600030101010101" pitchFamily="2" charset="-122"/>
              </a:rPr>
              <a:t>    工厂宜按照</a:t>
            </a:r>
            <a:r>
              <a:rPr lang="en-US" altLang="zh-CN" sz="1600" b="0" dirty="0">
                <a:latin typeface="仿宋_GB2312" panose="02010609030101010101" charset="-122"/>
                <a:ea typeface="仿宋_GB2312" panose="02010609030101010101" charset="-122"/>
                <a:cs typeface="宋体" panose="02010600030101010101" pitchFamily="2" charset="-122"/>
              </a:rPr>
              <a:t>GB/T 24256</a:t>
            </a:r>
            <a:r>
              <a:rPr lang="zh-CN" altLang="en-US" sz="1600" b="0" dirty="0">
                <a:latin typeface="仿宋_GB2312" panose="02010609030101010101" charset="-122"/>
                <a:ea typeface="仿宋_GB2312" panose="02010609030101010101" charset="-122"/>
                <a:cs typeface="宋体" panose="02010600030101010101" pitchFamily="2" charset="-122"/>
              </a:rPr>
              <a:t>对生产的</a:t>
            </a:r>
            <a:r>
              <a:rPr lang="zh-CN" altLang="en-US" sz="1600" b="0" dirty="0">
                <a:solidFill>
                  <a:srgbClr val="FF0000"/>
                </a:solidFill>
                <a:latin typeface="仿宋_GB2312" panose="02010609030101010101" charset="-122"/>
                <a:ea typeface="仿宋_GB2312" panose="02010609030101010101" charset="-122"/>
                <a:cs typeface="宋体" panose="02010600030101010101" pitchFamily="2" charset="-122"/>
              </a:rPr>
              <a:t>产品进行生态设计</a:t>
            </a:r>
            <a:r>
              <a:rPr lang="zh-CN" altLang="en-US" sz="1600" b="0" dirty="0">
                <a:latin typeface="仿宋_GB2312" panose="02010609030101010101" charset="-122"/>
                <a:ea typeface="仿宋_GB2312" panose="02010609030101010101" charset="-122"/>
                <a:cs typeface="宋体" panose="02010600030101010101" pitchFamily="2" charset="-122"/>
              </a:rPr>
              <a:t>，并按照</a:t>
            </a:r>
            <a:r>
              <a:rPr lang="en-US" altLang="zh-CN" sz="1600" b="0" dirty="0">
                <a:latin typeface="仿宋_GB2312" panose="02010609030101010101" charset="-122"/>
                <a:ea typeface="仿宋_GB2312" panose="02010609030101010101" charset="-122"/>
                <a:cs typeface="宋体" panose="02010600030101010101" pitchFamily="2" charset="-122"/>
              </a:rPr>
              <a:t>GB/T 32161</a:t>
            </a:r>
            <a:r>
              <a:rPr lang="zh-CN" altLang="en-US" sz="1600" b="0" dirty="0">
                <a:latin typeface="仿宋_GB2312" panose="02010609030101010101" charset="-122"/>
                <a:ea typeface="仿宋_GB2312" panose="02010609030101010101" charset="-122"/>
                <a:cs typeface="宋体" panose="02010600030101010101" pitchFamily="2" charset="-122"/>
              </a:rPr>
              <a:t>对生产的产品进行生态设计产品评价。</a:t>
            </a:r>
            <a:endParaRPr lang="zh-CN" altLang="en-US" sz="1600" b="0" dirty="0">
              <a:latin typeface="仿宋_GB2312" panose="02010609030101010101" charset="-122"/>
              <a:ea typeface="仿宋_GB2312" panose="02010609030101010101" charset="-122"/>
              <a:cs typeface="黑体" panose="02010609060101010101" charset="-122"/>
            </a:endParaRPr>
          </a:p>
          <a:p>
            <a:pPr marL="0" indent="0"/>
            <a:endParaRPr lang="en-US" altLang="zh-CN" sz="1600" b="0" dirty="0">
              <a:latin typeface="方正小标宋简体" panose="02010601030101010101" charset="-122"/>
              <a:ea typeface="方正小标宋简体" panose="02010601030101010101" charset="-122"/>
              <a:cs typeface="黑体" panose="02010609060101010101" charset="-122"/>
            </a:endParaRPr>
          </a:p>
          <a:p>
            <a:pPr marL="0" indent="0"/>
            <a:r>
              <a:rPr lang="en-US" altLang="zh-CN" sz="1600" b="0" dirty="0">
                <a:latin typeface="方正小标宋简体" panose="02010601030101010101" charset="-122"/>
                <a:ea typeface="方正小标宋简体" panose="02010601030101010101" charset="-122"/>
                <a:cs typeface="黑体" panose="02010609060101010101" charset="-122"/>
              </a:rPr>
              <a:t>8.3  </a:t>
            </a:r>
            <a:r>
              <a:rPr lang="zh-CN" altLang="en-US" sz="1600" b="0" dirty="0">
                <a:latin typeface="方正小标宋简体" panose="02010601030101010101" charset="-122"/>
                <a:ea typeface="方正小标宋简体" panose="02010601030101010101" charset="-122"/>
                <a:cs typeface="黑体" panose="02010609060101010101" charset="-122"/>
              </a:rPr>
              <a:t>有害物质限制使用</a:t>
            </a:r>
            <a:endParaRPr lang="zh-CN" altLang="en-US" sz="1600" b="0" dirty="0">
              <a:latin typeface="方正小标宋简体" panose="02010601030101010101" charset="-122"/>
              <a:ea typeface="方正小标宋简体" panose="02010601030101010101" charset="-122"/>
              <a:cs typeface="宋体" panose="02010600030101010101" pitchFamily="2" charset="-122"/>
            </a:endParaRPr>
          </a:p>
          <a:p>
            <a:pPr marL="0" indent="0"/>
            <a:r>
              <a:rPr lang="zh-CN" altLang="en-US" sz="1600" b="0" dirty="0">
                <a:latin typeface="仿宋_GB2312" panose="02010609030101010101" charset="-122"/>
                <a:ea typeface="仿宋_GB2312" panose="02010609030101010101" charset="-122"/>
                <a:cs typeface="宋体" panose="02010600030101010101" pitchFamily="2" charset="-122"/>
              </a:rPr>
              <a:t>    工厂生产的产品应</a:t>
            </a:r>
            <a:r>
              <a:rPr lang="zh-CN" altLang="en-US" sz="1600" b="0" dirty="0">
                <a:solidFill>
                  <a:srgbClr val="FF0000"/>
                </a:solidFill>
                <a:latin typeface="仿宋_GB2312" panose="02010609030101010101" charset="-122"/>
                <a:ea typeface="仿宋_GB2312" panose="02010609030101010101" charset="-122"/>
                <a:cs typeface="宋体" panose="02010600030101010101" pitchFamily="2" charset="-122"/>
              </a:rPr>
              <a:t>减少有害物质的使用</a:t>
            </a:r>
            <a:r>
              <a:rPr lang="zh-CN" altLang="en-US" sz="1600" b="0" dirty="0">
                <a:latin typeface="仿宋_GB2312" panose="02010609030101010101" charset="-122"/>
                <a:ea typeface="仿宋_GB2312" panose="02010609030101010101" charset="-122"/>
                <a:cs typeface="宋体" panose="02010600030101010101" pitchFamily="2" charset="-122"/>
              </a:rPr>
              <a:t>。</a:t>
            </a:r>
            <a:endParaRPr lang="zh-CN" altLang="en-US" sz="1600" b="0" dirty="0">
              <a:latin typeface="仿宋_GB2312" panose="02010609030101010101" charset="-122"/>
              <a:ea typeface="仿宋_GB2312" panose="02010609030101010101" charset="-122"/>
              <a:cs typeface="宋体" panose="02010600030101010101" pitchFamily="2" charset="-122"/>
            </a:endParaRPr>
          </a:p>
          <a:p>
            <a:pPr marL="0" indent="0"/>
            <a:endParaRPr lang="en-US" altLang="zh-CN" sz="1600" b="0" dirty="0">
              <a:latin typeface="方正小标宋简体" panose="02010601030101010101" charset="-122"/>
              <a:ea typeface="方正小标宋简体" panose="02010601030101010101" charset="-122"/>
              <a:cs typeface="黑体" panose="02010609060101010101" charset="-122"/>
            </a:endParaRPr>
          </a:p>
          <a:p>
            <a:pPr marL="0" indent="0"/>
            <a:r>
              <a:rPr lang="en-US" altLang="zh-CN" sz="1600" b="0" dirty="0">
                <a:latin typeface="方正小标宋简体" panose="02010601030101010101" charset="-122"/>
                <a:ea typeface="方正小标宋简体" panose="02010601030101010101" charset="-122"/>
                <a:cs typeface="黑体" panose="02010609060101010101" charset="-122"/>
              </a:rPr>
              <a:t>8.4  </a:t>
            </a:r>
            <a:r>
              <a:rPr lang="zh-CN" altLang="en-US" sz="1600" b="0" dirty="0">
                <a:latin typeface="方正小标宋简体" panose="02010601030101010101" charset="-122"/>
                <a:ea typeface="方正小标宋简体" panose="02010601030101010101" charset="-122"/>
                <a:cs typeface="黑体" panose="02010609060101010101" charset="-122"/>
              </a:rPr>
              <a:t>节能</a:t>
            </a:r>
            <a:endParaRPr lang="zh-CN" altLang="en-US" sz="1600" b="0" dirty="0">
              <a:latin typeface="方正小标宋简体" panose="02010601030101010101" charset="-122"/>
              <a:ea typeface="方正小标宋简体" panose="02010601030101010101" charset="-122"/>
              <a:cs typeface="宋体" panose="02010600030101010101" pitchFamily="2" charset="-122"/>
            </a:endParaRPr>
          </a:p>
          <a:p>
            <a:pPr marL="0" indent="0"/>
            <a:r>
              <a:rPr lang="zh-CN" altLang="en-US" sz="1600" b="0" dirty="0">
                <a:latin typeface="仿宋_GB2312" panose="02010609030101010101" charset="-122"/>
                <a:ea typeface="仿宋_GB2312" panose="02010609030101010101" charset="-122"/>
                <a:cs typeface="宋体" panose="02010600030101010101" pitchFamily="2" charset="-122"/>
              </a:rPr>
              <a:t>    工厂生产的产品若为用能产品或在使用过程中对最终</a:t>
            </a:r>
            <a:r>
              <a:rPr lang="zh-CN" altLang="en-US" sz="1600" b="0" dirty="0">
                <a:solidFill>
                  <a:srgbClr val="FF0000"/>
                </a:solidFill>
                <a:latin typeface="仿宋_GB2312" panose="02010609030101010101" charset="-122"/>
                <a:ea typeface="仿宋_GB2312" panose="02010609030101010101" charset="-122"/>
                <a:cs typeface="宋体" panose="02010600030101010101" pitchFamily="2" charset="-122"/>
              </a:rPr>
              <a:t>产品</a:t>
            </a:r>
            <a:r>
              <a:rPr lang="en-US" altLang="zh-CN" sz="1600" b="0" dirty="0">
                <a:solidFill>
                  <a:srgbClr val="FF0000"/>
                </a:solidFill>
                <a:latin typeface="仿宋_GB2312" panose="02010609030101010101" charset="-122"/>
                <a:ea typeface="仿宋_GB2312" panose="02010609030101010101" charset="-122"/>
                <a:cs typeface="宋体" panose="02010600030101010101" pitchFamily="2" charset="-122"/>
              </a:rPr>
              <a:t>/</a:t>
            </a:r>
            <a:r>
              <a:rPr lang="zh-CN" altLang="en-US" sz="1600" b="0" dirty="0">
                <a:solidFill>
                  <a:srgbClr val="FF0000"/>
                </a:solidFill>
                <a:latin typeface="仿宋_GB2312" panose="02010609030101010101" charset="-122"/>
                <a:ea typeface="仿宋_GB2312" panose="02010609030101010101" charset="-122"/>
                <a:cs typeface="宋体" panose="02010600030101010101" pitchFamily="2" charset="-122"/>
              </a:rPr>
              <a:t>构造的能耗</a:t>
            </a:r>
            <a:r>
              <a:rPr lang="zh-CN" altLang="en-US" sz="1600" b="0" dirty="0">
                <a:latin typeface="仿宋_GB2312" panose="02010609030101010101" charset="-122"/>
                <a:ea typeface="仿宋_GB2312" panose="02010609030101010101" charset="-122"/>
                <a:cs typeface="宋体" panose="02010600030101010101" pitchFamily="2" charset="-122"/>
              </a:rPr>
              <a:t>有影响的产品，适用时，应满足相关标准的限定值要求，并努力达到更高能效等级。</a:t>
            </a:r>
            <a:endParaRPr lang="zh-CN" altLang="en-US" sz="1600" b="0" dirty="0">
              <a:latin typeface="仿宋_GB2312" panose="02010609030101010101" charset="-122"/>
              <a:ea typeface="仿宋_GB2312" panose="02010609030101010101" charset="-122"/>
              <a:cs typeface="黑体" panose="02010609060101010101" charset="-122"/>
            </a:endParaRPr>
          </a:p>
          <a:p>
            <a:pPr marL="0" indent="0"/>
            <a:endParaRPr lang="en-US" altLang="zh-CN" sz="1600" b="0" dirty="0">
              <a:latin typeface="方正小标宋简体" panose="02010601030101010101" charset="-122"/>
              <a:ea typeface="方正小标宋简体" panose="02010601030101010101" charset="-122"/>
              <a:cs typeface="黑体" panose="02010609060101010101" charset="-122"/>
            </a:endParaRPr>
          </a:p>
          <a:p>
            <a:pPr marL="0" indent="0"/>
            <a:r>
              <a:rPr lang="en-US" altLang="zh-CN" sz="1600" b="0" dirty="0">
                <a:latin typeface="方正小标宋简体" panose="02010601030101010101" charset="-122"/>
                <a:ea typeface="方正小标宋简体" panose="02010601030101010101" charset="-122"/>
                <a:cs typeface="黑体" panose="02010609060101010101" charset="-122"/>
              </a:rPr>
              <a:t>8.5  </a:t>
            </a:r>
            <a:r>
              <a:rPr lang="zh-CN" altLang="en-US" sz="1600" b="0" dirty="0">
                <a:latin typeface="方正小标宋简体" panose="02010601030101010101" charset="-122"/>
                <a:ea typeface="方正小标宋简体" panose="02010601030101010101" charset="-122"/>
                <a:cs typeface="黑体" panose="02010609060101010101" charset="-122"/>
              </a:rPr>
              <a:t>减碳</a:t>
            </a:r>
            <a:endParaRPr lang="zh-CN" altLang="en-US" sz="1600" b="0" dirty="0">
              <a:latin typeface="方正小标宋简体" panose="02010601030101010101" charset="-122"/>
              <a:ea typeface="方正小标宋简体" panose="02010601030101010101" charset="-122"/>
              <a:cs typeface="宋体" panose="02010600030101010101" pitchFamily="2" charset="-122"/>
            </a:endParaRPr>
          </a:p>
          <a:p>
            <a:pPr marL="0" indent="0"/>
            <a:r>
              <a:rPr lang="zh-CN" altLang="en-US" sz="1600" b="0" dirty="0">
                <a:latin typeface="仿宋_GB2312" panose="02010609030101010101" charset="-122"/>
                <a:ea typeface="仿宋_GB2312" panose="02010609030101010101" charset="-122"/>
                <a:cs typeface="宋体" panose="02010600030101010101" pitchFamily="2" charset="-122"/>
              </a:rPr>
              <a:t>    工厂宜采用适用的标准或规范对产品进行</a:t>
            </a:r>
            <a:r>
              <a:rPr lang="zh-CN" altLang="en-US" sz="1600" b="0" dirty="0">
                <a:solidFill>
                  <a:srgbClr val="FF0000"/>
                </a:solidFill>
                <a:latin typeface="仿宋_GB2312" panose="02010609030101010101" charset="-122"/>
                <a:ea typeface="仿宋_GB2312" panose="02010609030101010101" charset="-122"/>
                <a:cs typeface="宋体" panose="02010600030101010101" pitchFamily="2" charset="-122"/>
              </a:rPr>
              <a:t>碳足迹核查</a:t>
            </a:r>
            <a:r>
              <a:rPr lang="zh-CN" altLang="en-US" sz="1600" b="0" dirty="0">
                <a:latin typeface="仿宋_GB2312" panose="02010609030101010101" charset="-122"/>
                <a:ea typeface="仿宋_GB2312" panose="02010609030101010101" charset="-122"/>
                <a:cs typeface="宋体" panose="02010600030101010101" pitchFamily="2" charset="-122"/>
              </a:rPr>
              <a:t>，核查结果宜对外公布，并利用核查结果对其产品的</a:t>
            </a:r>
            <a:r>
              <a:rPr lang="zh-CN" altLang="en-US" sz="1600" b="0" dirty="0">
                <a:solidFill>
                  <a:srgbClr val="FF0000"/>
                </a:solidFill>
                <a:latin typeface="仿宋_GB2312" panose="02010609030101010101" charset="-122"/>
                <a:ea typeface="仿宋_GB2312" panose="02010609030101010101" charset="-122"/>
                <a:cs typeface="宋体" panose="02010600030101010101" pitchFamily="2" charset="-122"/>
              </a:rPr>
              <a:t>碳足迹进行改善</a:t>
            </a:r>
            <a:r>
              <a:rPr lang="zh-CN" altLang="en-US" sz="1600" b="0" dirty="0">
                <a:latin typeface="仿宋_GB2312" panose="02010609030101010101" charset="-122"/>
                <a:ea typeface="仿宋_GB2312" panose="02010609030101010101" charset="-122"/>
                <a:cs typeface="宋体" panose="02010600030101010101" pitchFamily="2" charset="-122"/>
              </a:rPr>
              <a:t>。适用时，产品宜满足相关</a:t>
            </a:r>
            <a:r>
              <a:rPr lang="zh-CN" altLang="en-US" sz="1600" b="0" dirty="0">
                <a:solidFill>
                  <a:srgbClr val="FF0000"/>
                </a:solidFill>
                <a:latin typeface="仿宋_GB2312" panose="02010609030101010101" charset="-122"/>
                <a:ea typeface="仿宋_GB2312" panose="02010609030101010101" charset="-122"/>
                <a:cs typeface="宋体" panose="02010600030101010101" pitchFamily="2" charset="-122"/>
              </a:rPr>
              <a:t>低碳产品</a:t>
            </a:r>
            <a:r>
              <a:rPr lang="zh-CN" altLang="en-US" sz="1600" b="0" dirty="0">
                <a:latin typeface="仿宋_GB2312" panose="02010609030101010101" charset="-122"/>
                <a:ea typeface="仿宋_GB2312" panose="02010609030101010101" charset="-122"/>
                <a:cs typeface="宋体" panose="02010600030101010101" pitchFamily="2" charset="-122"/>
              </a:rPr>
              <a:t>要求</a:t>
            </a:r>
            <a:r>
              <a:rPr lang="zh-CN" altLang="en-US" sz="1600" b="0" dirty="0">
                <a:solidFill>
                  <a:srgbClr val="FF0000"/>
                </a:solidFill>
                <a:latin typeface="仿宋_GB2312" panose="02010609030101010101" charset="-122"/>
                <a:ea typeface="仿宋_GB2312" panose="02010609030101010101" charset="-122"/>
                <a:cs typeface="宋体" panose="02010600030101010101" pitchFamily="2" charset="-122"/>
              </a:rPr>
              <a:t>（碳足迹）</a:t>
            </a:r>
            <a:r>
              <a:rPr lang="zh-CN" altLang="en-US" sz="1600" b="0" dirty="0">
                <a:latin typeface="仿宋_GB2312" panose="02010609030101010101" charset="-122"/>
                <a:ea typeface="仿宋_GB2312" panose="02010609030101010101" charset="-122"/>
                <a:cs typeface="宋体" panose="02010600030101010101" pitchFamily="2" charset="-122"/>
              </a:rPr>
              <a:t>。</a:t>
            </a:r>
            <a:endParaRPr lang="zh-CN" altLang="en-US" sz="1600" b="0" dirty="0">
              <a:latin typeface="仿宋_GB2312" panose="02010609030101010101" charset="-122"/>
              <a:ea typeface="仿宋_GB2312" panose="02010609030101010101" charset="-122"/>
              <a:cs typeface="宋体" panose="02010600030101010101" pitchFamily="2" charset="-122"/>
            </a:endParaRPr>
          </a:p>
          <a:p>
            <a:pPr marL="0" indent="0"/>
            <a:endParaRPr lang="en-US" altLang="zh-CN" sz="1600" b="0" dirty="0">
              <a:latin typeface="方正小标宋简体" panose="02010601030101010101" charset="-122"/>
              <a:ea typeface="方正小标宋简体" panose="02010601030101010101" charset="-122"/>
              <a:cs typeface="黑体" panose="02010609060101010101" charset="-122"/>
            </a:endParaRPr>
          </a:p>
          <a:p>
            <a:pPr marL="0" indent="0"/>
            <a:r>
              <a:rPr lang="en-US" altLang="zh-CN" sz="1600" b="0" dirty="0">
                <a:latin typeface="方正小标宋简体" panose="02010601030101010101" charset="-122"/>
                <a:ea typeface="方正小标宋简体" panose="02010601030101010101" charset="-122"/>
                <a:cs typeface="黑体" panose="02010609060101010101" charset="-122"/>
              </a:rPr>
              <a:t>8.6  </a:t>
            </a:r>
            <a:r>
              <a:rPr lang="zh-CN" altLang="en-US" sz="1600" b="0" dirty="0">
                <a:latin typeface="方正小标宋简体" panose="02010601030101010101" charset="-122"/>
                <a:ea typeface="方正小标宋简体" panose="02010601030101010101" charset="-122"/>
                <a:cs typeface="黑体" panose="02010609060101010101" charset="-122"/>
              </a:rPr>
              <a:t>可回收利用率</a:t>
            </a:r>
            <a:endParaRPr lang="zh-CN" altLang="en-US" sz="1600" b="0" dirty="0">
              <a:latin typeface="方正小标宋简体" panose="02010601030101010101" charset="-122"/>
              <a:ea typeface="方正小标宋简体" panose="02010601030101010101" charset="-122"/>
              <a:cs typeface="宋体" panose="02010600030101010101" pitchFamily="2" charset="-122"/>
            </a:endParaRPr>
          </a:p>
          <a:p>
            <a:pPr marL="0" indent="0"/>
            <a:r>
              <a:rPr lang="zh-CN" altLang="en-US" sz="1600" b="0" dirty="0">
                <a:latin typeface="仿宋_GB2312" panose="02010609030101010101" charset="-122"/>
                <a:ea typeface="仿宋_GB2312" panose="02010609030101010101" charset="-122"/>
                <a:cs typeface="宋体" panose="02010600030101010101" pitchFamily="2" charset="-122"/>
              </a:rPr>
              <a:t>    工厂宜按照</a:t>
            </a:r>
            <a:r>
              <a:rPr lang="en-US" altLang="zh-CN" sz="1600" b="0" dirty="0">
                <a:latin typeface="仿宋_GB2312" panose="02010609030101010101" charset="-122"/>
                <a:ea typeface="仿宋_GB2312" panose="02010609030101010101" charset="-122"/>
                <a:cs typeface="宋体" panose="02010600030101010101" pitchFamily="2" charset="-122"/>
              </a:rPr>
              <a:t>GB/T 20862</a:t>
            </a:r>
            <a:r>
              <a:rPr lang="zh-CN" altLang="en-US" sz="1600" b="0" dirty="0">
                <a:latin typeface="仿宋_GB2312" panose="02010609030101010101" charset="-122"/>
                <a:ea typeface="仿宋_GB2312" panose="02010609030101010101" charset="-122"/>
                <a:cs typeface="宋体" panose="02010600030101010101" pitchFamily="2" charset="-122"/>
              </a:rPr>
              <a:t>的要求计算其产品的</a:t>
            </a:r>
            <a:r>
              <a:rPr lang="zh-CN" altLang="en-US" sz="1600" b="0" dirty="0">
                <a:solidFill>
                  <a:srgbClr val="FF0000"/>
                </a:solidFill>
                <a:latin typeface="仿宋_GB2312" panose="02010609030101010101" charset="-122"/>
                <a:ea typeface="仿宋_GB2312" panose="02010609030101010101" charset="-122"/>
                <a:cs typeface="宋体" panose="02010600030101010101" pitchFamily="2" charset="-122"/>
              </a:rPr>
              <a:t>可回收利用率</a:t>
            </a:r>
            <a:r>
              <a:rPr lang="zh-CN" altLang="en-US" sz="1600" b="0" dirty="0">
                <a:latin typeface="仿宋_GB2312" panose="02010609030101010101" charset="-122"/>
                <a:ea typeface="仿宋_GB2312" panose="02010609030101010101" charset="-122"/>
                <a:cs typeface="宋体" panose="02010600030101010101" pitchFamily="2" charset="-122"/>
              </a:rPr>
              <a:t>，并利用计算结果对产品的可回收利用率进行改善。    </a:t>
            </a:r>
            <a:endParaRPr lang="zh-CN" altLang="en-US" sz="1600" dirty="0">
              <a:latin typeface="仿宋_GB2312" panose="02010609030101010101" charset="-122"/>
              <a:ea typeface="仿宋_GB2312" panose="02010609030101010101" charset="-122"/>
            </a:endParaRPr>
          </a:p>
        </p:txBody>
      </p:sp>
      <p:grpSp>
        <p:nvGrpSpPr>
          <p:cNvPr id="4" name="组合 3"/>
          <p:cNvGrpSpPr/>
          <p:nvPr/>
        </p:nvGrpSpPr>
        <p:grpSpPr>
          <a:xfrm>
            <a:off x="2576830" y="562610"/>
            <a:ext cx="4599290" cy="828040"/>
            <a:chOff x="1658" y="886"/>
            <a:chExt cx="7760" cy="1304"/>
          </a:xfrm>
        </p:grpSpPr>
        <p:sp>
          <p:nvSpPr>
            <p:cNvPr id="5" name="TextBox 8"/>
            <p:cNvSpPr txBox="1"/>
            <p:nvPr/>
          </p:nvSpPr>
          <p:spPr>
            <a:xfrm>
              <a:off x="1771" y="1463"/>
              <a:ext cx="7647" cy="727"/>
            </a:xfrm>
            <a:prstGeom prst="rect">
              <a:avLst/>
            </a:prstGeom>
            <a:noFill/>
          </p:spPr>
          <p:txBody>
            <a:bodyPr wrap="square" lIns="0" tIns="0" rIns="0" bIns="0" rtlCol="0" anchor="ctr">
              <a:spAutoFit/>
            </a:bodyPr>
            <a:lstStyle/>
            <a:p>
              <a:r>
                <a:rPr lang="zh-CN" altLang="en-US" sz="3000" b="1" dirty="0">
                  <a:solidFill>
                    <a:srgbClr val="64A70C"/>
                  </a:solidFill>
                  <a:latin typeface="微软雅黑" panose="020B0503020204020204" pitchFamily="34" charset="-122"/>
                  <a:ea typeface="微软雅黑" panose="020B0503020204020204" pitchFamily="34" charset="-122"/>
                  <a:sym typeface="Arial" panose="020B0604020202020204" pitchFamily="34" charset="0"/>
                </a:rPr>
                <a:t>《绿色工厂评价通则》</a:t>
              </a:r>
              <a:endParaRPr lang="zh-CN" altLang="en-US" sz="3000" b="1" dirty="0">
                <a:solidFill>
                  <a:srgbClr val="64A70C"/>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文本框 5"/>
            <p:cNvSpPr txBox="1"/>
            <p:nvPr/>
          </p:nvSpPr>
          <p:spPr>
            <a:xfrm>
              <a:off x="1658" y="886"/>
              <a:ext cx="4237" cy="582"/>
            </a:xfrm>
            <a:prstGeom prst="rect">
              <a:avLst/>
            </a:prstGeom>
            <a:noFill/>
          </p:spPr>
          <p:txBody>
            <a:bodyPr wrap="square" rtlCol="0">
              <a:spAutoFit/>
            </a:bodyPr>
            <a:lstStyle/>
            <a:p>
              <a:pPr algn="just"/>
              <a:r>
                <a:rPr lang="zh-CN" altLang="en-US" dirty="0">
                  <a:solidFill>
                    <a:schemeClr val="bg2">
                      <a:lumMod val="50000"/>
                    </a:schemeClr>
                  </a:solidFill>
                  <a:latin typeface="黑体" panose="02010609060101010101" charset="-122"/>
                  <a:ea typeface="黑体" panose="02010609060101010101" charset="-122"/>
                </a:rPr>
                <a:t>评价内容：通标解读</a:t>
              </a:r>
              <a:endParaRPr lang="zh-CN" altLang="en-US" dirty="0">
                <a:solidFill>
                  <a:schemeClr val="bg2">
                    <a:lumMod val="50000"/>
                  </a:schemeClr>
                </a:solidFill>
                <a:latin typeface="黑体" panose="02010609060101010101" charset="-122"/>
                <a:ea typeface="黑体" panose="02010609060101010101" charset="-122"/>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1792605" y="194310"/>
            <a:ext cx="474980" cy="1630045"/>
          </a:xfrm>
          <a:prstGeom prst="rect">
            <a:avLst/>
          </a:prstGeom>
          <a:noFill/>
        </p:spPr>
        <p:txBody>
          <a:bodyPr wrap="square" rtlCol="0">
            <a:spAutoFit/>
          </a:bodyPr>
          <a:lstStyle/>
          <a:p>
            <a:r>
              <a:rPr lang="en-US" altLang="zh-CN" sz="10000" dirty="0">
                <a:solidFill>
                  <a:schemeClr val="bg1">
                    <a:lumMod val="65000"/>
                  </a:schemeClr>
                </a:solidFill>
                <a:latin typeface="方正小标宋简体" panose="02010601030101010101" charset="-122"/>
                <a:ea typeface="方正小标宋简体" panose="02010601030101010101" charset="-122"/>
              </a:rPr>
              <a:t>4</a:t>
            </a:r>
            <a:endParaRPr lang="en-US" altLang="zh-CN" sz="10000" dirty="0">
              <a:solidFill>
                <a:schemeClr val="bg1">
                  <a:lumMod val="65000"/>
                </a:schemeClr>
              </a:solidFill>
              <a:latin typeface="方正小标宋简体" panose="02010601030101010101" charset="-122"/>
              <a:ea typeface="方正小标宋简体" panose="02010601030101010101" charset="-122"/>
            </a:endParaRPr>
          </a:p>
        </p:txBody>
      </p:sp>
      <p:sp>
        <p:nvSpPr>
          <p:cNvPr id="100" name="文本框 99"/>
          <p:cNvSpPr txBox="1"/>
          <p:nvPr/>
        </p:nvSpPr>
        <p:spPr>
          <a:xfrm>
            <a:off x="1483360" y="1675765"/>
            <a:ext cx="10229264" cy="4524315"/>
          </a:xfrm>
          <a:prstGeom prst="rect">
            <a:avLst/>
          </a:prstGeom>
          <a:noFill/>
          <a:ln w="9525">
            <a:noFill/>
          </a:ln>
        </p:spPr>
        <p:txBody>
          <a:bodyPr wrap="square">
            <a:spAutoFit/>
          </a:bodyPr>
          <a:lstStyle/>
          <a:p>
            <a:pPr marL="0" indent="0"/>
            <a:r>
              <a:rPr lang="en-US" altLang="zh-CN" sz="1600" b="0" dirty="0">
                <a:latin typeface="方正小标宋简体" panose="02010601030101010101" charset="-122"/>
                <a:ea typeface="方正小标宋简体" panose="02010601030101010101" charset="-122"/>
                <a:cs typeface="黑体" panose="02010609060101010101" charset="-122"/>
              </a:rPr>
              <a:t>9  </a:t>
            </a:r>
            <a:r>
              <a:rPr lang="zh-CN" altLang="en-US" sz="1600" b="0" dirty="0">
                <a:latin typeface="方正小标宋简体" panose="02010601030101010101" charset="-122"/>
                <a:ea typeface="方正小标宋简体" panose="02010601030101010101" charset="-122"/>
                <a:cs typeface="黑体" panose="02010609060101010101" charset="-122"/>
              </a:rPr>
              <a:t>环境排放</a:t>
            </a:r>
            <a:endParaRPr lang="zh-CN" altLang="en-US" sz="1600" b="0" dirty="0">
              <a:latin typeface="方正小标宋简体" panose="02010601030101010101" charset="-122"/>
              <a:ea typeface="方正小标宋简体" panose="02010601030101010101" charset="-122"/>
              <a:cs typeface="黑体" panose="02010609060101010101" charset="-122"/>
            </a:endParaRPr>
          </a:p>
          <a:p>
            <a:pPr marL="0" indent="0"/>
            <a:endParaRPr lang="en-US" altLang="zh-CN" sz="1600" b="0" dirty="0">
              <a:latin typeface="方正小标宋简体" panose="02010601030101010101" charset="-122"/>
              <a:ea typeface="方正小标宋简体" panose="02010601030101010101" charset="-122"/>
              <a:cs typeface="黑体" panose="02010609060101010101" charset="-122"/>
            </a:endParaRPr>
          </a:p>
          <a:p>
            <a:pPr marL="0" indent="0"/>
            <a:r>
              <a:rPr lang="en-US" altLang="zh-CN" sz="1600" b="0" dirty="0">
                <a:latin typeface="方正小标宋简体" panose="02010601030101010101" charset="-122"/>
                <a:ea typeface="方正小标宋简体" panose="02010601030101010101" charset="-122"/>
                <a:cs typeface="黑体" panose="02010609060101010101" charset="-122"/>
              </a:rPr>
              <a:t>9.1  </a:t>
            </a:r>
            <a:r>
              <a:rPr lang="zh-CN" altLang="en-US" sz="1600" b="0" dirty="0">
                <a:latin typeface="方正小标宋简体" panose="02010601030101010101" charset="-122"/>
                <a:ea typeface="方正小标宋简体" panose="02010601030101010101" charset="-122"/>
                <a:cs typeface="黑体" panose="02010609060101010101" charset="-122"/>
              </a:rPr>
              <a:t>大气污染物</a:t>
            </a:r>
            <a:endParaRPr lang="zh-CN" altLang="en-US" sz="1600" b="0" dirty="0">
              <a:latin typeface="方正小标宋简体" panose="02010601030101010101" charset="-122"/>
              <a:ea typeface="方正小标宋简体" panose="02010601030101010101" charset="-122"/>
              <a:cs typeface="宋体" panose="02010600030101010101" pitchFamily="2" charset="-122"/>
            </a:endParaRPr>
          </a:p>
          <a:p>
            <a:pPr marL="0" indent="0"/>
            <a:r>
              <a:rPr lang="zh-CN" altLang="en-US" sz="1600" b="0" dirty="0">
                <a:latin typeface="仿宋_GB2312" panose="02010609030101010101" charset="-122"/>
                <a:ea typeface="仿宋_GB2312" panose="02010609030101010101" charset="-122"/>
                <a:cs typeface="宋体" panose="02010600030101010101" pitchFamily="2" charset="-122"/>
              </a:rPr>
              <a:t>    工厂的大气污染物排放应符合相关国家标准、行业标准及地方标准要求。</a:t>
            </a:r>
            <a:endParaRPr lang="zh-CN" altLang="en-US" sz="1600" b="0" dirty="0">
              <a:latin typeface="仿宋_GB2312" panose="02010609030101010101" charset="-122"/>
              <a:ea typeface="仿宋_GB2312" panose="02010609030101010101" charset="-122"/>
              <a:cs typeface="宋体" panose="02010600030101010101" pitchFamily="2" charset="-122"/>
            </a:endParaRPr>
          </a:p>
          <a:p>
            <a:pPr marL="0" indent="0"/>
            <a:endParaRPr lang="en-US" altLang="zh-CN" sz="1600" b="0" dirty="0">
              <a:latin typeface="方正小标宋简体" panose="02010601030101010101" charset="-122"/>
              <a:ea typeface="方正小标宋简体" panose="02010601030101010101" charset="-122"/>
              <a:cs typeface="黑体" panose="02010609060101010101" charset="-122"/>
            </a:endParaRPr>
          </a:p>
          <a:p>
            <a:pPr marL="0" indent="0"/>
            <a:r>
              <a:rPr lang="en-US" altLang="zh-CN" sz="1600" b="0" dirty="0">
                <a:latin typeface="方正小标宋简体" panose="02010601030101010101" charset="-122"/>
                <a:ea typeface="方正小标宋简体" panose="02010601030101010101" charset="-122"/>
                <a:cs typeface="黑体" panose="02010609060101010101" charset="-122"/>
              </a:rPr>
              <a:t>9.2  </a:t>
            </a:r>
            <a:r>
              <a:rPr lang="zh-CN" altLang="en-US" sz="1600" b="0" dirty="0">
                <a:latin typeface="方正小标宋简体" panose="02010601030101010101" charset="-122"/>
                <a:ea typeface="方正小标宋简体" panose="02010601030101010101" charset="-122"/>
                <a:cs typeface="黑体" panose="02010609060101010101" charset="-122"/>
              </a:rPr>
              <a:t>水体污染物</a:t>
            </a:r>
            <a:endParaRPr lang="zh-CN" altLang="en-US" sz="1600" b="0" dirty="0">
              <a:latin typeface="方正小标宋简体" panose="02010601030101010101" charset="-122"/>
              <a:ea typeface="方正小标宋简体" panose="02010601030101010101" charset="-122"/>
              <a:cs typeface="宋体" panose="02010600030101010101" pitchFamily="2" charset="-122"/>
            </a:endParaRPr>
          </a:p>
          <a:p>
            <a:pPr marL="0" indent="0"/>
            <a:r>
              <a:rPr lang="zh-CN" altLang="en-US" sz="1600" b="0" dirty="0">
                <a:latin typeface="仿宋_GB2312" panose="02010609030101010101" charset="-122"/>
                <a:ea typeface="仿宋_GB2312" panose="02010609030101010101" charset="-122"/>
                <a:cs typeface="宋体" panose="02010600030101010101" pitchFamily="2" charset="-122"/>
              </a:rPr>
              <a:t>    工厂的水体污染物排放应符合相关国家标准、行业标准及地方标准要求。</a:t>
            </a:r>
            <a:endParaRPr lang="zh-CN" altLang="en-US" sz="1600" b="0" dirty="0">
              <a:latin typeface="仿宋_GB2312" panose="02010609030101010101" charset="-122"/>
              <a:ea typeface="仿宋_GB2312" panose="02010609030101010101" charset="-122"/>
              <a:cs typeface="宋体" panose="02010600030101010101" pitchFamily="2" charset="-122"/>
            </a:endParaRPr>
          </a:p>
          <a:p>
            <a:pPr marL="0" indent="0"/>
            <a:endParaRPr lang="en-US" altLang="zh-CN" sz="1600" b="0" dirty="0">
              <a:latin typeface="方正小标宋简体" panose="02010601030101010101" charset="-122"/>
              <a:ea typeface="方正小标宋简体" panose="02010601030101010101" charset="-122"/>
              <a:cs typeface="黑体" panose="02010609060101010101" charset="-122"/>
            </a:endParaRPr>
          </a:p>
          <a:p>
            <a:pPr marL="0" indent="0"/>
            <a:r>
              <a:rPr lang="en-US" altLang="zh-CN" sz="1600" b="0" dirty="0">
                <a:latin typeface="方正小标宋简体" panose="02010601030101010101" charset="-122"/>
                <a:ea typeface="方正小标宋简体" panose="02010601030101010101" charset="-122"/>
                <a:cs typeface="黑体" panose="02010609060101010101" charset="-122"/>
              </a:rPr>
              <a:t>9.3  </a:t>
            </a:r>
            <a:r>
              <a:rPr lang="zh-CN" altLang="en-US" sz="1600" b="0" dirty="0">
                <a:latin typeface="方正小标宋简体" panose="02010601030101010101" charset="-122"/>
                <a:ea typeface="方正小标宋简体" panose="02010601030101010101" charset="-122"/>
                <a:cs typeface="黑体" panose="02010609060101010101" charset="-122"/>
              </a:rPr>
              <a:t>固体废弃物</a:t>
            </a:r>
            <a:endParaRPr lang="zh-CN" altLang="en-US" sz="1600" b="0" dirty="0">
              <a:latin typeface="方正小标宋简体" panose="02010601030101010101" charset="-122"/>
              <a:ea typeface="方正小标宋简体" panose="02010601030101010101" charset="-122"/>
              <a:cs typeface="宋体" panose="02010600030101010101" pitchFamily="2" charset="-122"/>
            </a:endParaRPr>
          </a:p>
          <a:p>
            <a:pPr marL="0" indent="0"/>
            <a:r>
              <a:rPr lang="zh-CN" altLang="en-US" sz="1600" b="0" dirty="0">
                <a:latin typeface="仿宋_GB2312" panose="02010609030101010101" charset="-122"/>
                <a:ea typeface="仿宋_GB2312" panose="02010609030101010101" charset="-122"/>
                <a:cs typeface="宋体" panose="02010600030101010101" pitchFamily="2" charset="-122"/>
              </a:rPr>
              <a:t>    工厂产生的固体废弃物的处理应符合</a:t>
            </a:r>
            <a:r>
              <a:rPr lang="en-US" altLang="zh-CN" sz="1600" b="0" dirty="0">
                <a:latin typeface="仿宋_GB2312" panose="02010609030101010101" charset="-122"/>
                <a:ea typeface="仿宋_GB2312" panose="02010609030101010101" charset="-122"/>
                <a:cs typeface="宋体" panose="02010600030101010101" pitchFamily="2" charset="-122"/>
              </a:rPr>
              <a:t>GB 18599</a:t>
            </a:r>
            <a:r>
              <a:rPr lang="zh-CN" altLang="en-US" sz="1600" b="0" dirty="0">
                <a:latin typeface="仿宋_GB2312" panose="02010609030101010101" charset="-122"/>
                <a:ea typeface="仿宋_GB2312" panose="02010609030101010101" charset="-122"/>
                <a:cs typeface="宋体" panose="02010600030101010101" pitchFamily="2" charset="-122"/>
              </a:rPr>
              <a:t>及相关标准的要求。工厂无法自行处理的，应将固体废弃物转交给具备相应能力和资质的处理厂进行处理。</a:t>
            </a:r>
            <a:endParaRPr lang="zh-CN" altLang="en-US" sz="1600" b="0" dirty="0">
              <a:latin typeface="仿宋_GB2312" panose="02010609030101010101" charset="-122"/>
              <a:ea typeface="仿宋_GB2312" panose="02010609030101010101" charset="-122"/>
              <a:cs typeface="黑体" panose="02010609060101010101" charset="-122"/>
            </a:endParaRPr>
          </a:p>
          <a:p>
            <a:pPr marL="0" indent="0"/>
            <a:endParaRPr lang="en-US" altLang="zh-CN" sz="1600" b="0" dirty="0">
              <a:latin typeface="方正小标宋简体" panose="02010601030101010101" charset="-122"/>
              <a:ea typeface="方正小标宋简体" panose="02010601030101010101" charset="-122"/>
              <a:cs typeface="黑体" panose="02010609060101010101" charset="-122"/>
            </a:endParaRPr>
          </a:p>
          <a:p>
            <a:pPr marL="0" indent="0"/>
            <a:r>
              <a:rPr lang="en-US" altLang="zh-CN" sz="1600" b="0" dirty="0">
                <a:latin typeface="方正小标宋简体" panose="02010601030101010101" charset="-122"/>
                <a:ea typeface="方正小标宋简体" panose="02010601030101010101" charset="-122"/>
                <a:cs typeface="黑体" panose="02010609060101010101" charset="-122"/>
              </a:rPr>
              <a:t>9.4  </a:t>
            </a:r>
            <a:r>
              <a:rPr lang="zh-CN" altLang="en-US" sz="1600" b="0" dirty="0">
                <a:latin typeface="方正小标宋简体" panose="02010601030101010101" charset="-122"/>
                <a:ea typeface="方正小标宋简体" panose="02010601030101010101" charset="-122"/>
                <a:cs typeface="黑体" panose="02010609060101010101" charset="-122"/>
              </a:rPr>
              <a:t>噪声</a:t>
            </a:r>
            <a:endParaRPr lang="zh-CN" altLang="en-US" sz="1600" b="0" dirty="0">
              <a:latin typeface="方正小标宋简体" panose="02010601030101010101" charset="-122"/>
              <a:ea typeface="方正小标宋简体" panose="02010601030101010101" charset="-122"/>
              <a:cs typeface="宋体" panose="02010600030101010101" pitchFamily="2" charset="-122"/>
            </a:endParaRPr>
          </a:p>
          <a:p>
            <a:pPr marL="0" indent="0"/>
            <a:r>
              <a:rPr lang="zh-CN" altLang="en-US" sz="1600" b="0" dirty="0">
                <a:latin typeface="仿宋_GB2312" panose="02010609030101010101" charset="-122"/>
                <a:ea typeface="仿宋_GB2312" panose="02010609030101010101" charset="-122"/>
                <a:cs typeface="宋体" panose="02010600030101010101" pitchFamily="2" charset="-122"/>
              </a:rPr>
              <a:t>    工厂的厂界环境噪声排放应符合相关国家标准、行业标准及地方标准要求。</a:t>
            </a:r>
            <a:endParaRPr lang="zh-CN" altLang="en-US" sz="1600" b="0" dirty="0">
              <a:latin typeface="仿宋_GB2312" panose="02010609030101010101" charset="-122"/>
              <a:ea typeface="仿宋_GB2312" panose="02010609030101010101" charset="-122"/>
              <a:cs typeface="宋体" panose="02010600030101010101" pitchFamily="2" charset="-122"/>
            </a:endParaRPr>
          </a:p>
          <a:p>
            <a:pPr marL="0" indent="0"/>
            <a:endParaRPr lang="en-US" altLang="zh-CN" sz="1600" b="0" dirty="0">
              <a:latin typeface="方正小标宋简体" panose="02010601030101010101" charset="-122"/>
              <a:ea typeface="方正小标宋简体" panose="02010601030101010101" charset="-122"/>
              <a:cs typeface="黑体" panose="02010609060101010101" charset="-122"/>
            </a:endParaRPr>
          </a:p>
          <a:p>
            <a:pPr marL="0" indent="0"/>
            <a:r>
              <a:rPr lang="en-US" altLang="zh-CN" sz="1600" b="0" dirty="0">
                <a:latin typeface="方正小标宋简体" panose="02010601030101010101" charset="-122"/>
                <a:ea typeface="方正小标宋简体" panose="02010601030101010101" charset="-122"/>
                <a:cs typeface="黑体" panose="02010609060101010101" charset="-122"/>
              </a:rPr>
              <a:t>9.5  </a:t>
            </a:r>
            <a:r>
              <a:rPr lang="zh-CN" altLang="en-US" sz="1600" b="0" dirty="0">
                <a:latin typeface="方正小标宋简体" panose="02010601030101010101" charset="-122"/>
                <a:ea typeface="方正小标宋简体" panose="02010601030101010101" charset="-122"/>
                <a:cs typeface="黑体" panose="02010609060101010101" charset="-122"/>
              </a:rPr>
              <a:t>温室气体</a:t>
            </a:r>
            <a:endParaRPr lang="zh-CN" altLang="en-US" sz="1600" b="0" dirty="0">
              <a:latin typeface="方正小标宋简体" panose="02010601030101010101" charset="-122"/>
              <a:ea typeface="方正小标宋简体" panose="02010601030101010101" charset="-122"/>
              <a:cs typeface="宋体" panose="02010600030101010101" pitchFamily="2" charset="-122"/>
            </a:endParaRPr>
          </a:p>
          <a:p>
            <a:pPr marL="0" indent="0"/>
            <a:r>
              <a:rPr lang="zh-CN" altLang="en-US" sz="1600" b="0" dirty="0">
                <a:latin typeface="仿宋_GB2312" panose="02010609030101010101" charset="-122"/>
                <a:ea typeface="仿宋_GB2312" panose="02010609030101010101" charset="-122"/>
                <a:cs typeface="宋体" panose="02010600030101010101" pitchFamily="2" charset="-122"/>
              </a:rPr>
              <a:t>    工厂应采用适用的标准或规范对其厂界范围内的</a:t>
            </a:r>
            <a:r>
              <a:rPr lang="zh-CN" altLang="en-US" sz="1600" b="0" dirty="0">
                <a:solidFill>
                  <a:srgbClr val="FF0000"/>
                </a:solidFill>
                <a:latin typeface="仿宋_GB2312" panose="02010609030101010101" charset="-122"/>
                <a:ea typeface="仿宋_GB2312" panose="02010609030101010101" charset="-122"/>
                <a:cs typeface="宋体" panose="02010600030101010101" pitchFamily="2" charset="-122"/>
              </a:rPr>
              <a:t>温室气体排放进行核查（碳核查）</a:t>
            </a:r>
            <a:r>
              <a:rPr lang="zh-CN" altLang="en-US" sz="1600" b="0" dirty="0">
                <a:latin typeface="仿宋_GB2312" panose="02010609030101010101" charset="-122"/>
                <a:ea typeface="仿宋_GB2312" panose="02010609030101010101" charset="-122"/>
                <a:cs typeface="宋体" panose="02010600030101010101" pitchFamily="2" charset="-122"/>
              </a:rPr>
              <a:t>，核查结果宜对外公布。工厂应利用核查结果对其温室气体的排放</a:t>
            </a:r>
            <a:r>
              <a:rPr lang="zh-CN" altLang="en-US" sz="1600" b="0" dirty="0">
                <a:solidFill>
                  <a:srgbClr val="FF0000"/>
                </a:solidFill>
                <a:latin typeface="仿宋_GB2312" panose="02010609030101010101" charset="-122"/>
                <a:ea typeface="仿宋_GB2312" panose="02010609030101010101" charset="-122"/>
                <a:cs typeface="宋体" panose="02010600030101010101" pitchFamily="2" charset="-122"/>
              </a:rPr>
              <a:t>进行改善（碳盘查）</a:t>
            </a:r>
            <a:r>
              <a:rPr lang="zh-CN" altLang="en-US" sz="1600" b="0" dirty="0">
                <a:latin typeface="仿宋_GB2312" panose="02010609030101010101" charset="-122"/>
                <a:ea typeface="仿宋_GB2312" panose="02010609030101010101" charset="-122"/>
                <a:cs typeface="宋体" panose="02010600030101010101" pitchFamily="2" charset="-122"/>
              </a:rPr>
              <a:t>。</a:t>
            </a:r>
            <a:endParaRPr lang="zh-CN" altLang="en-US" sz="1600" dirty="0">
              <a:latin typeface="仿宋_GB2312" panose="02010609030101010101" charset="-122"/>
              <a:ea typeface="仿宋_GB2312" panose="02010609030101010101" charset="-122"/>
            </a:endParaRPr>
          </a:p>
        </p:txBody>
      </p:sp>
      <p:grpSp>
        <p:nvGrpSpPr>
          <p:cNvPr id="3" name="组合 3"/>
          <p:cNvGrpSpPr/>
          <p:nvPr/>
        </p:nvGrpSpPr>
        <p:grpSpPr>
          <a:xfrm>
            <a:off x="2576830" y="562610"/>
            <a:ext cx="4599290" cy="828040"/>
            <a:chOff x="1658" y="886"/>
            <a:chExt cx="7760" cy="1304"/>
          </a:xfrm>
        </p:grpSpPr>
        <p:sp>
          <p:nvSpPr>
            <p:cNvPr id="4" name="TextBox 8"/>
            <p:cNvSpPr txBox="1"/>
            <p:nvPr/>
          </p:nvSpPr>
          <p:spPr>
            <a:xfrm>
              <a:off x="1771" y="1463"/>
              <a:ext cx="7647" cy="727"/>
            </a:xfrm>
            <a:prstGeom prst="rect">
              <a:avLst/>
            </a:prstGeom>
            <a:noFill/>
          </p:spPr>
          <p:txBody>
            <a:bodyPr wrap="square" lIns="0" tIns="0" rIns="0" bIns="0" rtlCol="0" anchor="ctr">
              <a:spAutoFit/>
            </a:bodyPr>
            <a:lstStyle/>
            <a:p>
              <a:r>
                <a:rPr lang="zh-CN" altLang="en-US" sz="3000" b="1" dirty="0">
                  <a:solidFill>
                    <a:srgbClr val="64A70C"/>
                  </a:solidFill>
                  <a:latin typeface="微软雅黑" panose="020B0503020204020204" pitchFamily="34" charset="-122"/>
                  <a:ea typeface="微软雅黑" panose="020B0503020204020204" pitchFamily="34" charset="-122"/>
                  <a:sym typeface="Arial" panose="020B0604020202020204" pitchFamily="34" charset="0"/>
                </a:rPr>
                <a:t>《绿色工厂评价通则》</a:t>
              </a:r>
              <a:endParaRPr lang="zh-CN" altLang="en-US" sz="3000" b="1" dirty="0">
                <a:solidFill>
                  <a:srgbClr val="64A70C"/>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 name="文本框 4"/>
            <p:cNvSpPr txBox="1"/>
            <p:nvPr/>
          </p:nvSpPr>
          <p:spPr>
            <a:xfrm>
              <a:off x="1658" y="886"/>
              <a:ext cx="4237" cy="582"/>
            </a:xfrm>
            <a:prstGeom prst="rect">
              <a:avLst/>
            </a:prstGeom>
            <a:noFill/>
          </p:spPr>
          <p:txBody>
            <a:bodyPr wrap="square" rtlCol="0">
              <a:spAutoFit/>
            </a:bodyPr>
            <a:lstStyle/>
            <a:p>
              <a:pPr algn="just"/>
              <a:r>
                <a:rPr lang="zh-CN" altLang="en-US" dirty="0">
                  <a:solidFill>
                    <a:schemeClr val="bg2">
                      <a:lumMod val="50000"/>
                    </a:schemeClr>
                  </a:solidFill>
                  <a:latin typeface="黑体" panose="02010609060101010101" charset="-122"/>
                  <a:ea typeface="黑体" panose="02010609060101010101" charset="-122"/>
                </a:rPr>
                <a:t>评价内容：通标解读</a:t>
              </a:r>
              <a:endParaRPr lang="zh-CN" altLang="en-US" dirty="0">
                <a:solidFill>
                  <a:schemeClr val="bg2">
                    <a:lumMod val="50000"/>
                  </a:schemeClr>
                </a:solidFill>
                <a:latin typeface="黑体" panose="02010609060101010101" charset="-122"/>
                <a:ea typeface="黑体" panose="02010609060101010101" charset="-122"/>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1207319" y="-26315"/>
            <a:ext cx="474980" cy="1630045"/>
          </a:xfrm>
          <a:prstGeom prst="rect">
            <a:avLst/>
          </a:prstGeom>
          <a:noFill/>
        </p:spPr>
        <p:txBody>
          <a:bodyPr wrap="square" rtlCol="0">
            <a:spAutoFit/>
          </a:bodyPr>
          <a:lstStyle/>
          <a:p>
            <a:r>
              <a:rPr lang="en-US" altLang="zh-CN" sz="10000" dirty="0">
                <a:solidFill>
                  <a:schemeClr val="bg1">
                    <a:lumMod val="65000"/>
                  </a:schemeClr>
                </a:solidFill>
                <a:latin typeface="方正小标宋简体" panose="02010601030101010101" charset="-122"/>
                <a:ea typeface="方正小标宋简体" panose="02010601030101010101" charset="-122"/>
              </a:rPr>
              <a:t>1</a:t>
            </a:r>
            <a:endParaRPr lang="en-US" altLang="zh-CN" sz="10000" dirty="0">
              <a:solidFill>
                <a:schemeClr val="bg1">
                  <a:lumMod val="65000"/>
                </a:schemeClr>
              </a:solidFill>
              <a:latin typeface="方正小标宋简体" panose="02010601030101010101" charset="-122"/>
              <a:ea typeface="方正小标宋简体" panose="02010601030101010101" charset="-122"/>
            </a:endParaRPr>
          </a:p>
        </p:txBody>
      </p:sp>
      <p:grpSp>
        <p:nvGrpSpPr>
          <p:cNvPr id="2" name="组合 3"/>
          <p:cNvGrpSpPr/>
          <p:nvPr/>
        </p:nvGrpSpPr>
        <p:grpSpPr>
          <a:xfrm>
            <a:off x="1991544" y="341985"/>
            <a:ext cx="3759419" cy="859155"/>
            <a:chOff x="1658" y="886"/>
            <a:chExt cx="3959" cy="1353"/>
          </a:xfrm>
        </p:grpSpPr>
        <p:sp>
          <p:nvSpPr>
            <p:cNvPr id="19" name="TextBox 8"/>
            <p:cNvSpPr txBox="1"/>
            <p:nvPr/>
          </p:nvSpPr>
          <p:spPr>
            <a:xfrm>
              <a:off x="1734" y="1464"/>
              <a:ext cx="3883" cy="775"/>
            </a:xfrm>
            <a:prstGeom prst="rect">
              <a:avLst/>
            </a:prstGeom>
            <a:noFill/>
          </p:spPr>
          <p:txBody>
            <a:bodyPr wrap="square" lIns="0" tIns="0" rIns="0" bIns="0" rtlCol="0" anchor="ctr">
              <a:spAutoFit/>
            </a:bodyPr>
            <a:lstStyle/>
            <a:p>
              <a:pPr algn="just"/>
              <a:r>
                <a:rPr lang="zh-CN" altLang="en-US" sz="3200" b="1" dirty="0">
                  <a:solidFill>
                    <a:srgbClr val="64A70C"/>
                  </a:solidFill>
                  <a:latin typeface="微软雅黑" panose="020B0503020204020204" pitchFamily="34" charset="-122"/>
                  <a:ea typeface="微软雅黑" panose="020B0503020204020204" pitchFamily="34" charset="-122"/>
                  <a:sym typeface="Arial" panose="020B0604020202020204" pitchFamily="34" charset="0"/>
                </a:rPr>
                <a:t>中国制造</a:t>
              </a:r>
              <a:r>
                <a:rPr lang="en-US" altLang="zh-CN" sz="3200" b="1" dirty="0">
                  <a:solidFill>
                    <a:srgbClr val="64A70C"/>
                  </a:solidFill>
                  <a:latin typeface="微软雅黑" panose="020B0503020204020204" pitchFamily="34" charset="-122"/>
                  <a:ea typeface="微软雅黑" panose="020B0503020204020204" pitchFamily="34" charset="-122"/>
                  <a:sym typeface="Arial" panose="020B0604020202020204" pitchFamily="34" charset="0"/>
                </a:rPr>
                <a:t>2025</a:t>
              </a:r>
              <a:endParaRPr lang="en-US" altLang="zh-CN" sz="3200" b="1" dirty="0">
                <a:solidFill>
                  <a:srgbClr val="64A70C"/>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0" name="文本框 19"/>
            <p:cNvSpPr txBox="1"/>
            <p:nvPr/>
          </p:nvSpPr>
          <p:spPr>
            <a:xfrm>
              <a:off x="1658" y="886"/>
              <a:ext cx="1900" cy="580"/>
            </a:xfrm>
            <a:prstGeom prst="rect">
              <a:avLst/>
            </a:prstGeom>
            <a:noFill/>
          </p:spPr>
          <p:txBody>
            <a:bodyPr wrap="square" rtlCol="0">
              <a:spAutoFit/>
            </a:bodyPr>
            <a:lstStyle/>
            <a:p>
              <a:pPr algn="just"/>
              <a:r>
                <a:rPr lang="zh-CN" altLang="en-US" dirty="0">
                  <a:solidFill>
                    <a:schemeClr val="bg2">
                      <a:lumMod val="50000"/>
                    </a:schemeClr>
                  </a:solidFill>
                  <a:latin typeface="思源黑体 CN Bold" panose="020B0800000000000000" charset="-122"/>
                  <a:ea typeface="思源黑体 CN Bold" panose="020B0800000000000000" charset="-122"/>
                </a:rPr>
                <a:t>相关背景</a:t>
              </a:r>
              <a:endParaRPr lang="zh-CN" altLang="en-US" sz="1800" dirty="0">
                <a:solidFill>
                  <a:schemeClr val="bg2">
                    <a:lumMod val="50000"/>
                  </a:schemeClr>
                </a:solidFill>
                <a:latin typeface="思源黑体 CN Bold" panose="020B0800000000000000" charset="-122"/>
                <a:ea typeface="思源黑体 CN Bold" panose="020B0800000000000000" charset="-122"/>
              </a:endParaRPr>
            </a:p>
          </p:txBody>
        </p:sp>
      </p:grpSp>
      <p:sp>
        <p:nvSpPr>
          <p:cNvPr id="11" name="内容占位符 2"/>
          <p:cNvSpPr txBox="1"/>
          <p:nvPr/>
        </p:nvSpPr>
        <p:spPr>
          <a:xfrm>
            <a:off x="1595755" y="1700808"/>
            <a:ext cx="9144000" cy="4452526"/>
          </a:xfrm>
          <a:prstGeom prst="rect">
            <a:avLst/>
          </a:prstGeom>
        </p:spPr>
        <p:txBody>
          <a:bodyPr/>
          <a:lstStyle/>
          <a:p>
            <a:pPr marL="216535" marR="0" lvl="0" indent="-215265" algn="l" defTabSz="866775" rtl="0" eaLnBrk="1" fontAlgn="auto" latinLnBrk="0" hangingPunct="1">
              <a:lnSpc>
                <a:spcPct val="90000"/>
              </a:lnSpc>
              <a:spcBef>
                <a:spcPts val="600"/>
              </a:spcBef>
              <a:spcAft>
                <a:spcPts val="0"/>
              </a:spcAft>
              <a:buClrTx/>
              <a:buSzTx/>
              <a:buFont typeface="Arial" panose="020B0604020202020204" pitchFamily="34" charset="0"/>
              <a:buChar char="•"/>
              <a:defRPr/>
            </a:pPr>
            <a:r>
              <a:rPr lang="zh-CN" altLang="zh-CN" dirty="0">
                <a:solidFill>
                  <a:srgbClr val="FF0000"/>
                </a:solidFill>
                <a:latin typeface="方正小标宋简体" panose="02010601030101010101" charset="-122"/>
                <a:ea typeface="方正小标宋简体" panose="02010601030101010101" charset="-122"/>
                <a:sym typeface="Arial" panose="020B0604020202020204" pitchFamily="34" charset="0"/>
              </a:rPr>
              <a:t>制造业</a:t>
            </a:r>
            <a:r>
              <a:rPr lang="zh-CN" altLang="zh-CN" dirty="0">
                <a:solidFill>
                  <a:schemeClr val="tx1">
                    <a:lumMod val="95000"/>
                    <a:lumOff val="5000"/>
                  </a:schemeClr>
                </a:solidFill>
                <a:latin typeface="方正小标宋简体" panose="02010601030101010101" charset="-122"/>
                <a:ea typeface="方正小标宋简体" panose="02010601030101010101" charset="-122"/>
                <a:sym typeface="Arial" panose="020B0604020202020204" pitchFamily="34" charset="0"/>
              </a:rPr>
              <a:t>是国民经济主体，是立国之本、兴国之器、强国之基。</a:t>
            </a:r>
            <a:endParaRPr lang="en-US" altLang="zh-CN" dirty="0">
              <a:solidFill>
                <a:schemeClr val="tx1">
                  <a:lumMod val="95000"/>
                  <a:lumOff val="5000"/>
                </a:schemeClr>
              </a:solidFill>
              <a:latin typeface="方正小标宋简体" panose="02010601030101010101" charset="-122"/>
              <a:ea typeface="方正小标宋简体" panose="02010601030101010101" charset="-122"/>
              <a:sym typeface="Arial" panose="020B0604020202020204" pitchFamily="34" charset="0"/>
            </a:endParaRPr>
          </a:p>
          <a:p>
            <a:pPr marL="216535" marR="0" lvl="0" indent="-215265" algn="l" defTabSz="866775" rtl="0" eaLnBrk="1" fontAlgn="auto" latinLnBrk="0" hangingPunct="1">
              <a:lnSpc>
                <a:spcPct val="90000"/>
              </a:lnSpc>
              <a:spcBef>
                <a:spcPts val="600"/>
              </a:spcBef>
              <a:spcAft>
                <a:spcPts val="0"/>
              </a:spcAft>
              <a:buClrTx/>
              <a:buSzTx/>
              <a:buFont typeface="Arial" panose="020B0604020202020204" pitchFamily="34" charset="0"/>
              <a:buChar char="•"/>
              <a:defRPr/>
            </a:pPr>
            <a:r>
              <a:rPr lang="zh-CN" altLang="en-US" dirty="0">
                <a:solidFill>
                  <a:schemeClr val="tx1">
                    <a:lumMod val="95000"/>
                    <a:lumOff val="5000"/>
                  </a:schemeClr>
                </a:solidFill>
                <a:latin typeface="方正小标宋简体" panose="02010601030101010101" charset="-122"/>
                <a:ea typeface="方正小标宋简体" panose="02010601030101010101" charset="-122"/>
                <a:sym typeface="Arial" panose="020B0604020202020204" pitchFamily="34" charset="0"/>
              </a:rPr>
              <a:t>该规划</a:t>
            </a:r>
            <a:r>
              <a:rPr lang="zh-CN" altLang="zh-CN" dirty="0">
                <a:solidFill>
                  <a:schemeClr val="tx1">
                    <a:lumMod val="95000"/>
                    <a:lumOff val="5000"/>
                  </a:schemeClr>
                </a:solidFill>
                <a:latin typeface="方正小标宋简体" panose="02010601030101010101" charset="-122"/>
                <a:ea typeface="方正小标宋简体" panose="02010601030101010101" charset="-122"/>
                <a:sym typeface="Arial" panose="020B0604020202020204" pitchFamily="34" charset="0"/>
              </a:rPr>
              <a:t>是我国实施制造强国战略第一个十年的行动纲领。</a:t>
            </a:r>
            <a:endParaRPr lang="en-US" altLang="zh-CN" dirty="0">
              <a:solidFill>
                <a:schemeClr val="tx1">
                  <a:lumMod val="95000"/>
                  <a:lumOff val="5000"/>
                </a:schemeClr>
              </a:solidFill>
              <a:latin typeface="方正小标宋简体" panose="02010601030101010101" charset="-122"/>
              <a:ea typeface="方正小标宋简体" panose="02010601030101010101" charset="-122"/>
              <a:sym typeface="Arial" panose="020B0604020202020204" pitchFamily="34" charset="0"/>
            </a:endParaRPr>
          </a:p>
          <a:p>
            <a:pPr marL="216535" marR="0" lvl="0" indent="-215265" algn="l" defTabSz="866775" rtl="0" eaLnBrk="1" fontAlgn="auto" latinLnBrk="0" hangingPunct="1">
              <a:lnSpc>
                <a:spcPct val="90000"/>
              </a:lnSpc>
              <a:spcBef>
                <a:spcPts val="600"/>
              </a:spcBef>
              <a:spcAft>
                <a:spcPts val="0"/>
              </a:spcAft>
              <a:buClrTx/>
              <a:buSzTx/>
              <a:buFont typeface="Arial" panose="020B0604020202020204" pitchFamily="34" charset="0"/>
              <a:buChar char="•"/>
              <a:defRPr/>
            </a:pPr>
            <a:r>
              <a:rPr lang="zh-CN" altLang="en-US" dirty="0">
                <a:solidFill>
                  <a:schemeClr val="tx1">
                    <a:lumMod val="95000"/>
                    <a:lumOff val="5000"/>
                  </a:schemeClr>
                </a:solidFill>
                <a:latin typeface="方正小标宋简体" panose="02010601030101010101" charset="-122"/>
                <a:ea typeface="方正小标宋简体" panose="02010601030101010101" charset="-122"/>
                <a:sym typeface="Arial" panose="020B0604020202020204" pitchFamily="34" charset="0"/>
              </a:rPr>
              <a:t>战略任务和重点：</a:t>
            </a:r>
            <a:r>
              <a:rPr lang="zh-CN" altLang="zh-CN" dirty="0">
                <a:solidFill>
                  <a:schemeClr val="tx1">
                    <a:lumMod val="95000"/>
                    <a:lumOff val="5000"/>
                  </a:schemeClr>
                </a:solidFill>
                <a:latin typeface="方正小标宋简体" panose="02010601030101010101" charset="-122"/>
                <a:ea typeface="方正小标宋简体" panose="02010601030101010101" charset="-122"/>
                <a:sym typeface="Arial" panose="020B0604020202020204" pitchFamily="34" charset="0"/>
              </a:rPr>
              <a:t>（五）</a:t>
            </a:r>
            <a:r>
              <a:rPr lang="zh-CN" altLang="zh-CN" dirty="0">
                <a:solidFill>
                  <a:srgbClr val="FF0000"/>
                </a:solidFill>
                <a:latin typeface="方正小标宋简体" panose="02010601030101010101" charset="-122"/>
                <a:ea typeface="方正小标宋简体" panose="02010601030101010101" charset="-122"/>
                <a:sym typeface="Arial" panose="020B0604020202020204" pitchFamily="34" charset="0"/>
              </a:rPr>
              <a:t>全面推行绿色制造</a:t>
            </a:r>
            <a:r>
              <a:rPr lang="en-US" altLang="zh-CN" dirty="0">
                <a:solidFill>
                  <a:srgbClr val="FF0000"/>
                </a:solidFill>
                <a:latin typeface="方正小标宋简体" panose="02010601030101010101" charset="-122"/>
                <a:ea typeface="方正小标宋简体" panose="02010601030101010101" charset="-122"/>
                <a:sym typeface="Arial" panose="020B0604020202020204" pitchFamily="34" charset="0"/>
              </a:rPr>
              <a:t> </a:t>
            </a:r>
            <a:r>
              <a:rPr lang="zh-CN" altLang="en-US" dirty="0">
                <a:solidFill>
                  <a:schemeClr val="bg2">
                    <a:lumMod val="50000"/>
                  </a:schemeClr>
                </a:solidFill>
                <a:latin typeface="方正小标宋简体" panose="02010601030101010101" charset="-122"/>
                <a:ea typeface="方正小标宋简体" panose="02010601030101010101" charset="-122"/>
                <a:sym typeface="Arial" panose="020B0604020202020204" pitchFamily="34" charset="0"/>
              </a:rPr>
              <a:t>。</a:t>
            </a:r>
            <a:endParaRPr lang="zh-CN" altLang="zh-CN" dirty="0">
              <a:solidFill>
                <a:schemeClr val="bg2">
                  <a:lumMod val="50000"/>
                </a:schemeClr>
              </a:solidFill>
              <a:latin typeface="方正小标宋简体" panose="02010601030101010101" charset="-122"/>
              <a:ea typeface="方正小标宋简体" panose="02010601030101010101" charset="-122"/>
              <a:sym typeface="Arial" panose="020B0604020202020204" pitchFamily="34" charset="0"/>
            </a:endParaRPr>
          </a:p>
        </p:txBody>
      </p:sp>
      <p:sp>
        <p:nvSpPr>
          <p:cNvPr id="15" name="TextBox 14"/>
          <p:cNvSpPr txBox="1"/>
          <p:nvPr/>
        </p:nvSpPr>
        <p:spPr>
          <a:xfrm>
            <a:off x="1796255" y="1188492"/>
            <a:ext cx="1944216" cy="368300"/>
          </a:xfrm>
          <a:prstGeom prst="rect">
            <a:avLst/>
          </a:prstGeom>
          <a:noFill/>
        </p:spPr>
        <p:txBody>
          <a:bodyPr wrap="square" rtlCol="0">
            <a:spAutoFit/>
          </a:bodyPr>
          <a:lstStyle/>
          <a:p>
            <a:pPr algn="ctr"/>
            <a:r>
              <a:rPr lang="en-US" altLang="zh-CN" dirty="0">
                <a:solidFill>
                  <a:schemeClr val="bg2">
                    <a:lumMod val="50000"/>
                  </a:schemeClr>
                </a:solidFill>
                <a:latin typeface="方正小标宋简体" panose="02010601030101010101" charset="-122"/>
                <a:ea typeface="方正小标宋简体" panose="02010601030101010101" charset="-122"/>
                <a:sym typeface="Arial" panose="020B0604020202020204" pitchFamily="34" charset="0"/>
              </a:rPr>
              <a:t>2015</a:t>
            </a:r>
            <a:r>
              <a:rPr lang="zh-CN" altLang="en-US" dirty="0">
                <a:solidFill>
                  <a:schemeClr val="bg2">
                    <a:lumMod val="50000"/>
                  </a:schemeClr>
                </a:solidFill>
                <a:latin typeface="方正小标宋简体" panose="02010601030101010101" charset="-122"/>
                <a:ea typeface="方正小标宋简体" panose="02010601030101010101" charset="-122"/>
                <a:sym typeface="Arial" panose="020B0604020202020204" pitchFamily="34" charset="0"/>
              </a:rPr>
              <a:t>年</a:t>
            </a:r>
            <a:r>
              <a:rPr lang="en-US" altLang="zh-CN" dirty="0">
                <a:solidFill>
                  <a:schemeClr val="bg2">
                    <a:lumMod val="50000"/>
                  </a:schemeClr>
                </a:solidFill>
                <a:latin typeface="方正小标宋简体" panose="02010601030101010101" charset="-122"/>
                <a:ea typeface="方正小标宋简体" panose="02010601030101010101" charset="-122"/>
                <a:sym typeface="Arial" panose="020B0604020202020204" pitchFamily="34" charset="0"/>
              </a:rPr>
              <a:t>5</a:t>
            </a:r>
            <a:r>
              <a:rPr lang="zh-CN" altLang="en-US" dirty="0">
                <a:solidFill>
                  <a:schemeClr val="bg2">
                    <a:lumMod val="50000"/>
                  </a:schemeClr>
                </a:solidFill>
                <a:latin typeface="方正小标宋简体" panose="02010601030101010101" charset="-122"/>
                <a:ea typeface="方正小标宋简体" panose="02010601030101010101" charset="-122"/>
                <a:sym typeface="Arial" panose="020B0604020202020204" pitchFamily="34" charset="0"/>
              </a:rPr>
              <a:t>月</a:t>
            </a:r>
            <a:r>
              <a:rPr lang="en-US" altLang="zh-CN" dirty="0">
                <a:solidFill>
                  <a:schemeClr val="bg2">
                    <a:lumMod val="50000"/>
                  </a:schemeClr>
                </a:solidFill>
                <a:latin typeface="方正小标宋简体" panose="02010601030101010101" charset="-122"/>
                <a:ea typeface="方正小标宋简体" panose="02010601030101010101" charset="-122"/>
                <a:sym typeface="Arial" panose="020B0604020202020204" pitchFamily="34" charset="0"/>
              </a:rPr>
              <a:t>8</a:t>
            </a:r>
            <a:r>
              <a:rPr lang="zh-CN" altLang="en-US" dirty="0">
                <a:solidFill>
                  <a:schemeClr val="bg2">
                    <a:lumMod val="50000"/>
                  </a:schemeClr>
                </a:solidFill>
                <a:latin typeface="方正小标宋简体" panose="02010601030101010101" charset="-122"/>
                <a:ea typeface="方正小标宋简体" panose="02010601030101010101" charset="-122"/>
                <a:sym typeface="Arial" panose="020B0604020202020204" pitchFamily="34" charset="0"/>
              </a:rPr>
              <a:t>日</a:t>
            </a:r>
            <a:endParaRPr lang="zh-CN" altLang="en-US" dirty="0">
              <a:solidFill>
                <a:schemeClr val="bg2">
                  <a:lumMod val="50000"/>
                </a:schemeClr>
              </a:solidFill>
              <a:latin typeface="方正小标宋简体" panose="02010601030101010101" charset="-122"/>
              <a:ea typeface="方正小标宋简体" panose="02010601030101010101" charset="-122"/>
              <a:sym typeface="Arial" panose="020B0604020202020204" pitchFamily="34" charset="0"/>
            </a:endParaRPr>
          </a:p>
        </p:txBody>
      </p:sp>
      <p:graphicFrame>
        <p:nvGraphicFramePr>
          <p:cNvPr id="5" name="图示 4"/>
          <p:cNvGraphicFramePr/>
          <p:nvPr/>
        </p:nvGraphicFramePr>
        <p:xfrm>
          <a:off x="1938844" y="2927479"/>
          <a:ext cx="5700750" cy="316835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aphicFrame>
        <p:nvGraphicFramePr>
          <p:cNvPr id="13" name="图示 12"/>
          <p:cNvGraphicFramePr/>
          <p:nvPr/>
        </p:nvGraphicFramePr>
        <p:xfrm>
          <a:off x="8376526" y="1816890"/>
          <a:ext cx="3753259" cy="302433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4" name="图片 3"/>
          <p:cNvPicPr>
            <a:picLocks noChangeAspect="1"/>
          </p:cNvPicPr>
          <p:nvPr/>
        </p:nvPicPr>
        <p:blipFill>
          <a:blip r:embed="rId11"/>
          <a:stretch>
            <a:fillRect/>
          </a:stretch>
        </p:blipFill>
        <p:spPr>
          <a:xfrm>
            <a:off x="6276781" y="6193856"/>
            <a:ext cx="5723875" cy="664144"/>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1792605" y="194310"/>
            <a:ext cx="474980" cy="1630045"/>
          </a:xfrm>
          <a:prstGeom prst="rect">
            <a:avLst/>
          </a:prstGeom>
          <a:noFill/>
        </p:spPr>
        <p:txBody>
          <a:bodyPr wrap="square" rtlCol="0">
            <a:spAutoFit/>
          </a:bodyPr>
          <a:lstStyle/>
          <a:p>
            <a:r>
              <a:rPr lang="en-US" altLang="zh-CN" sz="10000" dirty="0">
                <a:solidFill>
                  <a:schemeClr val="bg1">
                    <a:lumMod val="65000"/>
                  </a:schemeClr>
                </a:solidFill>
                <a:latin typeface="方正小标宋简体" panose="02010601030101010101" charset="-122"/>
                <a:ea typeface="方正小标宋简体" panose="02010601030101010101" charset="-122"/>
              </a:rPr>
              <a:t>4</a:t>
            </a:r>
            <a:endParaRPr lang="en-US" altLang="zh-CN" sz="10000" dirty="0">
              <a:solidFill>
                <a:schemeClr val="bg1">
                  <a:lumMod val="65000"/>
                </a:schemeClr>
              </a:solidFill>
              <a:latin typeface="方正小标宋简体" panose="02010601030101010101" charset="-122"/>
              <a:ea typeface="方正小标宋简体" panose="02010601030101010101" charset="-122"/>
            </a:endParaRPr>
          </a:p>
        </p:txBody>
      </p:sp>
      <p:sp>
        <p:nvSpPr>
          <p:cNvPr id="3" name="文本框 2"/>
          <p:cNvSpPr txBox="1"/>
          <p:nvPr/>
        </p:nvSpPr>
        <p:spPr>
          <a:xfrm>
            <a:off x="911225" y="1230306"/>
            <a:ext cx="10441160" cy="5632311"/>
          </a:xfrm>
          <a:prstGeom prst="rect">
            <a:avLst/>
          </a:prstGeom>
          <a:noFill/>
          <a:ln w="9525">
            <a:noFill/>
          </a:ln>
        </p:spPr>
        <p:txBody>
          <a:bodyPr wrap="square">
            <a:spAutoFit/>
          </a:bodyPr>
          <a:lstStyle/>
          <a:p>
            <a:pPr marL="0" indent="0"/>
            <a:r>
              <a:rPr lang="en-US" altLang="zh-CN" b="0" dirty="0">
                <a:latin typeface="方正小标宋简体" panose="02010601030101010101" charset="-122"/>
                <a:ea typeface="方正小标宋简体" panose="02010601030101010101" charset="-122"/>
                <a:cs typeface="黑体" panose="02010609060101010101" charset="-122"/>
              </a:rPr>
              <a:t>10  </a:t>
            </a:r>
            <a:r>
              <a:rPr lang="zh-CN" altLang="en-US" b="0" dirty="0">
                <a:latin typeface="方正小标宋简体" panose="02010601030101010101" charset="-122"/>
                <a:ea typeface="方正小标宋简体" panose="02010601030101010101" charset="-122"/>
                <a:cs typeface="黑体" panose="02010609060101010101" charset="-122"/>
              </a:rPr>
              <a:t>绩效</a:t>
            </a:r>
            <a:endParaRPr lang="zh-CN" altLang="en-US" b="0" dirty="0">
              <a:latin typeface="方正小标宋简体" panose="02010601030101010101" charset="-122"/>
              <a:ea typeface="方正小标宋简体" panose="02010601030101010101" charset="-122"/>
              <a:cs typeface="黑体" panose="02010609060101010101" charset="-122"/>
            </a:endParaRPr>
          </a:p>
          <a:p>
            <a:pPr marL="0" indent="0"/>
            <a:endParaRPr lang="en-US" altLang="zh-CN" b="0" dirty="0">
              <a:latin typeface="方正小标宋简体" panose="02010601030101010101" charset="-122"/>
              <a:ea typeface="方正小标宋简体" panose="02010601030101010101" charset="-122"/>
              <a:cs typeface="黑体" panose="02010609060101010101" charset="-122"/>
            </a:endParaRPr>
          </a:p>
          <a:p>
            <a:pPr marL="0" indent="0"/>
            <a:r>
              <a:rPr lang="en-US" altLang="zh-CN" b="0" dirty="0">
                <a:latin typeface="方正小标宋简体" panose="02010601030101010101" charset="-122"/>
                <a:ea typeface="方正小标宋简体" panose="02010601030101010101" charset="-122"/>
                <a:cs typeface="黑体" panose="02010609060101010101" charset="-122"/>
              </a:rPr>
              <a:t>10.1  </a:t>
            </a:r>
            <a:r>
              <a:rPr lang="zh-CN" altLang="en-US" b="0" dirty="0">
                <a:latin typeface="方正小标宋简体" panose="02010601030101010101" charset="-122"/>
                <a:ea typeface="方正小标宋简体" panose="02010601030101010101" charset="-122"/>
                <a:cs typeface="黑体" panose="02010609060101010101" charset="-122"/>
              </a:rPr>
              <a:t>一般要求</a:t>
            </a:r>
            <a:endParaRPr lang="zh-CN" altLang="en-US" b="0" dirty="0">
              <a:latin typeface="方正小标宋简体" panose="02010601030101010101" charset="-122"/>
              <a:ea typeface="方正小标宋简体" panose="02010601030101010101" charset="-122"/>
              <a:cs typeface="宋体" panose="02010600030101010101" pitchFamily="2" charset="-122"/>
            </a:endParaRPr>
          </a:p>
          <a:p>
            <a:pPr marL="0" indent="0"/>
            <a:r>
              <a:rPr lang="zh-CN" altLang="en-US" b="0" dirty="0">
                <a:latin typeface="仿宋_GB2312" panose="02010609030101010101" charset="-122"/>
                <a:ea typeface="仿宋_GB2312" panose="02010609030101010101" charset="-122"/>
                <a:cs typeface="宋体" panose="02010600030101010101" pitchFamily="2" charset="-122"/>
              </a:rPr>
              <a:t>    工厂应依据本标准提供的以下方法计算或评估其绩效，并利用结果进行绩效改善。其中，各项绩效指标应至少满足行业准入要求，综合绩效指标应</a:t>
            </a:r>
            <a:r>
              <a:rPr lang="zh-CN" altLang="en-US" b="0" dirty="0">
                <a:solidFill>
                  <a:srgbClr val="FF0000"/>
                </a:solidFill>
                <a:latin typeface="仿宋_GB2312" panose="02010609030101010101" charset="-122"/>
                <a:ea typeface="仿宋_GB2312" panose="02010609030101010101" charset="-122"/>
                <a:cs typeface="宋体" panose="02010600030101010101" pitchFamily="2" charset="-122"/>
              </a:rPr>
              <a:t>达到行业先进水平</a:t>
            </a:r>
            <a:r>
              <a:rPr lang="zh-CN" altLang="en-US" b="0" dirty="0">
                <a:latin typeface="仿宋_GB2312" panose="02010609030101010101" charset="-122"/>
                <a:ea typeface="仿宋_GB2312" panose="02010609030101010101" charset="-122"/>
                <a:cs typeface="宋体" panose="02010600030101010101" pitchFamily="2" charset="-122"/>
              </a:rPr>
              <a:t>。</a:t>
            </a:r>
            <a:endParaRPr lang="zh-CN" altLang="en-US" b="0" dirty="0">
              <a:latin typeface="仿宋_GB2312" panose="02010609030101010101" charset="-122"/>
              <a:ea typeface="仿宋_GB2312" panose="02010609030101010101" charset="-122"/>
              <a:cs typeface="宋体" panose="02010600030101010101" pitchFamily="2" charset="-122"/>
            </a:endParaRPr>
          </a:p>
          <a:p>
            <a:pPr marL="0" indent="0"/>
            <a:endParaRPr lang="en-US" altLang="zh-CN" b="0" dirty="0">
              <a:latin typeface="方正小标宋简体" panose="02010601030101010101" charset="-122"/>
              <a:ea typeface="方正小标宋简体" panose="02010601030101010101" charset="-122"/>
              <a:cs typeface="黑体" panose="02010609060101010101" charset="-122"/>
            </a:endParaRPr>
          </a:p>
          <a:p>
            <a:pPr marL="0" indent="0"/>
            <a:r>
              <a:rPr lang="en-US" altLang="zh-CN" b="0" dirty="0">
                <a:latin typeface="方正小标宋简体" panose="02010601030101010101" charset="-122"/>
                <a:ea typeface="方正小标宋简体" panose="02010601030101010101" charset="-122"/>
                <a:cs typeface="黑体" panose="02010609060101010101" charset="-122"/>
              </a:rPr>
              <a:t>10.2  </a:t>
            </a:r>
            <a:r>
              <a:rPr lang="zh-CN" altLang="en-US" b="0" dirty="0">
                <a:latin typeface="方正小标宋简体" panose="02010601030101010101" charset="-122"/>
                <a:ea typeface="方正小标宋简体" panose="02010601030101010101" charset="-122"/>
                <a:cs typeface="黑体" panose="02010609060101010101" charset="-122"/>
              </a:rPr>
              <a:t>用地集约化</a:t>
            </a:r>
            <a:endParaRPr lang="zh-CN" altLang="en-US" b="0" dirty="0">
              <a:latin typeface="方正小标宋简体" panose="02010601030101010101" charset="-122"/>
              <a:ea typeface="方正小标宋简体" panose="02010601030101010101" charset="-122"/>
              <a:cs typeface="宋体" panose="02010600030101010101" pitchFamily="2" charset="-122"/>
            </a:endParaRPr>
          </a:p>
          <a:p>
            <a:pPr marL="0" indent="0"/>
            <a:r>
              <a:rPr lang="zh-CN" altLang="en-US" b="0" dirty="0">
                <a:latin typeface="仿宋_GB2312" panose="02010609030101010101" charset="-122"/>
                <a:ea typeface="仿宋_GB2312" panose="02010609030101010101" charset="-122"/>
                <a:cs typeface="宋体" panose="02010600030101010101" pitchFamily="2" charset="-122"/>
              </a:rPr>
              <a:t>    厂房的容积率、建筑密度、单位用地面积产能。</a:t>
            </a:r>
            <a:endParaRPr lang="zh-CN" altLang="en-US" b="0" dirty="0">
              <a:latin typeface="仿宋_GB2312" panose="02010609030101010101" charset="-122"/>
              <a:ea typeface="仿宋_GB2312" panose="02010609030101010101" charset="-122"/>
              <a:cs typeface="宋体" panose="02010600030101010101" pitchFamily="2" charset="-122"/>
            </a:endParaRPr>
          </a:p>
          <a:p>
            <a:pPr marL="0" indent="0"/>
            <a:endParaRPr lang="en-US" altLang="zh-CN" b="0" dirty="0">
              <a:latin typeface="方正小标宋简体" panose="02010601030101010101" charset="-122"/>
              <a:ea typeface="方正小标宋简体" panose="02010601030101010101" charset="-122"/>
              <a:cs typeface="黑体" panose="02010609060101010101" charset="-122"/>
            </a:endParaRPr>
          </a:p>
          <a:p>
            <a:pPr marL="0" indent="0"/>
            <a:r>
              <a:rPr lang="en-US" altLang="zh-CN" b="0" dirty="0">
                <a:latin typeface="方正小标宋简体" panose="02010601030101010101" charset="-122"/>
                <a:ea typeface="方正小标宋简体" panose="02010601030101010101" charset="-122"/>
                <a:cs typeface="黑体" panose="02010609060101010101" charset="-122"/>
              </a:rPr>
              <a:t>10.3  </a:t>
            </a:r>
            <a:r>
              <a:rPr lang="zh-CN" altLang="en-US" b="0" dirty="0">
                <a:latin typeface="方正小标宋简体" panose="02010601030101010101" charset="-122"/>
                <a:ea typeface="方正小标宋简体" panose="02010601030101010101" charset="-122"/>
                <a:cs typeface="黑体" panose="02010609060101010101" charset="-122"/>
              </a:rPr>
              <a:t>原料无害化</a:t>
            </a:r>
            <a:endParaRPr lang="zh-CN" altLang="en-US" b="0" dirty="0">
              <a:latin typeface="方正小标宋简体" panose="02010601030101010101" charset="-122"/>
              <a:ea typeface="方正小标宋简体" panose="02010601030101010101" charset="-122"/>
              <a:cs typeface="宋体" panose="02010600030101010101" pitchFamily="2" charset="-122"/>
            </a:endParaRPr>
          </a:p>
          <a:p>
            <a:pPr marL="0" indent="0"/>
            <a:r>
              <a:rPr lang="zh-CN" altLang="en-US" b="0" dirty="0">
                <a:latin typeface="仿宋_GB2312" panose="02010609030101010101" charset="-122"/>
                <a:ea typeface="仿宋_GB2312" panose="02010609030101010101" charset="-122"/>
                <a:cs typeface="宋体" panose="02010600030101010101" pitchFamily="2" charset="-122"/>
              </a:rPr>
              <a:t>    绿色物料使用率。</a:t>
            </a:r>
            <a:endParaRPr lang="zh-CN" altLang="en-US" b="0" dirty="0">
              <a:latin typeface="仿宋_GB2312" panose="02010609030101010101" charset="-122"/>
              <a:ea typeface="仿宋_GB2312" panose="02010609030101010101" charset="-122"/>
              <a:cs typeface="宋体" panose="02010600030101010101" pitchFamily="2" charset="-122"/>
            </a:endParaRPr>
          </a:p>
          <a:p>
            <a:pPr marL="0" indent="0"/>
            <a:endParaRPr lang="en-US" altLang="zh-CN" b="0" dirty="0">
              <a:latin typeface="方正小标宋简体" panose="02010601030101010101" charset="-122"/>
              <a:ea typeface="方正小标宋简体" panose="02010601030101010101" charset="-122"/>
              <a:cs typeface="黑体" panose="02010609060101010101" charset="-122"/>
            </a:endParaRPr>
          </a:p>
          <a:p>
            <a:pPr marL="0" indent="0"/>
            <a:r>
              <a:rPr lang="en-US" altLang="zh-CN" b="0" dirty="0">
                <a:latin typeface="方正小标宋简体" panose="02010601030101010101" charset="-122"/>
                <a:ea typeface="方正小标宋简体" panose="02010601030101010101" charset="-122"/>
                <a:cs typeface="黑体" panose="02010609060101010101" charset="-122"/>
              </a:rPr>
              <a:t>10.4  </a:t>
            </a:r>
            <a:r>
              <a:rPr lang="zh-CN" altLang="en-US" b="0" dirty="0">
                <a:latin typeface="方正小标宋简体" panose="02010601030101010101" charset="-122"/>
                <a:ea typeface="方正小标宋简体" panose="02010601030101010101" charset="-122"/>
                <a:cs typeface="黑体" panose="02010609060101010101" charset="-122"/>
              </a:rPr>
              <a:t>生产洁净化</a:t>
            </a:r>
            <a:endParaRPr lang="zh-CN" altLang="en-US" b="0" dirty="0">
              <a:latin typeface="方正小标宋简体" panose="02010601030101010101" charset="-122"/>
              <a:ea typeface="方正小标宋简体" panose="02010601030101010101" charset="-122"/>
              <a:cs typeface="黑体" panose="02010609060101010101" charset="-122"/>
            </a:endParaRPr>
          </a:p>
          <a:p>
            <a:pPr marL="0" indent="0"/>
            <a:r>
              <a:rPr lang="zh-CN" altLang="en-US" b="0" dirty="0">
                <a:latin typeface="仿宋_GB2312" panose="02010609030101010101" charset="-122"/>
                <a:ea typeface="仿宋_GB2312" panose="02010609030101010101" charset="-122"/>
                <a:cs typeface="宋体" panose="02010600030101010101" pitchFamily="2" charset="-122"/>
              </a:rPr>
              <a:t>    单位产品主要污染物产生量、单位产品废气产生量、单位产品废水产生量。</a:t>
            </a:r>
            <a:endParaRPr lang="zh-CN" altLang="en-US" b="0" dirty="0">
              <a:latin typeface="仿宋_GB2312" panose="02010609030101010101" charset="-122"/>
              <a:ea typeface="仿宋_GB2312" panose="02010609030101010101" charset="-122"/>
              <a:cs typeface="宋体" panose="02010600030101010101" pitchFamily="2" charset="-122"/>
            </a:endParaRPr>
          </a:p>
          <a:p>
            <a:pPr marL="0" indent="0"/>
            <a:endParaRPr lang="en-US" altLang="zh-CN" b="0" dirty="0">
              <a:latin typeface="方正小标宋简体" panose="02010601030101010101" charset="-122"/>
              <a:ea typeface="方正小标宋简体" panose="02010601030101010101" charset="-122"/>
              <a:cs typeface="黑体" panose="02010609060101010101" charset="-122"/>
            </a:endParaRPr>
          </a:p>
          <a:p>
            <a:pPr marL="0" indent="0"/>
            <a:r>
              <a:rPr lang="en-US" altLang="zh-CN" b="0" dirty="0">
                <a:latin typeface="方正小标宋简体" panose="02010601030101010101" charset="-122"/>
                <a:ea typeface="方正小标宋简体" panose="02010601030101010101" charset="-122"/>
                <a:cs typeface="黑体" panose="02010609060101010101" charset="-122"/>
              </a:rPr>
              <a:t>10.5  </a:t>
            </a:r>
            <a:r>
              <a:rPr lang="zh-CN" altLang="en-US" b="0" dirty="0">
                <a:latin typeface="方正小标宋简体" panose="02010601030101010101" charset="-122"/>
                <a:ea typeface="方正小标宋简体" panose="02010601030101010101" charset="-122"/>
                <a:cs typeface="黑体" panose="02010609060101010101" charset="-122"/>
              </a:rPr>
              <a:t>废物资源化</a:t>
            </a:r>
            <a:endParaRPr lang="zh-CN" altLang="en-US" b="0" dirty="0">
              <a:latin typeface="方正小标宋简体" panose="02010601030101010101" charset="-122"/>
              <a:ea typeface="方正小标宋简体" panose="02010601030101010101" charset="-122"/>
              <a:cs typeface="宋体" panose="02010600030101010101" pitchFamily="2" charset="-122"/>
            </a:endParaRPr>
          </a:p>
          <a:p>
            <a:pPr marL="0" indent="0"/>
            <a:r>
              <a:rPr lang="zh-CN" altLang="en-US" b="0" dirty="0">
                <a:latin typeface="仿宋_GB2312" panose="02010609030101010101" charset="-122"/>
                <a:ea typeface="仿宋_GB2312" panose="02010609030101010101" charset="-122"/>
                <a:cs typeface="宋体" panose="02010600030101010101" pitchFamily="2" charset="-122"/>
              </a:rPr>
              <a:t>    产品主要原材料消耗量、工业固体废物综合利用率、废水回用率。</a:t>
            </a:r>
            <a:endParaRPr lang="zh-CN" altLang="en-US" b="0" dirty="0">
              <a:latin typeface="仿宋_GB2312" panose="02010609030101010101" charset="-122"/>
              <a:ea typeface="仿宋_GB2312" panose="02010609030101010101" charset="-122"/>
              <a:cs typeface="宋体" panose="02010600030101010101" pitchFamily="2" charset="-122"/>
            </a:endParaRPr>
          </a:p>
          <a:p>
            <a:pPr marL="0" indent="0"/>
            <a:endParaRPr lang="en-US" altLang="zh-CN" b="0" dirty="0">
              <a:latin typeface="方正小标宋简体" panose="02010601030101010101" charset="-122"/>
              <a:ea typeface="方正小标宋简体" panose="02010601030101010101" charset="-122"/>
              <a:cs typeface="黑体" panose="02010609060101010101" charset="-122"/>
            </a:endParaRPr>
          </a:p>
          <a:p>
            <a:pPr marL="0" indent="0"/>
            <a:r>
              <a:rPr lang="en-US" altLang="zh-CN" b="0" dirty="0">
                <a:latin typeface="方正小标宋简体" panose="02010601030101010101" charset="-122"/>
                <a:ea typeface="方正小标宋简体" panose="02010601030101010101" charset="-122"/>
                <a:cs typeface="黑体" panose="02010609060101010101" charset="-122"/>
              </a:rPr>
              <a:t>10.6  </a:t>
            </a:r>
            <a:r>
              <a:rPr lang="zh-CN" altLang="en-US" b="0" dirty="0">
                <a:latin typeface="方正小标宋简体" panose="02010601030101010101" charset="-122"/>
                <a:ea typeface="方正小标宋简体" panose="02010601030101010101" charset="-122"/>
                <a:cs typeface="黑体" panose="02010609060101010101" charset="-122"/>
              </a:rPr>
              <a:t>能源低碳化</a:t>
            </a:r>
            <a:endParaRPr lang="zh-CN" altLang="en-US" b="0" dirty="0">
              <a:latin typeface="方正小标宋简体" panose="02010601030101010101" charset="-122"/>
              <a:ea typeface="方正小标宋简体" panose="02010601030101010101" charset="-122"/>
              <a:cs typeface="宋体" panose="02010600030101010101" pitchFamily="2" charset="-122"/>
            </a:endParaRPr>
          </a:p>
          <a:p>
            <a:pPr marL="0" indent="0"/>
            <a:r>
              <a:rPr lang="zh-CN" altLang="en-US" b="0" dirty="0">
                <a:latin typeface="仿宋_GB2312" panose="02010609030101010101" charset="-122"/>
                <a:ea typeface="仿宋_GB2312" panose="02010609030101010101" charset="-122"/>
                <a:cs typeface="宋体" panose="02010600030101010101" pitchFamily="2" charset="-122"/>
              </a:rPr>
              <a:t>    单位产品综合能耗、单位产品碳排放量（</a:t>
            </a:r>
            <a:r>
              <a:rPr lang="zh-CN" altLang="en-US" b="1" dirty="0">
                <a:solidFill>
                  <a:srgbClr val="FF0000"/>
                </a:solidFill>
                <a:latin typeface="仿宋_GB2312" panose="02010609030101010101" charset="-122"/>
                <a:ea typeface="仿宋_GB2312" panose="02010609030101010101" charset="-122"/>
                <a:cs typeface="宋体" panose="02010600030101010101" pitchFamily="2" charset="-122"/>
              </a:rPr>
              <a:t>能源审计</a:t>
            </a:r>
            <a:r>
              <a:rPr lang="zh-CN" altLang="en-US" b="0" dirty="0">
                <a:latin typeface="仿宋_GB2312" panose="02010609030101010101" charset="-122"/>
                <a:ea typeface="仿宋_GB2312" panose="02010609030101010101" charset="-122"/>
                <a:cs typeface="宋体" panose="02010600030101010101" pitchFamily="2" charset="-122"/>
              </a:rPr>
              <a:t>）。</a:t>
            </a:r>
            <a:endParaRPr lang="zh-CN" altLang="en-US" dirty="0">
              <a:latin typeface="仿宋_GB2312" panose="02010609030101010101" charset="-122"/>
              <a:ea typeface="仿宋_GB2312" panose="02010609030101010101" charset="-122"/>
            </a:endParaRPr>
          </a:p>
        </p:txBody>
      </p:sp>
      <p:grpSp>
        <p:nvGrpSpPr>
          <p:cNvPr id="4" name="组合 3"/>
          <p:cNvGrpSpPr/>
          <p:nvPr/>
        </p:nvGrpSpPr>
        <p:grpSpPr>
          <a:xfrm>
            <a:off x="2576830" y="562610"/>
            <a:ext cx="4599290" cy="828040"/>
            <a:chOff x="1658" y="886"/>
            <a:chExt cx="7760" cy="1304"/>
          </a:xfrm>
        </p:grpSpPr>
        <p:sp>
          <p:nvSpPr>
            <p:cNvPr id="5" name="TextBox 8"/>
            <p:cNvSpPr txBox="1"/>
            <p:nvPr/>
          </p:nvSpPr>
          <p:spPr>
            <a:xfrm>
              <a:off x="1771" y="1463"/>
              <a:ext cx="7647" cy="727"/>
            </a:xfrm>
            <a:prstGeom prst="rect">
              <a:avLst/>
            </a:prstGeom>
            <a:noFill/>
          </p:spPr>
          <p:txBody>
            <a:bodyPr wrap="square" lIns="0" tIns="0" rIns="0" bIns="0" rtlCol="0" anchor="ctr">
              <a:spAutoFit/>
            </a:bodyPr>
            <a:lstStyle/>
            <a:p>
              <a:r>
                <a:rPr lang="zh-CN" altLang="en-US" sz="3000" b="1" dirty="0">
                  <a:solidFill>
                    <a:srgbClr val="64A70C"/>
                  </a:solidFill>
                  <a:latin typeface="微软雅黑" panose="020B0503020204020204" pitchFamily="34" charset="-122"/>
                  <a:ea typeface="微软雅黑" panose="020B0503020204020204" pitchFamily="34" charset="-122"/>
                  <a:sym typeface="Arial" panose="020B0604020202020204" pitchFamily="34" charset="0"/>
                </a:rPr>
                <a:t>《绿色工厂评价通则》</a:t>
              </a:r>
              <a:endParaRPr lang="zh-CN" altLang="en-US" sz="3000" b="1" dirty="0">
                <a:solidFill>
                  <a:srgbClr val="64A70C"/>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文本框 5"/>
            <p:cNvSpPr txBox="1"/>
            <p:nvPr/>
          </p:nvSpPr>
          <p:spPr>
            <a:xfrm>
              <a:off x="1658" y="886"/>
              <a:ext cx="4237" cy="582"/>
            </a:xfrm>
            <a:prstGeom prst="rect">
              <a:avLst/>
            </a:prstGeom>
            <a:noFill/>
          </p:spPr>
          <p:txBody>
            <a:bodyPr wrap="square" rtlCol="0">
              <a:spAutoFit/>
            </a:bodyPr>
            <a:lstStyle/>
            <a:p>
              <a:pPr algn="just"/>
              <a:r>
                <a:rPr lang="zh-CN" altLang="en-US" dirty="0">
                  <a:solidFill>
                    <a:schemeClr val="bg2">
                      <a:lumMod val="50000"/>
                    </a:schemeClr>
                  </a:solidFill>
                  <a:latin typeface="黑体" panose="02010609060101010101" charset="-122"/>
                  <a:ea typeface="黑体" panose="02010609060101010101" charset="-122"/>
                </a:rPr>
                <a:t>评价内容：通标解读</a:t>
              </a:r>
              <a:endParaRPr lang="zh-CN" altLang="en-US" dirty="0">
                <a:solidFill>
                  <a:schemeClr val="bg2">
                    <a:lumMod val="50000"/>
                  </a:schemeClr>
                </a:solidFill>
                <a:latin typeface="黑体" panose="02010609060101010101" charset="-122"/>
                <a:ea typeface="黑体" panose="02010609060101010101" charset="-122"/>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393065" y="44624"/>
            <a:ext cx="474980" cy="163121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0000" b="0" i="0" u="none" strike="noStrike" kern="1200" cap="none" spc="0" normalizeH="0" baseline="0" noProof="0" dirty="0">
                <a:ln>
                  <a:noFill/>
                </a:ln>
                <a:solidFill>
                  <a:prstClr val="white">
                    <a:lumMod val="65000"/>
                  </a:prstClr>
                </a:solidFill>
                <a:effectLst/>
                <a:uLnTx/>
                <a:uFillTx/>
                <a:latin typeface="方正小标宋简体" panose="02010601030101010101" charset="-122"/>
                <a:ea typeface="方正小标宋简体" panose="02010601030101010101" charset="-122"/>
                <a:cs typeface="+mn-cs"/>
              </a:rPr>
              <a:t>4</a:t>
            </a:r>
            <a:endParaRPr kumimoji="0" lang="en-US" altLang="zh-CN" sz="10000" b="0" i="0" u="none" strike="noStrike" kern="1200" cap="none" spc="0" normalizeH="0" baseline="0" noProof="0" dirty="0">
              <a:ln>
                <a:noFill/>
              </a:ln>
              <a:solidFill>
                <a:prstClr val="white">
                  <a:lumMod val="65000"/>
                </a:prstClr>
              </a:solidFill>
              <a:effectLst/>
              <a:uLnTx/>
              <a:uFillTx/>
              <a:latin typeface="方正小标宋简体" panose="02010601030101010101" charset="-122"/>
              <a:ea typeface="方正小标宋简体" panose="02010601030101010101" charset="-122"/>
              <a:cs typeface="+mn-cs"/>
            </a:endParaRPr>
          </a:p>
        </p:txBody>
      </p:sp>
      <p:sp>
        <p:nvSpPr>
          <p:cNvPr id="4" name="TextBox 22"/>
          <p:cNvSpPr txBox="1"/>
          <p:nvPr>
            <p:custDataLst>
              <p:tags r:id="rId1"/>
            </p:custDataLst>
          </p:nvPr>
        </p:nvSpPr>
        <p:spPr>
          <a:xfrm>
            <a:off x="868045" y="1226254"/>
            <a:ext cx="11060603" cy="5677742"/>
          </a:xfrm>
          <a:prstGeom prst="rect">
            <a:avLst/>
          </a:prstGeom>
          <a:noFill/>
        </p:spPr>
        <p:txBody>
          <a:bodyPr wrap="square" lIns="75473" tIns="37736" rIns="75473" bIns="37736" rtlCol="0">
            <a:spAutoFit/>
          </a:bodyPr>
          <a:lstStyle/>
          <a:p>
            <a:pPr fontAlgn="auto">
              <a:lnSpc>
                <a:spcPct val="120000"/>
              </a:lnSpc>
              <a:spcBef>
                <a:spcPts val="0"/>
              </a:spcBef>
              <a:spcAft>
                <a:spcPts val="0"/>
              </a:spcAft>
            </a:pPr>
            <a:r>
              <a:rPr lang="zh-CN" altLang="en-US" sz="1600" b="1" dirty="0">
                <a:solidFill>
                  <a:srgbClr val="0081B2"/>
                </a:solidFill>
                <a:latin typeface="方正小标宋简体" panose="02010601030101010101" charset="-122"/>
                <a:ea typeface="方正小标宋简体" panose="02010601030101010101" charset="-122"/>
              </a:rPr>
              <a:t>1.概述</a:t>
            </a:r>
            <a:endParaRPr lang="zh-CN" altLang="en-US" sz="1600" b="1" dirty="0">
              <a:solidFill>
                <a:srgbClr val="0081B2"/>
              </a:solidFill>
              <a:latin typeface="方正小标宋简体" panose="02010601030101010101" charset="-122"/>
              <a:ea typeface="方正小标宋简体" panose="02010601030101010101" charset="-122"/>
            </a:endParaRPr>
          </a:p>
          <a:p>
            <a:pPr fontAlgn="auto">
              <a:lnSpc>
                <a:spcPct val="120000"/>
              </a:lnSpc>
              <a:spcBef>
                <a:spcPts val="0"/>
              </a:spcBef>
              <a:spcAft>
                <a:spcPts val="0"/>
              </a:spcAft>
            </a:pPr>
            <a:r>
              <a:rPr lang="en-US" altLang="zh-CN" sz="1600" dirty="0">
                <a:solidFill>
                  <a:prstClr val="black"/>
                </a:solidFill>
                <a:latin typeface="方正小标宋简体" panose="02010601030101010101" charset="-122"/>
                <a:ea typeface="方正小标宋简体" panose="02010601030101010101" charset="-122"/>
              </a:rPr>
              <a:t>     </a:t>
            </a:r>
            <a:r>
              <a:rPr lang="zh-CN" altLang="en-US" sz="1600" dirty="0">
                <a:solidFill>
                  <a:prstClr val="black"/>
                </a:solidFill>
                <a:latin typeface="方正小标宋简体" panose="02010601030101010101" charset="-122"/>
                <a:ea typeface="方正小标宋简体" panose="02010601030101010101" charset="-122"/>
              </a:rPr>
              <a:t>主要介绍绿色工厂评价的目的、范围及准则.</a:t>
            </a:r>
            <a:endParaRPr lang="zh-CN" altLang="en-US" sz="1600" dirty="0">
              <a:solidFill>
                <a:prstClr val="black"/>
              </a:solidFill>
              <a:latin typeface="方正小标宋简体" panose="02010601030101010101" charset="-122"/>
              <a:ea typeface="方正小标宋简体" panose="02010601030101010101" charset="-122"/>
            </a:endParaRPr>
          </a:p>
          <a:p>
            <a:pPr fontAlgn="auto">
              <a:lnSpc>
                <a:spcPct val="120000"/>
              </a:lnSpc>
              <a:spcBef>
                <a:spcPts val="0"/>
              </a:spcBef>
              <a:spcAft>
                <a:spcPts val="0"/>
              </a:spcAft>
            </a:pPr>
            <a:r>
              <a:rPr lang="zh-CN" altLang="en-US" sz="1600" b="1" dirty="0">
                <a:solidFill>
                  <a:srgbClr val="0081B2"/>
                </a:solidFill>
                <a:latin typeface="方正小标宋简体" panose="02010601030101010101" charset="-122"/>
                <a:ea typeface="方正小标宋简体" panose="02010601030101010101" charset="-122"/>
              </a:rPr>
              <a:t>2.评价过程和方法</a:t>
            </a:r>
            <a:endParaRPr lang="zh-CN" altLang="en-US" sz="1600" b="1" dirty="0">
              <a:solidFill>
                <a:srgbClr val="0081B2"/>
              </a:solidFill>
              <a:latin typeface="方正小标宋简体" panose="02010601030101010101" charset="-122"/>
              <a:ea typeface="方正小标宋简体" panose="02010601030101010101" charset="-122"/>
            </a:endParaRPr>
          </a:p>
          <a:p>
            <a:pPr fontAlgn="auto">
              <a:lnSpc>
                <a:spcPct val="120000"/>
              </a:lnSpc>
              <a:spcBef>
                <a:spcPts val="0"/>
              </a:spcBef>
              <a:spcAft>
                <a:spcPts val="0"/>
              </a:spcAft>
            </a:pPr>
            <a:r>
              <a:rPr lang="en-US" altLang="zh-CN" sz="1600" dirty="0">
                <a:solidFill>
                  <a:prstClr val="black"/>
                </a:solidFill>
                <a:latin typeface="方正小标宋简体" panose="02010601030101010101" charset="-122"/>
                <a:ea typeface="方正小标宋简体" panose="02010601030101010101" charset="-122"/>
              </a:rPr>
              <a:t>     </a:t>
            </a:r>
            <a:r>
              <a:rPr lang="zh-CN" altLang="en-US" sz="1600" dirty="0">
                <a:solidFill>
                  <a:prstClr val="black"/>
                </a:solidFill>
                <a:latin typeface="方正小标宋简体" panose="02010601030101010101" charset="-122"/>
                <a:ea typeface="方正小标宋简体" panose="02010601030101010101" charset="-122"/>
              </a:rPr>
              <a:t>主要介绍评价组织安排、文件评审情况、现场评估情况、核查报告编写及内部技术复核情况。</a:t>
            </a:r>
            <a:endParaRPr lang="zh-CN" altLang="en-US" sz="1600" dirty="0">
              <a:solidFill>
                <a:prstClr val="black"/>
              </a:solidFill>
              <a:latin typeface="方正小标宋简体" panose="02010601030101010101" charset="-122"/>
              <a:ea typeface="方正小标宋简体" panose="02010601030101010101" charset="-122"/>
            </a:endParaRPr>
          </a:p>
          <a:p>
            <a:pPr fontAlgn="auto">
              <a:lnSpc>
                <a:spcPct val="120000"/>
              </a:lnSpc>
              <a:spcBef>
                <a:spcPts val="0"/>
              </a:spcBef>
              <a:spcAft>
                <a:spcPts val="0"/>
              </a:spcAft>
            </a:pPr>
            <a:r>
              <a:rPr lang="zh-CN" altLang="en-US" sz="1600" b="1" dirty="0">
                <a:solidFill>
                  <a:srgbClr val="0081B2"/>
                </a:solidFill>
                <a:latin typeface="方正小标宋简体" panose="02010601030101010101" charset="-122"/>
                <a:ea typeface="方正小标宋简体" panose="02010601030101010101" charset="-122"/>
              </a:rPr>
              <a:t>3.评价内容</a:t>
            </a:r>
            <a:endParaRPr lang="zh-CN" altLang="en-US" sz="1600" b="1" dirty="0">
              <a:solidFill>
                <a:srgbClr val="0081B2"/>
              </a:solidFill>
              <a:latin typeface="方正小标宋简体" panose="02010601030101010101" charset="-122"/>
              <a:ea typeface="方正小标宋简体" panose="02010601030101010101" charset="-122"/>
            </a:endParaRPr>
          </a:p>
          <a:p>
            <a:pPr fontAlgn="auto">
              <a:lnSpc>
                <a:spcPct val="120000"/>
              </a:lnSpc>
              <a:spcBef>
                <a:spcPts val="0"/>
              </a:spcBef>
              <a:spcAft>
                <a:spcPts val="0"/>
              </a:spcAft>
            </a:pPr>
            <a:r>
              <a:rPr lang="en-US" altLang="zh-CN" sz="1600" dirty="0">
                <a:solidFill>
                  <a:prstClr val="black"/>
                </a:solidFill>
                <a:latin typeface="方正小标宋简体" panose="02010601030101010101" charset="-122"/>
                <a:ea typeface="方正小标宋简体" panose="02010601030101010101" charset="-122"/>
              </a:rPr>
              <a:t>     </a:t>
            </a:r>
            <a:r>
              <a:rPr lang="zh-CN" altLang="en-US" sz="1600" dirty="0">
                <a:solidFill>
                  <a:prstClr val="black"/>
                </a:solidFill>
                <a:latin typeface="方正小标宋简体" panose="02010601030101010101" charset="-122"/>
                <a:ea typeface="方正小标宋简体" panose="02010601030101010101" charset="-122"/>
              </a:rPr>
              <a:t>第三方应按以下内容对申报工厂材料进行评价:</a:t>
            </a:r>
            <a:endParaRPr lang="zh-CN" altLang="en-US" sz="1600" dirty="0">
              <a:solidFill>
                <a:prstClr val="black"/>
              </a:solidFill>
              <a:latin typeface="方正小标宋简体" panose="02010601030101010101" charset="-122"/>
              <a:ea typeface="方正小标宋简体" panose="02010601030101010101" charset="-122"/>
            </a:endParaRPr>
          </a:p>
          <a:p>
            <a:pPr fontAlgn="auto">
              <a:lnSpc>
                <a:spcPct val="120000"/>
              </a:lnSpc>
              <a:spcBef>
                <a:spcPts val="0"/>
              </a:spcBef>
              <a:spcAft>
                <a:spcPts val="0"/>
              </a:spcAft>
            </a:pPr>
            <a:r>
              <a:rPr lang="en-US" altLang="zh-CN" sz="1600" dirty="0">
                <a:solidFill>
                  <a:prstClr val="black"/>
                </a:solidFill>
                <a:latin typeface="方正小标宋简体" panose="02010601030101010101" charset="-122"/>
                <a:ea typeface="方正小标宋简体" panose="02010601030101010101" charset="-122"/>
              </a:rPr>
              <a:t>           </a:t>
            </a:r>
            <a:r>
              <a:rPr lang="zh-CN" altLang="en-US" sz="1600" dirty="0">
                <a:solidFill>
                  <a:prstClr val="black"/>
                </a:solidFill>
                <a:latin typeface="方正小标宋简体" panose="02010601030101010101" charset="-122"/>
                <a:ea typeface="方正小标宋简体" panose="02010601030101010101" charset="-122"/>
              </a:rPr>
              <a:t>(1)对申报工厂的</a:t>
            </a:r>
            <a:r>
              <a:rPr lang="zh-CN" altLang="en-US" sz="1600" dirty="0">
                <a:solidFill>
                  <a:srgbClr val="FF0000"/>
                </a:solidFill>
                <a:latin typeface="方正小标宋简体" panose="02010601030101010101" charset="-122"/>
                <a:ea typeface="方正小标宋简体" panose="02010601030101010101" charset="-122"/>
              </a:rPr>
              <a:t>基础设施、管理体系、能源资源投入、产品、环境排放、绩效等</a:t>
            </a:r>
            <a:r>
              <a:rPr lang="en-US" altLang="zh-CN" sz="1600" dirty="0">
                <a:solidFill>
                  <a:srgbClr val="FF0000"/>
                </a:solidFill>
                <a:latin typeface="方正小标宋简体" panose="02010601030101010101" charset="-122"/>
                <a:ea typeface="方正小标宋简体" panose="02010601030101010101" charset="-122"/>
              </a:rPr>
              <a:t>6</a:t>
            </a:r>
            <a:r>
              <a:rPr lang="zh-CN" altLang="en-US" sz="1600" dirty="0">
                <a:solidFill>
                  <a:srgbClr val="FF0000"/>
                </a:solidFill>
                <a:latin typeface="方正小标宋简体" panose="02010601030101010101" charset="-122"/>
                <a:ea typeface="方正小标宋简体" panose="02010601030101010101" charset="-122"/>
              </a:rPr>
              <a:t>个方面</a:t>
            </a:r>
            <a:r>
              <a:rPr lang="zh-CN" altLang="en-US" sz="1600" dirty="0">
                <a:solidFill>
                  <a:prstClr val="black"/>
                </a:solidFill>
                <a:latin typeface="方正小标宋简体" panose="02010601030101010101" charset="-122"/>
                <a:ea typeface="方正小标宋简体" panose="02010601030101010101" charset="-122"/>
              </a:rPr>
              <a:t>进行描述，</a:t>
            </a:r>
            <a:r>
              <a:rPr lang="en-US" altLang="zh-CN" sz="1600" dirty="0">
                <a:solidFill>
                  <a:prstClr val="black"/>
                </a:solidFill>
                <a:latin typeface="方正小标宋简体" panose="02010601030101010101" charset="-122"/>
                <a:ea typeface="方正小标宋简体" panose="02010601030101010101" charset="-122"/>
              </a:rPr>
              <a:t>    </a:t>
            </a:r>
            <a:r>
              <a:rPr lang="zh-CN" altLang="en-US" sz="1600" dirty="0">
                <a:solidFill>
                  <a:prstClr val="black"/>
                </a:solidFill>
                <a:latin typeface="方正小标宋简体" panose="02010601030101010101" charset="-122"/>
                <a:ea typeface="方正小标宋简体" panose="02010601030101010101" charset="-122"/>
              </a:rPr>
              <a:t>并对工厂申报报告中的</a:t>
            </a:r>
            <a:r>
              <a:rPr lang="zh-CN" altLang="en-US" sz="1600" dirty="0">
                <a:solidFill>
                  <a:srgbClr val="FF0000"/>
                </a:solidFill>
                <a:latin typeface="方正小标宋简体" panose="02010601030101010101" charset="-122"/>
                <a:ea typeface="方正小标宋简体" panose="02010601030101010101" charset="-122"/>
              </a:rPr>
              <a:t>相关内容进行核实</a:t>
            </a:r>
            <a:r>
              <a:rPr lang="zh-CN" altLang="en-US" sz="1600" dirty="0">
                <a:solidFill>
                  <a:prstClr val="black"/>
                </a:solidFill>
                <a:latin typeface="方正小标宋简体" panose="02010601030101010101" charset="-122"/>
                <a:ea typeface="方正小标宋简体" panose="02010601030101010101" charset="-122"/>
              </a:rPr>
              <a:t>。;</a:t>
            </a:r>
            <a:endParaRPr lang="zh-CN" altLang="en-US" sz="1600" dirty="0">
              <a:solidFill>
                <a:prstClr val="black"/>
              </a:solidFill>
              <a:latin typeface="方正小标宋简体" panose="02010601030101010101" charset="-122"/>
              <a:ea typeface="方正小标宋简体" panose="02010601030101010101" charset="-122"/>
            </a:endParaRPr>
          </a:p>
          <a:p>
            <a:pPr fontAlgn="auto">
              <a:lnSpc>
                <a:spcPct val="120000"/>
              </a:lnSpc>
              <a:spcBef>
                <a:spcPts val="0"/>
              </a:spcBef>
              <a:spcAft>
                <a:spcPts val="0"/>
              </a:spcAft>
            </a:pPr>
            <a:r>
              <a:rPr lang="en-US" altLang="zh-CN" sz="1600" dirty="0">
                <a:solidFill>
                  <a:prstClr val="black"/>
                </a:solidFill>
                <a:latin typeface="方正小标宋简体" panose="02010601030101010101" charset="-122"/>
                <a:ea typeface="方正小标宋简体" panose="02010601030101010101" charset="-122"/>
              </a:rPr>
              <a:t>           </a:t>
            </a:r>
            <a:r>
              <a:rPr lang="zh-CN" altLang="en-US" sz="1600" dirty="0">
                <a:solidFill>
                  <a:prstClr val="black"/>
                </a:solidFill>
                <a:latin typeface="方正小标宋简体" panose="02010601030101010101" charset="-122"/>
                <a:ea typeface="方正小标宋简体" panose="02010601030101010101" charset="-122"/>
              </a:rPr>
              <a:t>(2)依据《绿色工厂评价要求》，</a:t>
            </a:r>
            <a:r>
              <a:rPr lang="zh-CN" altLang="en-US" sz="1600" dirty="0">
                <a:solidFill>
                  <a:srgbClr val="FF0000"/>
                </a:solidFill>
                <a:latin typeface="方正小标宋简体" panose="02010601030101010101" charset="-122"/>
                <a:ea typeface="方正小标宋简体" panose="02010601030101010101" charset="-122"/>
              </a:rPr>
              <a:t>核实数据真实性、计算范围及计算方法</a:t>
            </a:r>
            <a:r>
              <a:rPr lang="zh-CN" altLang="en-US" sz="1600" dirty="0">
                <a:solidFill>
                  <a:prstClr val="black"/>
                </a:solidFill>
                <a:latin typeface="方正小标宋简体" panose="02010601030101010101" charset="-122"/>
                <a:ea typeface="方正小标宋简体" panose="02010601030101010101" charset="-122"/>
              </a:rPr>
              <a:t>,检查相关计量设备和有关标准的落实等情况;</a:t>
            </a:r>
            <a:endParaRPr lang="zh-CN" altLang="en-US" sz="1600" dirty="0">
              <a:solidFill>
                <a:prstClr val="black"/>
              </a:solidFill>
              <a:latin typeface="方正小标宋简体" panose="02010601030101010101" charset="-122"/>
              <a:ea typeface="方正小标宋简体" panose="02010601030101010101" charset="-122"/>
            </a:endParaRPr>
          </a:p>
          <a:p>
            <a:pPr fontAlgn="auto">
              <a:lnSpc>
                <a:spcPct val="120000"/>
              </a:lnSpc>
              <a:spcBef>
                <a:spcPts val="0"/>
              </a:spcBef>
              <a:spcAft>
                <a:spcPts val="0"/>
              </a:spcAft>
            </a:pPr>
            <a:r>
              <a:rPr lang="en-US" altLang="zh-CN" sz="1600" dirty="0">
                <a:solidFill>
                  <a:prstClr val="black"/>
                </a:solidFill>
                <a:latin typeface="方正小标宋简体" panose="02010601030101010101" charset="-122"/>
                <a:ea typeface="方正小标宋简体" panose="02010601030101010101" charset="-122"/>
              </a:rPr>
              <a:t>           </a:t>
            </a:r>
            <a:r>
              <a:rPr lang="zh-CN" altLang="en-US" sz="1600" dirty="0">
                <a:solidFill>
                  <a:prstClr val="black"/>
                </a:solidFill>
                <a:latin typeface="方正小标宋简体" panose="02010601030101010101" charset="-122"/>
                <a:ea typeface="方正小标宋简体" panose="02010601030101010101" charset="-122"/>
              </a:rPr>
              <a:t>(3) 对企业自评所</a:t>
            </a:r>
            <a:r>
              <a:rPr lang="zh-CN" altLang="en-US" sz="1600" dirty="0">
                <a:solidFill>
                  <a:srgbClr val="FF0000"/>
                </a:solidFill>
                <a:latin typeface="方正小标宋简体" panose="02010601030101010101" charset="-122"/>
                <a:ea typeface="方正小标宋简体" panose="02010601030101010101" charset="-122"/>
              </a:rPr>
              <a:t>出现的问题情况进行描述</a:t>
            </a:r>
            <a:r>
              <a:rPr lang="zh-CN" altLang="en-US" sz="1600" dirty="0">
                <a:solidFill>
                  <a:prstClr val="black"/>
                </a:solidFill>
                <a:latin typeface="方正小标宋简体" panose="02010601030101010101" charset="-122"/>
                <a:ea typeface="方正小标宋简体" panose="02010601030101010101" charset="-122"/>
              </a:rPr>
              <a:t>。</a:t>
            </a:r>
            <a:endParaRPr lang="zh-CN" altLang="en-US" sz="1600" dirty="0">
              <a:solidFill>
                <a:prstClr val="black"/>
              </a:solidFill>
              <a:latin typeface="方正小标宋简体" panose="02010601030101010101" charset="-122"/>
              <a:ea typeface="方正小标宋简体" panose="02010601030101010101" charset="-122"/>
            </a:endParaRPr>
          </a:p>
          <a:p>
            <a:pPr fontAlgn="auto">
              <a:lnSpc>
                <a:spcPct val="120000"/>
              </a:lnSpc>
              <a:spcBef>
                <a:spcPts val="0"/>
              </a:spcBef>
              <a:spcAft>
                <a:spcPts val="0"/>
              </a:spcAft>
            </a:pPr>
            <a:r>
              <a:rPr lang="zh-CN" altLang="en-US" sz="1600" b="1" dirty="0">
                <a:solidFill>
                  <a:srgbClr val="0081B2"/>
                </a:solidFill>
                <a:latin typeface="方正小标宋简体" panose="02010601030101010101" charset="-122"/>
                <a:ea typeface="方正小标宋简体" panose="02010601030101010101" charset="-122"/>
              </a:rPr>
              <a:t>4.评价结论</a:t>
            </a:r>
            <a:endParaRPr lang="zh-CN" altLang="en-US" sz="1600" b="1" dirty="0">
              <a:solidFill>
                <a:srgbClr val="0081B2"/>
              </a:solidFill>
              <a:latin typeface="方正小标宋简体" panose="02010601030101010101" charset="-122"/>
              <a:ea typeface="方正小标宋简体" panose="02010601030101010101" charset="-122"/>
            </a:endParaRPr>
          </a:p>
          <a:p>
            <a:pPr fontAlgn="auto">
              <a:lnSpc>
                <a:spcPct val="120000"/>
              </a:lnSpc>
              <a:spcBef>
                <a:spcPts val="0"/>
              </a:spcBef>
              <a:spcAft>
                <a:spcPts val="0"/>
              </a:spcAft>
            </a:pPr>
            <a:r>
              <a:rPr lang="en-US" altLang="zh-CN" sz="1600" dirty="0">
                <a:solidFill>
                  <a:prstClr val="black"/>
                </a:solidFill>
                <a:latin typeface="方正小标宋简体" panose="02010601030101010101" charset="-122"/>
                <a:ea typeface="方正小标宋简体" panose="02010601030101010101" charset="-122"/>
              </a:rPr>
              <a:t>     1 </a:t>
            </a:r>
            <a:r>
              <a:rPr lang="zh-CN" altLang="en-US" sz="1600" dirty="0">
                <a:solidFill>
                  <a:prstClr val="black"/>
                </a:solidFill>
                <a:latin typeface="方正小标宋简体" panose="02010601030101010101" charset="-122"/>
                <a:ea typeface="方正小标宋简体" panose="02010601030101010101" charset="-122"/>
              </a:rPr>
              <a:t>对申报工厂是否符合绿色工厂要求进行评价，说明</a:t>
            </a:r>
            <a:r>
              <a:rPr lang="zh-CN" altLang="en-US" sz="1600" dirty="0">
                <a:solidFill>
                  <a:srgbClr val="FF0000"/>
                </a:solidFill>
                <a:latin typeface="方正小标宋简体" panose="02010601030101010101" charset="-122"/>
                <a:ea typeface="方正小标宋简体" panose="02010601030101010101" charset="-122"/>
              </a:rPr>
              <a:t>各评价指标值及是否符合评价要求</a:t>
            </a:r>
            <a:r>
              <a:rPr lang="zh-CN" altLang="en-US" sz="1600" dirty="0">
                <a:solidFill>
                  <a:prstClr val="black"/>
                </a:solidFill>
                <a:latin typeface="方正小标宋简体" panose="02010601030101010101" charset="-122"/>
                <a:ea typeface="方正小标宋简体" panose="02010601030101010101" charset="-122"/>
              </a:rPr>
              <a:t>情况；</a:t>
            </a:r>
            <a:endParaRPr lang="zh-CN" altLang="en-US" sz="1600" dirty="0">
              <a:solidFill>
                <a:prstClr val="black"/>
              </a:solidFill>
              <a:latin typeface="方正小标宋简体" panose="02010601030101010101" charset="-122"/>
              <a:ea typeface="方正小标宋简体" panose="02010601030101010101" charset="-122"/>
            </a:endParaRPr>
          </a:p>
          <a:p>
            <a:pPr fontAlgn="auto">
              <a:lnSpc>
                <a:spcPct val="120000"/>
              </a:lnSpc>
              <a:spcBef>
                <a:spcPts val="0"/>
              </a:spcBef>
              <a:spcAft>
                <a:spcPts val="0"/>
              </a:spcAft>
            </a:pPr>
            <a:r>
              <a:rPr lang="zh-CN" altLang="en-US" sz="1600" dirty="0">
                <a:solidFill>
                  <a:prstClr val="black"/>
                </a:solidFill>
                <a:latin typeface="方正小标宋简体" panose="02010601030101010101" charset="-122"/>
                <a:ea typeface="方正小标宋简体" panose="02010601030101010101" charset="-122"/>
              </a:rPr>
              <a:t> </a:t>
            </a:r>
            <a:r>
              <a:rPr lang="en-US" altLang="zh-CN" sz="1600" dirty="0">
                <a:solidFill>
                  <a:prstClr val="black"/>
                </a:solidFill>
                <a:latin typeface="方正小标宋简体" panose="02010601030101010101" charset="-122"/>
                <a:ea typeface="方正小标宋简体" panose="02010601030101010101" charset="-122"/>
              </a:rPr>
              <a:t>    2 </a:t>
            </a:r>
            <a:r>
              <a:rPr lang="zh-CN" altLang="en-US" sz="1600" dirty="0">
                <a:solidFill>
                  <a:prstClr val="black"/>
                </a:solidFill>
                <a:latin typeface="方正小标宋简体" panose="02010601030101010101" charset="-122"/>
                <a:ea typeface="方正小标宋简体" panose="02010601030101010101" charset="-122"/>
              </a:rPr>
              <a:t>描述</a:t>
            </a:r>
            <a:r>
              <a:rPr lang="zh-CN" altLang="en-US" sz="1600" dirty="0">
                <a:solidFill>
                  <a:srgbClr val="FF0000"/>
                </a:solidFill>
                <a:latin typeface="方正小标宋简体" panose="02010601030101010101" charset="-122"/>
                <a:ea typeface="方正小标宋简体" panose="02010601030101010101" charset="-122"/>
              </a:rPr>
              <a:t>主要创建做法及工作亮点</a:t>
            </a:r>
            <a:r>
              <a:rPr lang="zh-CN" altLang="en-US" sz="1600" dirty="0">
                <a:solidFill>
                  <a:prstClr val="black"/>
                </a:solidFill>
                <a:latin typeface="方正小标宋简体" panose="02010601030101010101" charset="-122"/>
                <a:ea typeface="方正小标宋简体" panose="02010601030101010101" charset="-122"/>
              </a:rPr>
              <a:t>等。</a:t>
            </a:r>
            <a:endParaRPr lang="zh-CN" altLang="en-US" sz="1600" dirty="0">
              <a:solidFill>
                <a:prstClr val="black"/>
              </a:solidFill>
              <a:latin typeface="方正小标宋简体" panose="02010601030101010101" charset="-122"/>
              <a:ea typeface="方正小标宋简体" panose="02010601030101010101" charset="-122"/>
            </a:endParaRPr>
          </a:p>
          <a:p>
            <a:pPr fontAlgn="auto">
              <a:lnSpc>
                <a:spcPct val="120000"/>
              </a:lnSpc>
              <a:spcBef>
                <a:spcPts val="0"/>
              </a:spcBef>
              <a:spcAft>
                <a:spcPts val="0"/>
              </a:spcAft>
            </a:pPr>
            <a:r>
              <a:rPr lang="zh-CN" altLang="en-US" sz="1600" b="1" dirty="0">
                <a:solidFill>
                  <a:srgbClr val="0081B2"/>
                </a:solidFill>
                <a:latin typeface="方正小标宋简体" panose="02010601030101010101" charset="-122"/>
                <a:ea typeface="方正小标宋简体" panose="02010601030101010101" charset="-122"/>
              </a:rPr>
              <a:t>5.建议</a:t>
            </a:r>
            <a:endParaRPr lang="zh-CN" altLang="en-US" sz="1600" b="1" dirty="0">
              <a:solidFill>
                <a:srgbClr val="0081B2"/>
              </a:solidFill>
              <a:latin typeface="方正小标宋简体" panose="02010601030101010101" charset="-122"/>
              <a:ea typeface="方正小标宋简体" panose="02010601030101010101" charset="-122"/>
            </a:endParaRPr>
          </a:p>
          <a:p>
            <a:pPr fontAlgn="auto">
              <a:lnSpc>
                <a:spcPct val="120000"/>
              </a:lnSpc>
              <a:spcBef>
                <a:spcPts val="0"/>
              </a:spcBef>
              <a:spcAft>
                <a:spcPts val="0"/>
              </a:spcAft>
            </a:pPr>
            <a:r>
              <a:rPr lang="en-US" altLang="zh-CN" sz="1600" dirty="0">
                <a:solidFill>
                  <a:prstClr val="black"/>
                </a:solidFill>
                <a:latin typeface="方正小标宋简体" panose="02010601030101010101" charset="-122"/>
                <a:ea typeface="方正小标宋简体" panose="02010601030101010101" charset="-122"/>
              </a:rPr>
              <a:t>      </a:t>
            </a:r>
            <a:r>
              <a:rPr lang="zh-CN" altLang="en-US" sz="1600" dirty="0">
                <a:solidFill>
                  <a:prstClr val="black"/>
                </a:solidFill>
                <a:latin typeface="方正小标宋简体" panose="02010601030101010101" charset="-122"/>
                <a:ea typeface="方正小标宋简体" panose="02010601030101010101" charset="-122"/>
              </a:rPr>
              <a:t>对工厂</a:t>
            </a:r>
            <a:r>
              <a:rPr lang="zh-CN" altLang="en-US" sz="1600" dirty="0">
                <a:solidFill>
                  <a:srgbClr val="FF0000"/>
                </a:solidFill>
                <a:latin typeface="方正小标宋简体" panose="02010601030101010101" charset="-122"/>
                <a:ea typeface="方正小标宋简体" panose="02010601030101010101" charset="-122"/>
              </a:rPr>
              <a:t>持续创建绿色工厂的下一步工作</a:t>
            </a:r>
            <a:r>
              <a:rPr lang="zh-CN" altLang="en-US" sz="1600" dirty="0">
                <a:solidFill>
                  <a:prstClr val="black"/>
                </a:solidFill>
                <a:latin typeface="方正小标宋简体" panose="02010601030101010101" charset="-122"/>
                <a:ea typeface="方正小标宋简体" panose="02010601030101010101" charset="-122"/>
              </a:rPr>
              <a:t>提出建议。</a:t>
            </a:r>
            <a:endParaRPr lang="zh-CN" altLang="en-US" sz="1600" dirty="0">
              <a:solidFill>
                <a:prstClr val="black"/>
              </a:solidFill>
              <a:latin typeface="方正小标宋简体" panose="02010601030101010101" charset="-122"/>
              <a:ea typeface="方正小标宋简体" panose="02010601030101010101" charset="-122"/>
            </a:endParaRPr>
          </a:p>
          <a:p>
            <a:pPr fontAlgn="auto">
              <a:lnSpc>
                <a:spcPct val="120000"/>
              </a:lnSpc>
              <a:spcBef>
                <a:spcPts val="0"/>
              </a:spcBef>
              <a:spcAft>
                <a:spcPts val="0"/>
              </a:spcAft>
            </a:pPr>
            <a:r>
              <a:rPr lang="zh-CN" altLang="en-US" sz="1600" b="1" dirty="0">
                <a:solidFill>
                  <a:srgbClr val="0081B2"/>
                </a:solidFill>
                <a:latin typeface="方正小标宋简体" panose="02010601030101010101" charset="-122"/>
                <a:ea typeface="方正小标宋简体" panose="02010601030101010101" charset="-122"/>
              </a:rPr>
              <a:t>6.参考文件</a:t>
            </a:r>
            <a:endParaRPr lang="zh-CN" altLang="en-US" sz="1600" b="1" dirty="0">
              <a:solidFill>
                <a:srgbClr val="0081B2"/>
              </a:solidFill>
              <a:latin typeface="方正小标宋简体" panose="02010601030101010101" charset="-122"/>
              <a:ea typeface="方正小标宋简体" panose="02010601030101010101" charset="-122"/>
            </a:endParaRPr>
          </a:p>
          <a:p>
            <a:pPr fontAlgn="auto">
              <a:lnSpc>
                <a:spcPct val="120000"/>
              </a:lnSpc>
              <a:spcBef>
                <a:spcPts val="0"/>
              </a:spcBef>
              <a:spcAft>
                <a:spcPts val="0"/>
              </a:spcAft>
            </a:pPr>
            <a:r>
              <a:rPr lang="en-US" altLang="zh-CN" sz="1600" dirty="0">
                <a:solidFill>
                  <a:prstClr val="black"/>
                </a:solidFill>
                <a:latin typeface="方正小标宋简体" panose="02010601030101010101" charset="-122"/>
                <a:ea typeface="方正小标宋简体" panose="02010601030101010101" charset="-122"/>
              </a:rPr>
              <a:t>      </a:t>
            </a:r>
            <a:r>
              <a:rPr lang="zh-CN" altLang="en-US" sz="1600" dirty="0">
                <a:solidFill>
                  <a:prstClr val="black"/>
                </a:solidFill>
                <a:latin typeface="方正小标宋简体" panose="02010601030101010101" charset="-122"/>
                <a:ea typeface="方正小标宋简体" panose="02010601030101010101" charset="-122"/>
              </a:rPr>
              <a:t>列出报告编写过程中所使用的相关参考文件(与绿色工厂评价指标表的证明材料索引栏对应)</a:t>
            </a:r>
            <a:endParaRPr lang="zh-CN" altLang="en-US" sz="1600" dirty="0">
              <a:solidFill>
                <a:prstClr val="black"/>
              </a:solidFill>
              <a:latin typeface="方正小标宋简体" panose="02010601030101010101" charset="-122"/>
              <a:ea typeface="方正小标宋简体" panose="02010601030101010101" charset="-122"/>
            </a:endParaRPr>
          </a:p>
          <a:p>
            <a:pPr fontAlgn="auto">
              <a:lnSpc>
                <a:spcPct val="120000"/>
              </a:lnSpc>
              <a:spcBef>
                <a:spcPts val="0"/>
              </a:spcBef>
              <a:spcAft>
                <a:spcPts val="0"/>
              </a:spcAft>
            </a:pPr>
            <a:r>
              <a:rPr lang="zh-CN" altLang="en-US" sz="1600" b="1" dirty="0">
                <a:solidFill>
                  <a:srgbClr val="0081B2"/>
                </a:solidFill>
                <a:latin typeface="方正小标宋简体" panose="02010601030101010101" charset="-122"/>
                <a:ea typeface="方正小标宋简体" panose="02010601030101010101" charset="-122"/>
              </a:rPr>
              <a:t>7.第三方机构资质符合性证明材料</a:t>
            </a:r>
            <a:endParaRPr lang="zh-CN" altLang="en-US" sz="1600" b="1" dirty="0">
              <a:solidFill>
                <a:srgbClr val="0081B2"/>
              </a:solidFill>
              <a:latin typeface="方正小标宋简体" panose="02010601030101010101" charset="-122"/>
              <a:ea typeface="方正小标宋简体" panose="02010601030101010101" charset="-122"/>
            </a:endParaRPr>
          </a:p>
          <a:p>
            <a:pPr fontAlgn="auto">
              <a:lnSpc>
                <a:spcPct val="120000"/>
              </a:lnSpc>
              <a:spcBef>
                <a:spcPts val="0"/>
              </a:spcBef>
              <a:spcAft>
                <a:spcPts val="0"/>
              </a:spcAft>
            </a:pPr>
            <a:r>
              <a:rPr lang="en-US" altLang="zh-CN" sz="1600" dirty="0">
                <a:solidFill>
                  <a:prstClr val="black"/>
                </a:solidFill>
                <a:latin typeface="方正小标宋简体" panose="02010601030101010101" charset="-122"/>
                <a:ea typeface="方正小标宋简体" panose="02010601030101010101" charset="-122"/>
              </a:rPr>
              <a:t>      </a:t>
            </a:r>
            <a:r>
              <a:rPr lang="zh-CN" altLang="en-US" sz="1600" dirty="0">
                <a:solidFill>
                  <a:prstClr val="black"/>
                </a:solidFill>
                <a:latin typeface="方正小标宋简体" panose="02010601030101010101" charset="-122"/>
                <a:ea typeface="方正小标宋简体" panose="02010601030101010101" charset="-122"/>
              </a:rPr>
              <a:t>列出</a:t>
            </a:r>
            <a:r>
              <a:rPr lang="zh-CN" altLang="en-US" sz="1600" dirty="0">
                <a:solidFill>
                  <a:srgbClr val="FF0000"/>
                </a:solidFill>
                <a:latin typeface="方正小标宋简体" panose="02010601030101010101" charset="-122"/>
                <a:ea typeface="方正小标宋简体" panose="02010601030101010101" charset="-122"/>
              </a:rPr>
              <a:t>第三方机构满足条件的资质符合性证明</a:t>
            </a:r>
            <a:r>
              <a:rPr lang="zh-CN" altLang="en-US" sz="1600" dirty="0">
                <a:solidFill>
                  <a:prstClr val="black"/>
                </a:solidFill>
                <a:latin typeface="方正小标宋简体" panose="02010601030101010101" charset="-122"/>
                <a:ea typeface="方正小标宋简体" panose="02010601030101010101" charset="-122"/>
              </a:rPr>
              <a:t>材料。</a:t>
            </a:r>
            <a:endParaRPr lang="zh-CN" altLang="en-US" sz="1600" dirty="0">
              <a:solidFill>
                <a:prstClr val="black"/>
              </a:solidFill>
              <a:latin typeface="方正小标宋简体" panose="02010601030101010101" charset="-122"/>
              <a:ea typeface="方正小标宋简体" panose="02010601030101010101" charset="-122"/>
            </a:endParaRPr>
          </a:p>
        </p:txBody>
      </p:sp>
      <p:grpSp>
        <p:nvGrpSpPr>
          <p:cNvPr id="3" name="组合 2"/>
          <p:cNvGrpSpPr/>
          <p:nvPr/>
        </p:nvGrpSpPr>
        <p:grpSpPr>
          <a:xfrm>
            <a:off x="1127448" y="268908"/>
            <a:ext cx="4599290" cy="828040"/>
            <a:chOff x="1658" y="886"/>
            <a:chExt cx="7760" cy="1304"/>
          </a:xfrm>
        </p:grpSpPr>
        <p:sp>
          <p:nvSpPr>
            <p:cNvPr id="5" name="TextBox 8"/>
            <p:cNvSpPr txBox="1"/>
            <p:nvPr/>
          </p:nvSpPr>
          <p:spPr>
            <a:xfrm>
              <a:off x="1771" y="1463"/>
              <a:ext cx="7647" cy="727"/>
            </a:xfrm>
            <a:prstGeom prst="rect">
              <a:avLst/>
            </a:prstGeom>
            <a:noFill/>
          </p:spPr>
          <p:txBody>
            <a:bodyPr wrap="square" lIns="0" tIns="0" rIns="0" bIns="0" rtlCol="0" anchor="ctr">
              <a:spAutoFit/>
            </a:bodyPr>
            <a:lstStyle/>
            <a:p>
              <a:r>
                <a:rPr lang="zh-CN" altLang="en-US" sz="3000" b="1" dirty="0">
                  <a:solidFill>
                    <a:srgbClr val="64A70C"/>
                  </a:solidFill>
                  <a:latin typeface="微软雅黑" panose="020B0503020204020204" pitchFamily="34" charset="-122"/>
                  <a:ea typeface="微软雅黑" panose="020B0503020204020204" pitchFamily="34" charset="-122"/>
                  <a:sym typeface="Arial" panose="020B0604020202020204" pitchFamily="34" charset="0"/>
                </a:rPr>
                <a:t>《第三方评价报告框架》</a:t>
              </a:r>
              <a:endParaRPr lang="zh-CN" altLang="en-US" sz="3000" b="1" dirty="0">
                <a:solidFill>
                  <a:srgbClr val="64A70C"/>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文本框 5"/>
            <p:cNvSpPr txBox="1"/>
            <p:nvPr/>
          </p:nvSpPr>
          <p:spPr>
            <a:xfrm>
              <a:off x="1658" y="886"/>
              <a:ext cx="4237" cy="582"/>
            </a:xfrm>
            <a:prstGeom prst="rect">
              <a:avLst/>
            </a:prstGeom>
            <a:noFill/>
          </p:spPr>
          <p:txBody>
            <a:bodyPr wrap="square" rtlCol="0">
              <a:spAutoFit/>
            </a:bodyPr>
            <a:lstStyle/>
            <a:p>
              <a:pPr algn="just"/>
              <a:r>
                <a:rPr lang="zh-CN" altLang="en-US" dirty="0">
                  <a:solidFill>
                    <a:schemeClr val="bg2">
                      <a:lumMod val="50000"/>
                    </a:schemeClr>
                  </a:solidFill>
                  <a:latin typeface="黑体" panose="02010609060101010101" charset="-122"/>
                  <a:ea typeface="黑体" panose="02010609060101010101" charset="-122"/>
                </a:rPr>
                <a:t>评价内容：通标解读</a:t>
              </a:r>
              <a:endParaRPr lang="zh-CN" altLang="en-US" dirty="0">
                <a:solidFill>
                  <a:schemeClr val="bg2">
                    <a:lumMod val="50000"/>
                  </a:schemeClr>
                </a:solidFill>
                <a:latin typeface="黑体" panose="02010609060101010101" charset="-122"/>
                <a:ea typeface="黑体" panose="02010609060101010101" charset="-122"/>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1792605" y="194310"/>
            <a:ext cx="474980" cy="1630045"/>
          </a:xfrm>
          <a:prstGeom prst="rect">
            <a:avLst/>
          </a:prstGeom>
          <a:noFill/>
        </p:spPr>
        <p:txBody>
          <a:bodyPr wrap="square" rtlCol="0">
            <a:spAutoFit/>
          </a:bodyPr>
          <a:lstStyle/>
          <a:p>
            <a:r>
              <a:rPr lang="en-US" altLang="zh-CN" sz="10000">
                <a:solidFill>
                  <a:schemeClr val="bg1">
                    <a:lumMod val="65000"/>
                  </a:schemeClr>
                </a:solidFill>
                <a:latin typeface="方正小标宋简体" panose="02010601030101010101" charset="-122"/>
                <a:ea typeface="方正小标宋简体" panose="02010601030101010101" charset="-122"/>
              </a:rPr>
              <a:t>5</a:t>
            </a:r>
            <a:endParaRPr lang="en-US" altLang="zh-CN" sz="10000">
              <a:solidFill>
                <a:schemeClr val="bg1">
                  <a:lumMod val="65000"/>
                </a:schemeClr>
              </a:solidFill>
              <a:latin typeface="方正小标宋简体" panose="02010601030101010101" charset="-122"/>
              <a:ea typeface="方正小标宋简体" panose="02010601030101010101" charset="-122"/>
            </a:endParaRPr>
          </a:p>
        </p:txBody>
      </p:sp>
      <p:grpSp>
        <p:nvGrpSpPr>
          <p:cNvPr id="2" name="组合 3"/>
          <p:cNvGrpSpPr/>
          <p:nvPr/>
        </p:nvGrpSpPr>
        <p:grpSpPr>
          <a:xfrm>
            <a:off x="2687320" y="562610"/>
            <a:ext cx="4725670" cy="685165"/>
            <a:chOff x="1493" y="886"/>
            <a:chExt cx="7442" cy="1079"/>
          </a:xfrm>
        </p:grpSpPr>
        <p:sp>
          <p:nvSpPr>
            <p:cNvPr id="19" name="TextBox 8"/>
            <p:cNvSpPr txBox="1"/>
            <p:nvPr/>
          </p:nvSpPr>
          <p:spPr>
            <a:xfrm>
              <a:off x="1493" y="996"/>
              <a:ext cx="7442" cy="969"/>
            </a:xfrm>
            <a:prstGeom prst="rect">
              <a:avLst/>
            </a:prstGeom>
            <a:noFill/>
          </p:spPr>
          <p:txBody>
            <a:bodyPr wrap="square" lIns="0" tIns="0" rIns="0" bIns="0" rtlCol="0" anchor="ctr">
              <a:spAutoFit/>
            </a:bodyPr>
            <a:lstStyle/>
            <a:p>
              <a:pPr algn="just"/>
              <a:endParaRPr lang="zh-CN" altLang="en-US" sz="2000" dirty="0">
                <a:solidFill>
                  <a:srgbClr val="64A70C"/>
                </a:solidFill>
                <a:latin typeface="方正小标宋简体" panose="02010601030101010101" charset="-122"/>
                <a:ea typeface="方正小标宋简体" panose="02010601030101010101" charset="-122"/>
                <a:sym typeface="Arial" panose="020B0604020202020204" pitchFamily="34" charset="0"/>
              </a:endParaRPr>
            </a:p>
            <a:p>
              <a:pPr algn="l"/>
              <a:r>
                <a:rPr lang="zh-CN" altLang="en-US" sz="2000" dirty="0">
                  <a:solidFill>
                    <a:srgbClr val="64A70C"/>
                  </a:solidFill>
                  <a:latin typeface="方正小标宋简体" panose="02010601030101010101" charset="-122"/>
                  <a:ea typeface="方正小标宋简体" panose="02010601030101010101" charset="-122"/>
                  <a:sym typeface="Arial" panose="020B0604020202020204" pitchFamily="34" charset="0"/>
                </a:rPr>
                <a:t>重点需要关注的</a:t>
              </a:r>
              <a:endParaRPr lang="zh-CN" altLang="en-US" sz="2000" dirty="0">
                <a:solidFill>
                  <a:srgbClr val="64A70C"/>
                </a:solidFill>
                <a:latin typeface="方正小标宋简体" panose="02010601030101010101" charset="-122"/>
                <a:ea typeface="方正小标宋简体" panose="02010601030101010101" charset="-122"/>
                <a:sym typeface="Arial" panose="020B0604020202020204" pitchFamily="34" charset="0"/>
              </a:endParaRPr>
            </a:p>
          </p:txBody>
        </p:sp>
        <p:sp>
          <p:nvSpPr>
            <p:cNvPr id="20" name="文本框 19"/>
            <p:cNvSpPr txBox="1"/>
            <p:nvPr/>
          </p:nvSpPr>
          <p:spPr>
            <a:xfrm>
              <a:off x="1658" y="886"/>
              <a:ext cx="2504" cy="628"/>
            </a:xfrm>
            <a:prstGeom prst="rect">
              <a:avLst/>
            </a:prstGeom>
            <a:noFill/>
          </p:spPr>
          <p:txBody>
            <a:bodyPr wrap="square" rtlCol="0">
              <a:spAutoFit/>
            </a:bodyPr>
            <a:lstStyle/>
            <a:p>
              <a:pPr algn="just"/>
              <a:endParaRPr lang="en-US" altLang="zh-CN" sz="2000" dirty="0">
                <a:solidFill>
                  <a:schemeClr val="bg2">
                    <a:lumMod val="50000"/>
                  </a:schemeClr>
                </a:solidFill>
                <a:latin typeface="方正小标宋简体" panose="02010601030101010101" charset="-122"/>
                <a:ea typeface="方正小标宋简体" panose="02010601030101010101" charset="-122"/>
              </a:endParaRPr>
            </a:p>
          </p:txBody>
        </p:sp>
      </p:grpSp>
      <p:sp>
        <p:nvSpPr>
          <p:cNvPr id="9" name="文本框 8"/>
          <p:cNvSpPr txBox="1"/>
          <p:nvPr/>
        </p:nvSpPr>
        <p:spPr>
          <a:xfrm>
            <a:off x="2567608" y="562610"/>
            <a:ext cx="4918710" cy="368300"/>
          </a:xfrm>
          <a:prstGeom prst="rect">
            <a:avLst/>
          </a:prstGeom>
          <a:noFill/>
        </p:spPr>
        <p:txBody>
          <a:bodyPr wrap="square" rtlCol="0">
            <a:spAutoFit/>
          </a:bodyPr>
          <a:lstStyle/>
          <a:p>
            <a:pPr algn="just"/>
            <a:r>
              <a:rPr lang="zh-CN" altLang="en-US" sz="1800" b="1" dirty="0">
                <a:latin typeface="黑体" panose="02010609060101010101" charset="-122"/>
                <a:ea typeface="黑体" panose="02010609060101010101" charset="-122"/>
              </a:rPr>
              <a:t>其它说明</a:t>
            </a:r>
            <a:endParaRPr lang="zh-CN" altLang="en-US" sz="1800" b="1" dirty="0">
              <a:latin typeface="黑体" panose="02010609060101010101" charset="-122"/>
              <a:ea typeface="黑体" panose="02010609060101010101" charset="-122"/>
            </a:endParaRPr>
          </a:p>
        </p:txBody>
      </p:sp>
      <p:sp>
        <p:nvSpPr>
          <p:cNvPr id="3" name="文本框 2"/>
          <p:cNvSpPr txBox="1"/>
          <p:nvPr/>
        </p:nvSpPr>
        <p:spPr>
          <a:xfrm>
            <a:off x="1775203" y="1700808"/>
            <a:ext cx="9577009" cy="4108817"/>
          </a:xfrm>
          <a:prstGeom prst="rect">
            <a:avLst/>
          </a:prstGeom>
          <a:noFill/>
        </p:spPr>
        <p:txBody>
          <a:bodyPr wrap="square" rtlCol="0">
            <a:spAutoFit/>
          </a:bodyPr>
          <a:lstStyle/>
          <a:p>
            <a:pPr marL="342900" indent="-342900" algn="just">
              <a:lnSpc>
                <a:spcPct val="150000"/>
              </a:lnSpc>
              <a:buFont typeface="+mj-lt"/>
              <a:buAutoNum type="arabicPeriod"/>
            </a:pPr>
            <a:r>
              <a:rPr lang="zh-CN" altLang="en-US" dirty="0">
                <a:solidFill>
                  <a:schemeClr val="bg2">
                    <a:lumMod val="50000"/>
                  </a:schemeClr>
                </a:solidFill>
                <a:latin typeface="方正小标宋简体" panose="02010601030101010101" charset="-122"/>
                <a:ea typeface="方正小标宋简体" panose="02010601030101010101" charset="-122"/>
              </a:rPr>
              <a:t>查询</a:t>
            </a:r>
            <a:r>
              <a:rPr lang="zh-CN" altLang="en-US" dirty="0">
                <a:solidFill>
                  <a:srgbClr val="FF0000"/>
                </a:solidFill>
                <a:latin typeface="方正小标宋简体" panose="02010601030101010101" charset="-122"/>
                <a:ea typeface="方正小标宋简体" panose="02010601030101010101" charset="-122"/>
              </a:rPr>
              <a:t>企业信用和网页负面信息</a:t>
            </a:r>
            <a:r>
              <a:rPr lang="zh-CN" altLang="en-US" dirty="0">
                <a:solidFill>
                  <a:schemeClr val="bg2">
                    <a:lumMod val="50000"/>
                  </a:schemeClr>
                </a:solidFill>
                <a:latin typeface="方正小标宋简体" panose="02010601030101010101" charset="-122"/>
                <a:ea typeface="方正小标宋简体" panose="02010601030101010101" charset="-122"/>
              </a:rPr>
              <a:t>，无环保、安全、质量、逃税等违法记录；</a:t>
            </a:r>
            <a:endParaRPr lang="zh-CN" altLang="en-US" dirty="0">
              <a:solidFill>
                <a:schemeClr val="bg2">
                  <a:lumMod val="50000"/>
                </a:schemeClr>
              </a:solidFill>
              <a:latin typeface="方正小标宋简体" panose="02010601030101010101" charset="-122"/>
              <a:ea typeface="方正小标宋简体" panose="02010601030101010101" charset="-122"/>
            </a:endParaRPr>
          </a:p>
          <a:p>
            <a:pPr marL="342900" indent="-342900" algn="just">
              <a:lnSpc>
                <a:spcPct val="150000"/>
              </a:lnSpc>
              <a:buFont typeface="+mj-lt"/>
              <a:buAutoNum type="arabicPeriod"/>
            </a:pPr>
            <a:r>
              <a:rPr lang="zh-CN" altLang="en-US" dirty="0">
                <a:solidFill>
                  <a:schemeClr val="bg2">
                    <a:lumMod val="50000"/>
                  </a:schemeClr>
                </a:solidFill>
                <a:latin typeface="方正小标宋简体" panose="02010601030101010101" charset="-122"/>
                <a:ea typeface="方正小标宋简体" panose="02010601030101010101" charset="-122"/>
              </a:rPr>
              <a:t>每一条款均要有</a:t>
            </a:r>
            <a:r>
              <a:rPr lang="zh-CN" altLang="en-US" dirty="0">
                <a:solidFill>
                  <a:srgbClr val="FF0000"/>
                </a:solidFill>
                <a:latin typeface="方正小标宋简体" panose="02010601030101010101" charset="-122"/>
                <a:ea typeface="方正小标宋简体" panose="02010601030101010101" charset="-122"/>
              </a:rPr>
              <a:t>符合性说明及相关证明文件</a:t>
            </a:r>
            <a:r>
              <a:rPr lang="zh-CN" altLang="en-US" dirty="0">
                <a:solidFill>
                  <a:schemeClr val="bg2">
                    <a:lumMod val="50000"/>
                  </a:schemeClr>
                </a:solidFill>
                <a:latin typeface="方正小标宋简体" panose="02010601030101010101" charset="-122"/>
                <a:ea typeface="方正小标宋简体" panose="02010601030101010101" charset="-122"/>
              </a:rPr>
              <a:t>（不适用及不符合项也要注明“不适用”或“不符合”，并说明原因）；</a:t>
            </a:r>
            <a:endParaRPr lang="zh-CN" altLang="en-US" dirty="0">
              <a:solidFill>
                <a:schemeClr val="bg2">
                  <a:lumMod val="50000"/>
                </a:schemeClr>
              </a:solidFill>
              <a:latin typeface="方正小标宋简体" panose="02010601030101010101" charset="-122"/>
              <a:ea typeface="方正小标宋简体" panose="02010601030101010101" charset="-122"/>
            </a:endParaRPr>
          </a:p>
          <a:p>
            <a:pPr marL="342900" indent="-342900" algn="just">
              <a:lnSpc>
                <a:spcPct val="150000"/>
              </a:lnSpc>
              <a:buFont typeface="+mj-lt"/>
              <a:buAutoNum type="arabicPeriod"/>
            </a:pPr>
            <a:r>
              <a:rPr lang="zh-CN" altLang="en-US" dirty="0">
                <a:solidFill>
                  <a:schemeClr val="bg2">
                    <a:lumMod val="50000"/>
                  </a:schemeClr>
                </a:solidFill>
                <a:latin typeface="方正小标宋简体" panose="02010601030101010101" charset="-122"/>
                <a:ea typeface="方正小标宋简体" panose="02010601030101010101" charset="-122"/>
              </a:rPr>
              <a:t>证明材料</a:t>
            </a:r>
            <a:r>
              <a:rPr lang="zh-CN" altLang="en-US" dirty="0">
                <a:solidFill>
                  <a:srgbClr val="FF0000"/>
                </a:solidFill>
                <a:latin typeface="方正小标宋简体" panose="02010601030101010101" charset="-122"/>
                <a:ea typeface="方正小标宋简体" panose="02010601030101010101" charset="-122"/>
              </a:rPr>
              <a:t>索引必须清晰</a:t>
            </a:r>
            <a:r>
              <a:rPr lang="zh-CN" altLang="en-US" dirty="0">
                <a:solidFill>
                  <a:schemeClr val="bg2">
                    <a:lumMod val="50000"/>
                  </a:schemeClr>
                </a:solidFill>
                <a:latin typeface="方正小标宋简体" panose="02010601030101010101" charset="-122"/>
                <a:ea typeface="方正小标宋简体" panose="02010601030101010101" charset="-122"/>
              </a:rPr>
              <a:t>：文件名对应、页码对应；</a:t>
            </a:r>
            <a:endParaRPr lang="zh-CN" altLang="en-US" dirty="0">
              <a:solidFill>
                <a:schemeClr val="bg2">
                  <a:lumMod val="50000"/>
                </a:schemeClr>
              </a:solidFill>
              <a:latin typeface="方正小标宋简体" panose="02010601030101010101" charset="-122"/>
              <a:ea typeface="方正小标宋简体" panose="02010601030101010101" charset="-122"/>
            </a:endParaRPr>
          </a:p>
          <a:p>
            <a:pPr marL="342900" indent="-342900" algn="just">
              <a:lnSpc>
                <a:spcPct val="150000"/>
              </a:lnSpc>
              <a:buFont typeface="+mj-lt"/>
              <a:buAutoNum type="arabicPeriod"/>
            </a:pPr>
            <a:r>
              <a:rPr lang="zh-CN" altLang="en-US" dirty="0">
                <a:solidFill>
                  <a:schemeClr val="bg2">
                    <a:lumMod val="50000"/>
                  </a:schemeClr>
                </a:solidFill>
                <a:latin typeface="方正小标宋简体" panose="02010601030101010101" charset="-122"/>
                <a:ea typeface="方正小标宋简体" panose="02010601030101010101" charset="-122"/>
              </a:rPr>
              <a:t>具有资质的单位出具的</a:t>
            </a:r>
            <a:r>
              <a:rPr lang="zh-CN" altLang="en-US" dirty="0">
                <a:solidFill>
                  <a:srgbClr val="FF0000"/>
                </a:solidFill>
                <a:latin typeface="方正小标宋简体" panose="02010601030101010101" charset="-122"/>
                <a:ea typeface="方正小标宋简体" panose="02010601030101010101" charset="-122"/>
              </a:rPr>
              <a:t>三方报告</a:t>
            </a:r>
            <a:r>
              <a:rPr lang="zh-CN" altLang="en-US" dirty="0">
                <a:solidFill>
                  <a:schemeClr val="bg2">
                    <a:lumMod val="50000"/>
                  </a:schemeClr>
                </a:solidFill>
                <a:latin typeface="方正小标宋简体" panose="02010601030101010101" charset="-122"/>
                <a:ea typeface="方正小标宋简体" panose="02010601030101010101" charset="-122"/>
              </a:rPr>
              <a:t>是专家论证的重要参考，绿色诊断和三方评价报告的质量必须保证；</a:t>
            </a:r>
            <a:endParaRPr lang="en-US" altLang="zh-CN" dirty="0">
              <a:solidFill>
                <a:schemeClr val="bg2">
                  <a:lumMod val="50000"/>
                </a:schemeClr>
              </a:solidFill>
              <a:latin typeface="方正小标宋简体" panose="02010601030101010101" charset="-122"/>
              <a:ea typeface="方正小标宋简体" panose="02010601030101010101" charset="-122"/>
            </a:endParaRPr>
          </a:p>
          <a:p>
            <a:pPr marL="342900" indent="-342900" algn="just">
              <a:lnSpc>
                <a:spcPct val="150000"/>
              </a:lnSpc>
              <a:buFont typeface="+mj-lt"/>
              <a:buAutoNum type="arabicPeriod"/>
            </a:pPr>
            <a:r>
              <a:rPr lang="zh-CN" altLang="en-US" dirty="0">
                <a:solidFill>
                  <a:schemeClr val="bg2">
                    <a:lumMod val="50000"/>
                  </a:schemeClr>
                </a:solidFill>
                <a:latin typeface="方正小标宋简体" panose="02010601030101010101" charset="-122"/>
                <a:ea typeface="方正小标宋简体" panose="02010601030101010101" charset="-122"/>
              </a:rPr>
              <a:t>报告中</a:t>
            </a:r>
            <a:r>
              <a:rPr lang="zh-CN" altLang="en-US" dirty="0">
                <a:solidFill>
                  <a:srgbClr val="FF0000"/>
                </a:solidFill>
                <a:latin typeface="方正小标宋简体" panose="02010601030101010101" charset="-122"/>
                <a:ea typeface="方正小标宋简体" panose="02010601030101010101" charset="-122"/>
              </a:rPr>
              <a:t>数据应准确</a:t>
            </a:r>
            <a:r>
              <a:rPr lang="zh-CN" altLang="en-US" dirty="0">
                <a:solidFill>
                  <a:schemeClr val="bg2">
                    <a:lumMod val="50000"/>
                  </a:schemeClr>
                </a:solidFill>
                <a:latin typeface="方正小标宋简体" panose="02010601030101010101" charset="-122"/>
                <a:ea typeface="方正小标宋简体" panose="02010601030101010101" charset="-122"/>
              </a:rPr>
              <a:t>，如：某企业单位产品碳排放量</a:t>
            </a:r>
            <a:r>
              <a:rPr lang="en-US" altLang="zh-CN" dirty="0">
                <a:solidFill>
                  <a:schemeClr val="bg2">
                    <a:lumMod val="50000"/>
                  </a:schemeClr>
                </a:solidFill>
                <a:latin typeface="方正小标宋简体" panose="02010601030101010101" charset="-122"/>
                <a:ea typeface="方正小标宋简体" panose="02010601030101010101" charset="-122"/>
              </a:rPr>
              <a:t>17kg/t&lt;&lt;&lt;200kg/t</a:t>
            </a:r>
            <a:r>
              <a:rPr lang="zh-CN" altLang="en-US" dirty="0">
                <a:solidFill>
                  <a:schemeClr val="bg2">
                    <a:lumMod val="50000"/>
                  </a:schemeClr>
                </a:solidFill>
                <a:latin typeface="方正小标宋简体" panose="02010601030101010101" charset="-122"/>
                <a:ea typeface="方正小标宋简体" panose="02010601030101010101" charset="-122"/>
              </a:rPr>
              <a:t>世界先进值；</a:t>
            </a:r>
            <a:endParaRPr lang="zh-CN" altLang="en-US" dirty="0">
              <a:solidFill>
                <a:schemeClr val="bg2">
                  <a:lumMod val="50000"/>
                </a:schemeClr>
              </a:solidFill>
              <a:latin typeface="方正小标宋简体" panose="02010601030101010101" charset="-122"/>
              <a:ea typeface="方正小标宋简体" panose="02010601030101010101" charset="-122"/>
            </a:endParaRPr>
          </a:p>
          <a:p>
            <a:pPr marL="342900" indent="-342900" algn="just">
              <a:lnSpc>
                <a:spcPct val="150000"/>
              </a:lnSpc>
              <a:buFont typeface="+mj-lt"/>
              <a:buAutoNum type="arabicPeriod"/>
            </a:pPr>
            <a:r>
              <a:rPr lang="zh-CN" altLang="en-US" dirty="0">
                <a:solidFill>
                  <a:schemeClr val="bg2">
                    <a:lumMod val="50000"/>
                  </a:schemeClr>
                </a:solidFill>
                <a:latin typeface="方正小标宋简体" panose="02010601030101010101" charset="-122"/>
                <a:ea typeface="方正小标宋简体" panose="02010601030101010101" charset="-122"/>
              </a:rPr>
              <a:t>企业</a:t>
            </a:r>
            <a:r>
              <a:rPr lang="zh-CN" altLang="en-US" dirty="0">
                <a:solidFill>
                  <a:srgbClr val="FF0000"/>
                </a:solidFill>
                <a:latin typeface="方正小标宋简体" panose="02010601030101010101" charset="-122"/>
                <a:ea typeface="方正小标宋简体" panose="02010601030101010101" charset="-122"/>
              </a:rPr>
              <a:t>行业分类应准确</a:t>
            </a:r>
            <a:r>
              <a:rPr lang="zh-CN" altLang="en-US" dirty="0">
                <a:solidFill>
                  <a:schemeClr val="bg2">
                    <a:lumMod val="50000"/>
                  </a:schemeClr>
                </a:solidFill>
                <a:latin typeface="方正小标宋简体" panose="02010601030101010101" charset="-122"/>
                <a:ea typeface="方正小标宋简体" panose="02010601030101010101" charset="-122"/>
              </a:rPr>
              <a:t>，如：某企业属于机械行业，提交第三方报告中行业分类填写的是冶金，冶金分数线高于机械分数线，被淘汰。</a:t>
            </a:r>
            <a:endParaRPr lang="zh-CN" altLang="en-US" dirty="0">
              <a:solidFill>
                <a:schemeClr val="bg2">
                  <a:lumMod val="50000"/>
                </a:schemeClr>
              </a:solidFill>
              <a:latin typeface="方正小标宋简体" panose="02010601030101010101" charset="-122"/>
              <a:ea typeface="方正小标宋简体" panose="02010601030101010101" charset="-122"/>
            </a:endParaRPr>
          </a:p>
          <a:p>
            <a:pPr marL="342900" indent="-342900">
              <a:buFont typeface="+mj-lt"/>
              <a:buAutoNum type="arabicPeriod"/>
            </a:pPr>
            <a:endParaRPr lang="zh-CN" altLang="en-US" dirty="0">
              <a:solidFill>
                <a:schemeClr val="bg2">
                  <a:lumMod val="50000"/>
                </a:schemeClr>
              </a:solidFill>
              <a:latin typeface="方正小标宋简体" panose="02010601030101010101" charset="-122"/>
              <a:ea typeface="方正小标宋简体" panose="02010601030101010101"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1792605" y="194310"/>
            <a:ext cx="474980" cy="1630045"/>
          </a:xfrm>
          <a:prstGeom prst="rect">
            <a:avLst/>
          </a:prstGeom>
          <a:noFill/>
        </p:spPr>
        <p:txBody>
          <a:bodyPr wrap="square" rtlCol="0">
            <a:spAutoFit/>
          </a:bodyPr>
          <a:lstStyle/>
          <a:p>
            <a:r>
              <a:rPr lang="en-US" altLang="zh-CN" sz="10000">
                <a:solidFill>
                  <a:schemeClr val="bg1">
                    <a:lumMod val="65000"/>
                  </a:schemeClr>
                </a:solidFill>
                <a:latin typeface="方正小标宋简体" panose="02010601030101010101" charset="-122"/>
                <a:ea typeface="方正小标宋简体" panose="02010601030101010101" charset="-122"/>
              </a:rPr>
              <a:t>5</a:t>
            </a:r>
            <a:endParaRPr lang="en-US" altLang="zh-CN" sz="10000">
              <a:solidFill>
                <a:schemeClr val="bg1">
                  <a:lumMod val="65000"/>
                </a:schemeClr>
              </a:solidFill>
              <a:latin typeface="方正小标宋简体" panose="02010601030101010101" charset="-122"/>
              <a:ea typeface="方正小标宋简体" panose="02010601030101010101" charset="-122"/>
            </a:endParaRPr>
          </a:p>
        </p:txBody>
      </p:sp>
      <p:grpSp>
        <p:nvGrpSpPr>
          <p:cNvPr id="2" name="组合 3"/>
          <p:cNvGrpSpPr/>
          <p:nvPr/>
        </p:nvGrpSpPr>
        <p:grpSpPr>
          <a:xfrm>
            <a:off x="2687320" y="562610"/>
            <a:ext cx="4725670" cy="685165"/>
            <a:chOff x="1493" y="886"/>
            <a:chExt cx="7442" cy="1079"/>
          </a:xfrm>
        </p:grpSpPr>
        <p:sp>
          <p:nvSpPr>
            <p:cNvPr id="19" name="TextBox 8"/>
            <p:cNvSpPr txBox="1"/>
            <p:nvPr/>
          </p:nvSpPr>
          <p:spPr>
            <a:xfrm>
              <a:off x="1493" y="996"/>
              <a:ext cx="7442" cy="969"/>
            </a:xfrm>
            <a:prstGeom prst="rect">
              <a:avLst/>
            </a:prstGeom>
            <a:noFill/>
          </p:spPr>
          <p:txBody>
            <a:bodyPr wrap="square" lIns="0" tIns="0" rIns="0" bIns="0" rtlCol="0" anchor="ctr">
              <a:spAutoFit/>
            </a:bodyPr>
            <a:lstStyle/>
            <a:p>
              <a:pPr algn="just"/>
              <a:endParaRPr lang="zh-CN" altLang="en-US" sz="2000" dirty="0">
                <a:solidFill>
                  <a:srgbClr val="64A70C"/>
                </a:solidFill>
                <a:latin typeface="方正小标宋简体" panose="02010601030101010101" charset="-122"/>
                <a:ea typeface="方正小标宋简体" panose="02010601030101010101" charset="-122"/>
                <a:sym typeface="Arial" panose="020B0604020202020204" pitchFamily="34" charset="0"/>
              </a:endParaRPr>
            </a:p>
            <a:p>
              <a:pPr algn="l"/>
              <a:r>
                <a:rPr lang="zh-CN" altLang="en-US" sz="2000" dirty="0">
                  <a:solidFill>
                    <a:srgbClr val="64A70C"/>
                  </a:solidFill>
                  <a:latin typeface="方正小标宋简体" panose="02010601030101010101" charset="-122"/>
                  <a:ea typeface="方正小标宋简体" panose="02010601030101010101" charset="-122"/>
                  <a:sym typeface="Arial" panose="020B0604020202020204" pitchFamily="34" charset="0"/>
                </a:rPr>
                <a:t>企业应对</a:t>
              </a:r>
              <a:endParaRPr lang="zh-CN" altLang="en-US" sz="2000" dirty="0">
                <a:solidFill>
                  <a:srgbClr val="64A70C"/>
                </a:solidFill>
                <a:latin typeface="方正小标宋简体" panose="02010601030101010101" charset="-122"/>
                <a:ea typeface="方正小标宋简体" panose="02010601030101010101" charset="-122"/>
                <a:sym typeface="Arial" panose="020B0604020202020204" pitchFamily="34" charset="0"/>
              </a:endParaRPr>
            </a:p>
          </p:txBody>
        </p:sp>
        <p:sp>
          <p:nvSpPr>
            <p:cNvPr id="20" name="文本框 19"/>
            <p:cNvSpPr txBox="1"/>
            <p:nvPr/>
          </p:nvSpPr>
          <p:spPr>
            <a:xfrm>
              <a:off x="1658" y="886"/>
              <a:ext cx="2504" cy="628"/>
            </a:xfrm>
            <a:prstGeom prst="rect">
              <a:avLst/>
            </a:prstGeom>
            <a:noFill/>
          </p:spPr>
          <p:txBody>
            <a:bodyPr wrap="square" rtlCol="0">
              <a:spAutoFit/>
            </a:bodyPr>
            <a:lstStyle/>
            <a:p>
              <a:pPr algn="just"/>
              <a:endParaRPr lang="en-US" altLang="zh-CN" sz="2000" dirty="0">
                <a:solidFill>
                  <a:schemeClr val="bg2">
                    <a:lumMod val="50000"/>
                  </a:schemeClr>
                </a:solidFill>
                <a:latin typeface="方正小标宋简体" panose="02010601030101010101" charset="-122"/>
                <a:ea typeface="方正小标宋简体" panose="02010601030101010101" charset="-122"/>
              </a:endParaRPr>
            </a:p>
          </p:txBody>
        </p:sp>
      </p:grpSp>
      <p:sp>
        <p:nvSpPr>
          <p:cNvPr id="3" name="文本框 2"/>
          <p:cNvSpPr txBox="1"/>
          <p:nvPr/>
        </p:nvSpPr>
        <p:spPr>
          <a:xfrm>
            <a:off x="911225" y="1484784"/>
            <a:ext cx="10440988" cy="5478423"/>
          </a:xfrm>
          <a:prstGeom prst="rect">
            <a:avLst/>
          </a:prstGeom>
          <a:noFill/>
        </p:spPr>
        <p:txBody>
          <a:bodyPr wrap="square" rtlCol="0">
            <a:spAutoFit/>
          </a:bodyPr>
          <a:lstStyle/>
          <a:p>
            <a:pPr marL="342900" indent="-342900" algn="just">
              <a:lnSpc>
                <a:spcPct val="150000"/>
              </a:lnSpc>
              <a:buFont typeface="+mj-lt"/>
              <a:buAutoNum type="arabicPeriod"/>
            </a:pPr>
            <a:r>
              <a:rPr lang="zh-CN" altLang="en-US" sz="2000" dirty="0">
                <a:solidFill>
                  <a:schemeClr val="bg2">
                    <a:lumMod val="50000"/>
                  </a:schemeClr>
                </a:solidFill>
                <a:latin typeface="方正小标宋简体" panose="02010601030101010101" charset="-122"/>
                <a:ea typeface="方正小标宋简体" panose="02010601030101010101" charset="-122"/>
                <a:sym typeface="+mn-ea"/>
              </a:rPr>
              <a:t>对绿色工厂相关政策、要求以及对应企业基础进行</a:t>
            </a:r>
            <a:r>
              <a:rPr lang="zh-CN" altLang="en-US" sz="2000" dirty="0">
                <a:solidFill>
                  <a:srgbClr val="FF0000"/>
                </a:solidFill>
                <a:latin typeface="方正小标宋简体" panose="02010601030101010101" charset="-122"/>
                <a:ea typeface="方正小标宋简体" panose="02010601030101010101" charset="-122"/>
                <a:sym typeface="+mn-ea"/>
              </a:rPr>
              <a:t>统筹分析梳理</a:t>
            </a:r>
            <a:r>
              <a:rPr lang="zh-CN" altLang="en-US" sz="2000" dirty="0">
                <a:solidFill>
                  <a:schemeClr val="bg2">
                    <a:lumMod val="50000"/>
                  </a:schemeClr>
                </a:solidFill>
                <a:latin typeface="方正小标宋简体" panose="02010601030101010101" charset="-122"/>
                <a:ea typeface="方正小标宋简体" panose="02010601030101010101" charset="-122"/>
                <a:sym typeface="+mn-ea"/>
              </a:rPr>
              <a:t>，理清绿色工厂评价的总体方针和思路。</a:t>
            </a:r>
            <a:endParaRPr lang="zh-CN" altLang="en-US" sz="2000" dirty="0">
              <a:solidFill>
                <a:schemeClr val="bg2">
                  <a:lumMod val="50000"/>
                </a:schemeClr>
              </a:solidFill>
              <a:latin typeface="方正小标宋简体" panose="02010601030101010101" charset="-122"/>
              <a:ea typeface="方正小标宋简体" panose="02010601030101010101" charset="-122"/>
              <a:sym typeface="+mn-ea"/>
            </a:endParaRPr>
          </a:p>
          <a:p>
            <a:pPr marL="342900" indent="-342900" algn="just">
              <a:lnSpc>
                <a:spcPct val="150000"/>
              </a:lnSpc>
              <a:buFont typeface="+mj-lt"/>
              <a:buAutoNum type="arabicPeriod"/>
            </a:pPr>
            <a:r>
              <a:rPr lang="zh-CN" altLang="en-US" sz="2000" dirty="0">
                <a:solidFill>
                  <a:schemeClr val="bg2">
                    <a:lumMod val="50000"/>
                  </a:schemeClr>
                </a:solidFill>
                <a:latin typeface="方正小标宋简体" panose="02010601030101010101" charset="-122"/>
                <a:ea typeface="方正小标宋简体" panose="02010601030101010101" charset="-122"/>
                <a:sym typeface="+mn-ea"/>
              </a:rPr>
              <a:t>成立“绿色工厂” 评价领导小组和工作小组，由高层领导对主控部门授权并明确相关单位职责（绿色工厂评价是一个综合性的评价，涉及到</a:t>
            </a:r>
            <a:r>
              <a:rPr lang="zh-CN" altLang="en-US" sz="2000" dirty="0">
                <a:solidFill>
                  <a:srgbClr val="FF0000"/>
                </a:solidFill>
                <a:latin typeface="方正小标宋简体" panose="02010601030101010101" charset="-122"/>
                <a:ea typeface="方正小标宋简体" panose="02010601030101010101" charset="-122"/>
                <a:sym typeface="+mn-ea"/>
              </a:rPr>
              <a:t>供应链、体系管理、生产、安环、厂务、财务等诸多部门</a:t>
            </a:r>
            <a:r>
              <a:rPr lang="zh-CN" altLang="en-US" sz="2000" dirty="0">
                <a:solidFill>
                  <a:schemeClr val="bg2">
                    <a:lumMod val="50000"/>
                  </a:schemeClr>
                </a:solidFill>
                <a:latin typeface="方正小标宋简体" panose="02010601030101010101" charset="-122"/>
                <a:ea typeface="方正小标宋简体" panose="02010601030101010101" charset="-122"/>
                <a:sym typeface="+mn-ea"/>
              </a:rPr>
              <a:t>），开展必要的培训、保障评价过程顺利实施。</a:t>
            </a:r>
            <a:endParaRPr lang="zh-CN" altLang="en-US" sz="2000" dirty="0">
              <a:solidFill>
                <a:schemeClr val="bg2">
                  <a:lumMod val="50000"/>
                </a:schemeClr>
              </a:solidFill>
              <a:latin typeface="方正小标宋简体" panose="02010601030101010101" charset="-122"/>
              <a:ea typeface="方正小标宋简体" panose="02010601030101010101" charset="-122"/>
            </a:endParaRPr>
          </a:p>
          <a:p>
            <a:pPr marL="342900" indent="-342900" algn="just">
              <a:lnSpc>
                <a:spcPct val="150000"/>
              </a:lnSpc>
              <a:buFont typeface="+mj-lt"/>
              <a:buAutoNum type="arabicPeriod"/>
            </a:pPr>
            <a:r>
              <a:rPr lang="zh-CN" altLang="en-US" sz="2000" dirty="0">
                <a:solidFill>
                  <a:schemeClr val="bg2">
                    <a:lumMod val="50000"/>
                  </a:schemeClr>
                </a:solidFill>
                <a:latin typeface="方正小标宋简体" panose="02010601030101010101" charset="-122"/>
                <a:ea typeface="方正小标宋简体" panose="02010601030101010101" charset="-122"/>
                <a:sym typeface="+mn-ea"/>
              </a:rPr>
              <a:t>确定</a:t>
            </a:r>
            <a:r>
              <a:rPr lang="en-US" altLang="zh-CN" sz="2000" dirty="0">
                <a:solidFill>
                  <a:srgbClr val="FF0000"/>
                </a:solidFill>
                <a:latin typeface="方正小标宋简体" panose="02010601030101010101" charset="-122"/>
                <a:ea typeface="方正小标宋简体" panose="02010601030101010101" charset="-122"/>
                <a:sym typeface="+mn-ea"/>
              </a:rPr>
              <a:t>1</a:t>
            </a:r>
            <a:r>
              <a:rPr lang="zh-CN" altLang="en-US" sz="2000" dirty="0">
                <a:solidFill>
                  <a:srgbClr val="FF0000"/>
                </a:solidFill>
                <a:latin typeface="方正小标宋简体" panose="02010601030101010101" charset="-122"/>
                <a:ea typeface="方正小标宋简体" panose="02010601030101010101" charset="-122"/>
                <a:sym typeface="+mn-ea"/>
              </a:rPr>
              <a:t>至2名专门联络员</a:t>
            </a:r>
            <a:r>
              <a:rPr lang="zh-CN" altLang="en-US" sz="2000" dirty="0">
                <a:solidFill>
                  <a:schemeClr val="bg2">
                    <a:lumMod val="50000"/>
                  </a:schemeClr>
                </a:solidFill>
                <a:latin typeface="方正小标宋简体" panose="02010601030101010101" charset="-122"/>
                <a:ea typeface="方正小标宋简体" panose="02010601030101010101" charset="-122"/>
                <a:sym typeface="+mn-ea"/>
              </a:rPr>
              <a:t>，负责自评价及三方评价实施过程中的</a:t>
            </a:r>
            <a:r>
              <a:rPr lang="zh-CN" altLang="en-US" sz="2000" dirty="0">
                <a:solidFill>
                  <a:srgbClr val="FF0000"/>
                </a:solidFill>
                <a:latin typeface="方正小标宋简体" panose="02010601030101010101" charset="-122"/>
                <a:ea typeface="方正小标宋简体" panose="02010601030101010101" charset="-122"/>
                <a:sym typeface="+mn-ea"/>
              </a:rPr>
              <a:t>整体协调陪同工作</a:t>
            </a:r>
            <a:r>
              <a:rPr lang="zh-CN" altLang="en-US" sz="2000" dirty="0">
                <a:solidFill>
                  <a:schemeClr val="bg2">
                    <a:lumMod val="50000"/>
                  </a:schemeClr>
                </a:solidFill>
                <a:latin typeface="方正小标宋简体" panose="02010601030101010101" charset="-122"/>
                <a:ea typeface="方正小标宋简体" panose="02010601030101010101" charset="-122"/>
                <a:sym typeface="+mn-ea"/>
              </a:rPr>
              <a:t>。</a:t>
            </a:r>
            <a:endParaRPr lang="zh-CN" altLang="en-US" sz="2000" dirty="0">
              <a:solidFill>
                <a:schemeClr val="bg2">
                  <a:lumMod val="50000"/>
                </a:schemeClr>
              </a:solidFill>
              <a:latin typeface="方正小标宋简体" panose="02010601030101010101" charset="-122"/>
              <a:ea typeface="方正小标宋简体" panose="02010601030101010101" charset="-122"/>
            </a:endParaRPr>
          </a:p>
          <a:p>
            <a:pPr marL="342900" indent="-342900" algn="just">
              <a:lnSpc>
                <a:spcPct val="150000"/>
              </a:lnSpc>
              <a:buFont typeface="+mj-lt"/>
              <a:buAutoNum type="arabicPeriod"/>
            </a:pPr>
            <a:r>
              <a:rPr lang="zh-CN" altLang="en-US" sz="2000" dirty="0">
                <a:solidFill>
                  <a:schemeClr val="bg2">
                    <a:lumMod val="50000"/>
                  </a:schemeClr>
                </a:solidFill>
                <a:latin typeface="方正小标宋简体" panose="02010601030101010101" charset="-122"/>
                <a:ea typeface="方正小标宋简体" panose="02010601030101010101" charset="-122"/>
                <a:sym typeface="+mn-ea"/>
              </a:rPr>
              <a:t>按照“绿色工厂评价要求” （工信厅节函〔2016〕586号）完成自评价及诊断并提供相关证明资料，对资料的</a:t>
            </a:r>
            <a:r>
              <a:rPr lang="zh-CN" altLang="en-US" sz="2000" dirty="0">
                <a:solidFill>
                  <a:srgbClr val="FF0000"/>
                </a:solidFill>
                <a:latin typeface="方正小标宋简体" panose="02010601030101010101" charset="-122"/>
                <a:ea typeface="方正小标宋简体" panose="02010601030101010101" charset="-122"/>
                <a:sym typeface="+mn-ea"/>
              </a:rPr>
              <a:t>真实性、有效性负全部责任</a:t>
            </a:r>
            <a:r>
              <a:rPr lang="zh-CN" altLang="en-US" sz="2000" dirty="0">
                <a:solidFill>
                  <a:schemeClr val="bg2">
                    <a:lumMod val="50000"/>
                  </a:schemeClr>
                </a:solidFill>
                <a:latin typeface="方正小标宋简体" panose="02010601030101010101" charset="-122"/>
                <a:ea typeface="方正小标宋简体" panose="02010601030101010101" charset="-122"/>
                <a:sym typeface="+mn-ea"/>
              </a:rPr>
              <a:t>。</a:t>
            </a:r>
            <a:endParaRPr lang="zh-CN" altLang="en-US" sz="2000" dirty="0">
              <a:solidFill>
                <a:schemeClr val="bg2">
                  <a:lumMod val="50000"/>
                </a:schemeClr>
              </a:solidFill>
              <a:latin typeface="方正小标宋简体" panose="02010601030101010101" charset="-122"/>
              <a:ea typeface="方正小标宋简体" panose="02010601030101010101" charset="-122"/>
            </a:endParaRPr>
          </a:p>
          <a:p>
            <a:pPr marL="342900" indent="-342900" algn="just">
              <a:lnSpc>
                <a:spcPct val="150000"/>
              </a:lnSpc>
              <a:buFont typeface="+mj-lt"/>
              <a:buAutoNum type="arabicPeriod"/>
            </a:pPr>
            <a:r>
              <a:rPr lang="zh-CN" altLang="en-US" sz="2000" dirty="0">
                <a:solidFill>
                  <a:schemeClr val="bg2">
                    <a:lumMod val="50000"/>
                  </a:schemeClr>
                </a:solidFill>
                <a:latin typeface="方正小标宋简体" panose="02010601030101010101" charset="-122"/>
                <a:ea typeface="方正小标宋简体" panose="02010601030101010101" charset="-122"/>
                <a:sym typeface="+mn-ea"/>
              </a:rPr>
              <a:t>提供三方评价过程中</a:t>
            </a:r>
            <a:r>
              <a:rPr lang="zh-CN" altLang="en-US" sz="2000" dirty="0">
                <a:solidFill>
                  <a:srgbClr val="FF0000"/>
                </a:solidFill>
                <a:latin typeface="方正小标宋简体" panose="02010601030101010101" charset="-122"/>
                <a:ea typeface="方正小标宋简体" panose="02010601030101010101" charset="-122"/>
                <a:sym typeface="+mn-ea"/>
              </a:rPr>
              <a:t>必要的资源支持</a:t>
            </a:r>
            <a:r>
              <a:rPr lang="zh-CN" altLang="en-US" sz="2000" dirty="0">
                <a:solidFill>
                  <a:schemeClr val="bg2">
                    <a:lumMod val="50000"/>
                  </a:schemeClr>
                </a:solidFill>
                <a:latin typeface="方正小标宋简体" panose="02010601030101010101" charset="-122"/>
                <a:ea typeface="方正小标宋简体" panose="02010601030101010101" charset="-122"/>
                <a:sym typeface="+mn-ea"/>
              </a:rPr>
              <a:t>。（办公场地、打印、通讯设备、访谈、现场核查）</a:t>
            </a:r>
            <a:endParaRPr lang="zh-CN" altLang="en-US" sz="2000" dirty="0">
              <a:solidFill>
                <a:schemeClr val="bg2">
                  <a:lumMod val="50000"/>
                </a:schemeClr>
              </a:solidFill>
              <a:latin typeface="方正小标宋简体" panose="02010601030101010101" charset="-122"/>
              <a:ea typeface="方正小标宋简体" panose="02010601030101010101" charset="-122"/>
            </a:endParaRPr>
          </a:p>
          <a:p>
            <a:pPr marL="342900" indent="-342900" algn="just">
              <a:lnSpc>
                <a:spcPct val="150000"/>
              </a:lnSpc>
              <a:buFont typeface="+mj-lt"/>
              <a:buAutoNum type="arabicPeriod"/>
            </a:pPr>
            <a:r>
              <a:rPr lang="zh-CN" altLang="en-US" sz="2000" dirty="0">
                <a:solidFill>
                  <a:schemeClr val="bg2">
                    <a:lumMod val="50000"/>
                  </a:schemeClr>
                </a:solidFill>
                <a:latin typeface="方正小标宋简体" panose="02010601030101010101" charset="-122"/>
                <a:ea typeface="方正小标宋简体" panose="02010601030101010101" charset="-122"/>
                <a:sym typeface="+mn-ea"/>
              </a:rPr>
              <a:t>明确</a:t>
            </a:r>
            <a:r>
              <a:rPr lang="zh-CN" altLang="en-US" sz="2000" dirty="0">
                <a:solidFill>
                  <a:srgbClr val="FF0000"/>
                </a:solidFill>
                <a:latin typeface="方正小标宋简体" panose="02010601030101010101" charset="-122"/>
                <a:ea typeface="方正小标宋简体" panose="02010601030101010101" charset="-122"/>
                <a:sym typeface="+mn-ea"/>
              </a:rPr>
              <a:t>保密及限制条件</a:t>
            </a:r>
            <a:r>
              <a:rPr lang="zh-CN" altLang="en-US" sz="2000" dirty="0">
                <a:solidFill>
                  <a:schemeClr val="bg2">
                    <a:lumMod val="50000"/>
                  </a:schemeClr>
                </a:solidFill>
                <a:latin typeface="方正小标宋简体" panose="02010601030101010101" charset="-122"/>
                <a:ea typeface="方正小标宋简体" panose="02010601030101010101" charset="-122"/>
                <a:sym typeface="+mn-ea"/>
              </a:rPr>
              <a:t>。</a:t>
            </a:r>
            <a:endParaRPr lang="en-US" altLang="zh-CN" sz="2000" dirty="0">
              <a:latin typeface="方正小标宋简体" panose="02010601030101010101" charset="-122"/>
              <a:ea typeface="方正小标宋简体" panose="02010601030101010101" charset="-122"/>
            </a:endParaRPr>
          </a:p>
          <a:p>
            <a:pPr marL="0" indent="0" algn="just">
              <a:lnSpc>
                <a:spcPct val="150000"/>
              </a:lnSpc>
              <a:buFont typeface="+mj-lt"/>
              <a:buNone/>
            </a:pPr>
            <a:endParaRPr lang="zh-CN" altLang="en-US" sz="2000" dirty="0">
              <a:solidFill>
                <a:schemeClr val="bg2">
                  <a:lumMod val="50000"/>
                </a:schemeClr>
              </a:solidFill>
              <a:latin typeface="方正小标宋简体" panose="02010601030101010101" charset="-122"/>
              <a:ea typeface="方正小标宋简体" panose="02010601030101010101" charset="-122"/>
            </a:endParaRPr>
          </a:p>
          <a:p>
            <a:pPr marL="342900" indent="-342900">
              <a:buFont typeface="+mj-lt"/>
              <a:buAutoNum type="arabicPeriod"/>
            </a:pPr>
            <a:endParaRPr lang="zh-CN" altLang="en-US" sz="2000" dirty="0">
              <a:solidFill>
                <a:schemeClr val="bg2">
                  <a:lumMod val="50000"/>
                </a:schemeClr>
              </a:solidFill>
              <a:latin typeface="方正小标宋简体" panose="02010601030101010101" charset="-122"/>
              <a:ea typeface="方正小标宋简体" panose="02010601030101010101" charset="-122"/>
            </a:endParaRPr>
          </a:p>
        </p:txBody>
      </p:sp>
      <p:sp>
        <p:nvSpPr>
          <p:cNvPr id="4" name="文本框 3"/>
          <p:cNvSpPr txBox="1"/>
          <p:nvPr/>
        </p:nvSpPr>
        <p:spPr>
          <a:xfrm>
            <a:off x="2567608" y="562610"/>
            <a:ext cx="4918710" cy="368300"/>
          </a:xfrm>
          <a:prstGeom prst="rect">
            <a:avLst/>
          </a:prstGeom>
          <a:noFill/>
        </p:spPr>
        <p:txBody>
          <a:bodyPr wrap="square" rtlCol="0">
            <a:spAutoFit/>
          </a:bodyPr>
          <a:lstStyle/>
          <a:p>
            <a:pPr algn="just"/>
            <a:r>
              <a:rPr lang="zh-CN" altLang="en-US" sz="1800" b="1" dirty="0">
                <a:latin typeface="黑体" panose="02010609060101010101" charset="-122"/>
                <a:ea typeface="黑体" panose="02010609060101010101" charset="-122"/>
              </a:rPr>
              <a:t>其它说明</a:t>
            </a:r>
            <a:endParaRPr lang="zh-CN" altLang="en-US" sz="1800" b="1" dirty="0">
              <a:latin typeface="黑体" panose="02010609060101010101" charset="-122"/>
              <a:ea typeface="黑体" panose="02010609060101010101"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8"/>
          <p:cNvSpPr txBox="1"/>
          <p:nvPr/>
        </p:nvSpPr>
        <p:spPr>
          <a:xfrm>
            <a:off x="1661142" y="743367"/>
            <a:ext cx="1732280" cy="461645"/>
          </a:xfrm>
          <a:prstGeom prst="rect">
            <a:avLst/>
          </a:prstGeom>
          <a:noFill/>
        </p:spPr>
        <p:txBody>
          <a:bodyPr wrap="square" lIns="0" tIns="0" rIns="0" bIns="0" rtlCol="0" anchor="ctr">
            <a:spAutoFit/>
          </a:bodyPr>
          <a:lstStyle/>
          <a:p>
            <a:pPr algn="just"/>
            <a:r>
              <a:rPr lang="zh-CN" altLang="en-US" sz="3000" b="1" dirty="0">
                <a:solidFill>
                  <a:srgbClr val="64A70C"/>
                </a:solidFill>
                <a:latin typeface="微软雅黑" panose="020B0503020204020204" pitchFamily="34" charset="-122"/>
                <a:ea typeface="微软雅黑" panose="020B0503020204020204" pitchFamily="34" charset="-122"/>
                <a:sym typeface="Arial" panose="020B0604020202020204" pitchFamily="34" charset="0"/>
              </a:rPr>
              <a:t>评价方法</a:t>
            </a:r>
            <a:endParaRPr lang="zh-CN" altLang="en-US" sz="3000" b="1" dirty="0">
              <a:solidFill>
                <a:srgbClr val="64A70C"/>
              </a:solidFill>
              <a:latin typeface="微软雅黑" panose="020B0503020204020204" pitchFamily="34" charset="-122"/>
              <a:ea typeface="微软雅黑" panose="020B0503020204020204" pitchFamily="34" charset="-122"/>
              <a:sym typeface="Arial" panose="020B0604020202020204" pitchFamily="34" charset="0"/>
            </a:endParaRPr>
          </a:p>
        </p:txBody>
      </p:sp>
      <p:graphicFrame>
        <p:nvGraphicFramePr>
          <p:cNvPr id="3" name="内容占位符 7"/>
          <p:cNvGraphicFramePr/>
          <p:nvPr/>
        </p:nvGraphicFramePr>
        <p:xfrm>
          <a:off x="3719830" y="1016759"/>
          <a:ext cx="5449570" cy="522055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 name="文本框 1"/>
          <p:cNvSpPr txBox="1"/>
          <p:nvPr/>
        </p:nvSpPr>
        <p:spPr>
          <a:xfrm>
            <a:off x="876917" y="6767"/>
            <a:ext cx="474980" cy="1630045"/>
          </a:xfrm>
          <a:prstGeom prst="rect">
            <a:avLst/>
          </a:prstGeom>
          <a:noFill/>
        </p:spPr>
        <p:txBody>
          <a:bodyPr wrap="square" rtlCol="0">
            <a:spAutoFit/>
          </a:bodyPr>
          <a:lstStyle/>
          <a:p>
            <a:r>
              <a:rPr lang="en-US" altLang="zh-CN" sz="10000" dirty="0">
                <a:solidFill>
                  <a:schemeClr val="bg1">
                    <a:lumMod val="65000"/>
                  </a:schemeClr>
                </a:solidFill>
                <a:latin typeface="方正小标宋简体" panose="02010601030101010101" charset="-122"/>
                <a:ea typeface="方正小标宋简体" panose="02010601030101010101" charset="-122"/>
              </a:rPr>
              <a:t>5</a:t>
            </a:r>
            <a:endParaRPr lang="en-US" altLang="zh-CN" sz="10000" dirty="0">
              <a:solidFill>
                <a:schemeClr val="bg1">
                  <a:lumMod val="65000"/>
                </a:schemeClr>
              </a:solidFill>
              <a:latin typeface="方正小标宋简体" panose="02010601030101010101" charset="-122"/>
              <a:ea typeface="方正小标宋简体" panose="02010601030101010101" charset="-122"/>
            </a:endParaRPr>
          </a:p>
        </p:txBody>
      </p:sp>
      <p:sp>
        <p:nvSpPr>
          <p:cNvPr id="5" name="文本框 4"/>
          <p:cNvSpPr txBox="1"/>
          <p:nvPr/>
        </p:nvSpPr>
        <p:spPr>
          <a:xfrm>
            <a:off x="1661142" y="280806"/>
            <a:ext cx="4918710" cy="368300"/>
          </a:xfrm>
          <a:prstGeom prst="rect">
            <a:avLst/>
          </a:prstGeom>
          <a:noFill/>
        </p:spPr>
        <p:txBody>
          <a:bodyPr wrap="square" rtlCol="0">
            <a:spAutoFit/>
          </a:bodyPr>
          <a:lstStyle/>
          <a:p>
            <a:pPr algn="just"/>
            <a:r>
              <a:rPr lang="zh-CN" altLang="en-US" sz="1800" b="1" dirty="0">
                <a:latin typeface="黑体" panose="02010609060101010101" charset="-122"/>
                <a:ea typeface="黑体" panose="02010609060101010101" charset="-122"/>
              </a:rPr>
              <a:t>其它说明</a:t>
            </a:r>
            <a:endParaRPr lang="zh-CN" altLang="en-US" sz="1800" b="1" dirty="0">
              <a:latin typeface="黑体" panose="02010609060101010101" charset="-122"/>
              <a:ea typeface="黑体" panose="02010609060101010101"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5360" y="908720"/>
            <a:ext cx="8425091" cy="594928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1"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1.企业营业执照复印件；</a:t>
            </a:r>
            <a:endParaRPr kumimoji="0" lang="zh-CN" altLang="en-US" sz="160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2.企业组织机构代码证复印件（适用时）；</a:t>
            </a:r>
            <a:endParaRPr kumimoji="0" lang="zh-CN" altLang="en-US" sz="160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3.企业生产许可证复印件（适用时）；</a:t>
            </a:r>
            <a:endParaRPr kumimoji="0" lang="zh-CN" altLang="en-US" sz="160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4.工厂建设批复文件复印件；</a:t>
            </a:r>
            <a:endParaRPr kumimoji="0" lang="zh-CN" altLang="en-US" sz="160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5.三同时验收文件复印件；</a:t>
            </a:r>
            <a:endParaRPr kumimoji="0" lang="zh-CN" altLang="en-US" sz="160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6.CCC产品认证证书复印件（适用时）；</a:t>
            </a:r>
            <a:endParaRPr kumimoji="0" lang="zh-CN" altLang="en-US" sz="160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7.组织承诺或相关方要求及证据；</a:t>
            </a:r>
            <a:endParaRPr kumimoji="0" lang="zh-CN" altLang="en-US" sz="160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8.最高管理者承诺书（包括传达与资源）；</a:t>
            </a:r>
            <a:endParaRPr kumimoji="0" lang="zh-CN" altLang="en-US" sz="160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9.管理者代表授权书（包括4项职责）；</a:t>
            </a:r>
            <a:endParaRPr kumimoji="0" lang="zh-CN" altLang="en-US" sz="160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10.管理机构的组织及相关制度；</a:t>
            </a:r>
            <a:endParaRPr kumimoji="0" lang="zh-CN" altLang="en-US" sz="160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11.文件化的绿色工厂建设的目标、指标、方案；</a:t>
            </a:r>
            <a:endParaRPr kumimoji="0" lang="zh-CN" altLang="en-US" sz="160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12.教育和培训记录;</a:t>
            </a:r>
            <a:endParaRPr kumimoji="0" lang="zh-CN" altLang="en-US" sz="160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13.企业三年内安全、环保设备设施运行情况；</a:t>
            </a:r>
            <a:endParaRPr kumimoji="0" lang="zh-CN" altLang="en-US" sz="160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14.相关管理体系认证证书；</a:t>
            </a:r>
            <a:endParaRPr kumimoji="0" lang="zh-CN" altLang="en-US" sz="160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15.厂房平面布置图（包括空间布局图、计量设备布置图）；</a:t>
            </a:r>
            <a:endParaRPr kumimoji="0" lang="zh-CN" altLang="en-US" sz="160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16.计量设备清单、用能设备清单、污染物处理设备清单、原材料清单等；</a:t>
            </a:r>
            <a:endParaRPr kumimoji="0" lang="zh-CN" altLang="en-US" sz="160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17.合格供应商名录及其评价表、采购立项审批文件、程序文件、招投标文件等；</a:t>
            </a:r>
            <a:endParaRPr kumimoji="0" lang="zh-CN" altLang="en-US" sz="160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18.已采用的余热利用、分布式供能、自然冷源、水循环利用、高效照明等技术的情况说明（包括技术说明、实施情况和现场照片）；</a:t>
            </a:r>
            <a:endParaRPr kumimoji="0" lang="zh-CN" altLang="en-US" sz="160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19.能源消耗量、资源消耗量等绩效指标计算说明（包括使用的标准、计算边界、排放因数、计算过程等）；</a:t>
            </a:r>
            <a:endParaRPr kumimoji="0" lang="zh-CN" altLang="en-US" sz="160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20.申报工厂已获得的国家、地方、行业节能环保相关奖励证书等。</a:t>
            </a:r>
            <a:endParaRPr kumimoji="0" lang="zh-CN" altLang="en-US" sz="160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pic>
        <p:nvPicPr>
          <p:cNvPr id="4" name="图片 3"/>
          <p:cNvPicPr>
            <a:picLocks noChangeAspect="1"/>
          </p:cNvPicPr>
          <p:nvPr/>
        </p:nvPicPr>
        <p:blipFill>
          <a:blip r:embed="rId1"/>
          <a:stretch>
            <a:fillRect/>
          </a:stretch>
        </p:blipFill>
        <p:spPr>
          <a:xfrm>
            <a:off x="5087888" y="1916832"/>
            <a:ext cx="6928872" cy="2667840"/>
          </a:xfrm>
          <a:prstGeom prst="rect">
            <a:avLst/>
          </a:prstGeom>
        </p:spPr>
      </p:pic>
      <p:sp>
        <p:nvSpPr>
          <p:cNvPr id="3" name="TextBox 8"/>
          <p:cNvSpPr txBox="1"/>
          <p:nvPr/>
        </p:nvSpPr>
        <p:spPr>
          <a:xfrm>
            <a:off x="1661142" y="743357"/>
            <a:ext cx="1732280" cy="461665"/>
          </a:xfrm>
          <a:prstGeom prst="rect">
            <a:avLst/>
          </a:prstGeom>
          <a:noFill/>
        </p:spPr>
        <p:txBody>
          <a:bodyPr wrap="square" lIns="0" tIns="0" rIns="0" bIns="0" rtlCol="0" anchor="ctr">
            <a:spAutoFit/>
          </a:bodyPr>
          <a:lstStyle/>
          <a:p>
            <a:pPr algn="just"/>
            <a:r>
              <a:rPr lang="zh-CN" altLang="en-US" sz="3000" b="1" dirty="0">
                <a:solidFill>
                  <a:srgbClr val="64A70C"/>
                </a:solidFill>
                <a:latin typeface="微软雅黑" panose="020B0503020204020204" pitchFamily="34" charset="-122"/>
                <a:ea typeface="微软雅黑" panose="020B0503020204020204" pitchFamily="34" charset="-122"/>
                <a:sym typeface="Arial" panose="020B0604020202020204" pitchFamily="34" charset="0"/>
              </a:rPr>
              <a:t>证明材料</a:t>
            </a:r>
            <a:endParaRPr lang="zh-CN" altLang="en-US" sz="3000" b="1" dirty="0">
              <a:solidFill>
                <a:srgbClr val="64A70C"/>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 name="文本框 4"/>
          <p:cNvSpPr txBox="1"/>
          <p:nvPr/>
        </p:nvSpPr>
        <p:spPr>
          <a:xfrm>
            <a:off x="876917" y="6767"/>
            <a:ext cx="474980" cy="1630045"/>
          </a:xfrm>
          <a:prstGeom prst="rect">
            <a:avLst/>
          </a:prstGeom>
          <a:noFill/>
        </p:spPr>
        <p:txBody>
          <a:bodyPr wrap="square" rtlCol="0">
            <a:spAutoFit/>
          </a:bodyPr>
          <a:lstStyle/>
          <a:p>
            <a:r>
              <a:rPr lang="en-US" altLang="zh-CN" sz="10000" dirty="0">
                <a:solidFill>
                  <a:schemeClr val="bg1">
                    <a:lumMod val="65000"/>
                  </a:schemeClr>
                </a:solidFill>
                <a:latin typeface="方正小标宋简体" panose="02010601030101010101" charset="-122"/>
                <a:ea typeface="方正小标宋简体" panose="02010601030101010101" charset="-122"/>
              </a:rPr>
              <a:t>5</a:t>
            </a:r>
            <a:endParaRPr lang="en-US" altLang="zh-CN" sz="10000" dirty="0">
              <a:solidFill>
                <a:schemeClr val="bg1">
                  <a:lumMod val="65000"/>
                </a:schemeClr>
              </a:solidFill>
              <a:latin typeface="方正小标宋简体" panose="02010601030101010101" charset="-122"/>
              <a:ea typeface="方正小标宋简体" panose="02010601030101010101" charset="-122"/>
            </a:endParaRPr>
          </a:p>
        </p:txBody>
      </p:sp>
      <p:sp>
        <p:nvSpPr>
          <p:cNvPr id="7" name="文本框 6"/>
          <p:cNvSpPr txBox="1"/>
          <p:nvPr/>
        </p:nvSpPr>
        <p:spPr>
          <a:xfrm>
            <a:off x="1665972" y="375057"/>
            <a:ext cx="4918710" cy="368300"/>
          </a:xfrm>
          <a:prstGeom prst="rect">
            <a:avLst/>
          </a:prstGeom>
          <a:noFill/>
        </p:spPr>
        <p:txBody>
          <a:bodyPr wrap="square" rtlCol="0">
            <a:spAutoFit/>
          </a:bodyPr>
          <a:lstStyle/>
          <a:p>
            <a:pPr algn="just"/>
            <a:r>
              <a:rPr lang="zh-CN" altLang="en-US" sz="1800" b="1" dirty="0">
                <a:latin typeface="黑体" panose="02010609060101010101" charset="-122"/>
                <a:ea typeface="黑体" panose="02010609060101010101" charset="-122"/>
              </a:rPr>
              <a:t>其它说明</a:t>
            </a:r>
            <a:endParaRPr lang="zh-CN" altLang="en-US" sz="1800" b="1" dirty="0">
              <a:latin typeface="黑体" panose="02010609060101010101" charset="-122"/>
              <a:ea typeface="黑体" panose="02010609060101010101"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8"/>
          <p:cNvSpPr txBox="1"/>
          <p:nvPr/>
        </p:nvSpPr>
        <p:spPr>
          <a:xfrm>
            <a:off x="1415480" y="855250"/>
            <a:ext cx="6953885" cy="461645"/>
          </a:xfrm>
          <a:prstGeom prst="rect">
            <a:avLst/>
          </a:prstGeom>
          <a:noFill/>
        </p:spPr>
        <p:txBody>
          <a:bodyPr wrap="square" lIns="0" tIns="0" rIns="0" bIns="0" rtlCol="0" anchor="ctr">
            <a:spAutoFit/>
          </a:bodyPr>
          <a:lstStyle/>
          <a:p>
            <a:pPr algn="just"/>
            <a:r>
              <a:rPr lang="zh-CN" altLang="en-US" sz="3000" b="1" dirty="0">
                <a:solidFill>
                  <a:srgbClr val="64A70C"/>
                </a:solidFill>
                <a:latin typeface="微软雅黑" panose="020B0503020204020204" pitchFamily="34" charset="-122"/>
                <a:ea typeface="微软雅黑" panose="020B0503020204020204" pitchFamily="34" charset="-122"/>
                <a:sym typeface="Arial" panose="020B0604020202020204" pitchFamily="34" charset="0"/>
              </a:rPr>
              <a:t>通过条件及可能导致不通过的原因</a:t>
            </a:r>
            <a:endParaRPr lang="zh-CN" altLang="en-US" sz="3000" b="1" dirty="0">
              <a:solidFill>
                <a:srgbClr val="64A70C"/>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 name="矩形 1"/>
          <p:cNvSpPr/>
          <p:nvPr/>
        </p:nvSpPr>
        <p:spPr>
          <a:xfrm>
            <a:off x="1894076" y="1709512"/>
            <a:ext cx="8306380" cy="1983740"/>
          </a:xfrm>
          <a:prstGeom prst="rect">
            <a:avLst/>
          </a:prstGeom>
          <a:solidFill>
            <a:schemeClr val="bg1"/>
          </a:solidFill>
        </p:spPr>
        <p:txBody>
          <a:bodyPr wrap="square">
            <a:spAutoFit/>
          </a:bodyPr>
          <a:lstStyle/>
          <a:p>
            <a:pPr algn="l">
              <a:lnSpc>
                <a:spcPct val="150000"/>
              </a:lnSpc>
              <a:defRPr/>
            </a:pPr>
            <a:r>
              <a:rPr lang="en-US" altLang="zh-CN" sz="2800" b="1" dirty="0">
                <a:solidFill>
                  <a:srgbClr val="00B050"/>
                </a:solidFill>
                <a:latin typeface="微软雅黑" panose="020B0503020204020204" pitchFamily="34" charset="-122"/>
                <a:ea typeface="微软雅黑" panose="020B0503020204020204" pitchFamily="34" charset="-122"/>
              </a:rPr>
              <a:t>PASSED </a:t>
            </a:r>
            <a:r>
              <a:rPr lang="zh-CN" altLang="en-US" sz="1800" b="1" dirty="0">
                <a:solidFill>
                  <a:srgbClr val="00B050"/>
                </a:solidFill>
                <a:latin typeface="微软雅黑" panose="020B0503020204020204" pitchFamily="34" charset="-122"/>
                <a:ea typeface="微软雅黑" panose="020B0503020204020204" pitchFamily="34" charset="-122"/>
              </a:rPr>
              <a:t>评价通过的基本条件：</a:t>
            </a:r>
            <a:endParaRPr lang="zh-CN" altLang="en-US" sz="1800" b="1" dirty="0">
              <a:solidFill>
                <a:srgbClr val="00B050"/>
              </a:solidFill>
              <a:latin typeface="微软雅黑" panose="020B0503020204020204" pitchFamily="34" charset="-122"/>
              <a:ea typeface="微软雅黑" panose="020B0503020204020204" pitchFamily="34" charset="-122"/>
            </a:endParaRPr>
          </a:p>
          <a:p>
            <a:pPr algn="l">
              <a:lnSpc>
                <a:spcPct val="150000"/>
              </a:lnSpc>
              <a:defRPr/>
            </a:pPr>
            <a:r>
              <a:rPr lang="en-US" altLang="zh-CN" sz="1800" dirty="0">
                <a:solidFill>
                  <a:schemeClr val="tx1"/>
                </a:solidFill>
                <a:latin typeface="方正小标宋简体" panose="02010601030101010101" charset="-122"/>
                <a:ea typeface="方正小标宋简体" panose="02010601030101010101" charset="-122"/>
              </a:rPr>
              <a:t>1</a:t>
            </a:r>
            <a:r>
              <a:rPr lang="zh-CN" altLang="en-US" sz="1800" dirty="0">
                <a:solidFill>
                  <a:schemeClr val="tx1"/>
                </a:solidFill>
                <a:latin typeface="方正小标宋简体" panose="02010601030101010101" charset="-122"/>
                <a:ea typeface="方正小标宋简体" panose="02010601030101010101" charset="-122"/>
              </a:rPr>
              <a:t>、受评企业的绿色工厂满足要求并且运行有效；</a:t>
            </a:r>
            <a:r>
              <a:rPr lang="zh-CN" altLang="en-US" sz="1800" dirty="0">
                <a:solidFill>
                  <a:srgbClr val="FF0000"/>
                </a:solidFill>
                <a:latin typeface="方正小标宋简体" panose="02010601030101010101" charset="-122"/>
                <a:ea typeface="方正小标宋简体" panose="02010601030101010101" charset="-122"/>
              </a:rPr>
              <a:t>最终评价得分满足要求</a:t>
            </a:r>
            <a:r>
              <a:rPr lang="zh-CN" altLang="en-US" sz="1800" dirty="0">
                <a:solidFill>
                  <a:schemeClr val="tx1"/>
                </a:solidFill>
                <a:latin typeface="方正小标宋简体" panose="02010601030101010101" charset="-122"/>
                <a:ea typeface="方正小标宋简体" panose="02010601030101010101" charset="-122"/>
              </a:rPr>
              <a:t>；</a:t>
            </a:r>
            <a:endParaRPr lang="zh-CN" altLang="en-US" sz="1800" dirty="0">
              <a:solidFill>
                <a:srgbClr val="C00000"/>
              </a:solidFill>
              <a:latin typeface="方正小标宋简体" panose="02010601030101010101" charset="-122"/>
              <a:ea typeface="方正小标宋简体" panose="02010601030101010101" charset="-122"/>
            </a:endParaRPr>
          </a:p>
          <a:p>
            <a:pPr algn="l">
              <a:lnSpc>
                <a:spcPct val="150000"/>
              </a:lnSpc>
              <a:defRPr/>
            </a:pPr>
            <a:r>
              <a:rPr lang="en-US" altLang="zh-CN" sz="1800" dirty="0">
                <a:solidFill>
                  <a:schemeClr val="tx1"/>
                </a:solidFill>
                <a:latin typeface="方正小标宋简体" panose="02010601030101010101" charset="-122"/>
                <a:ea typeface="方正小标宋简体" panose="02010601030101010101" charset="-122"/>
              </a:rPr>
              <a:t>2</a:t>
            </a:r>
            <a:r>
              <a:rPr lang="zh-CN" altLang="en-US" sz="1800" dirty="0">
                <a:solidFill>
                  <a:schemeClr val="tx1"/>
                </a:solidFill>
                <a:latin typeface="方正小标宋简体" panose="02010601030101010101" charset="-122"/>
                <a:ea typeface="方正小标宋简体" panose="02010601030101010101" charset="-122"/>
              </a:rPr>
              <a:t>、受评企业</a:t>
            </a:r>
            <a:r>
              <a:rPr lang="zh-CN" altLang="en-US" sz="1800" dirty="0">
                <a:solidFill>
                  <a:srgbClr val="FF0000"/>
                </a:solidFill>
                <a:latin typeface="方正小标宋简体" panose="02010601030101010101" charset="-122"/>
                <a:ea typeface="方正小标宋简体" panose="02010601030101010101" charset="-122"/>
              </a:rPr>
              <a:t>符合法律法规的要求</a:t>
            </a:r>
            <a:r>
              <a:rPr lang="zh-CN" altLang="en-US" sz="1800" dirty="0">
                <a:solidFill>
                  <a:schemeClr val="tx1"/>
                </a:solidFill>
                <a:latin typeface="方正小标宋简体" panose="02010601030101010101" charset="-122"/>
                <a:ea typeface="方正小标宋简体" panose="02010601030101010101" charset="-122"/>
              </a:rPr>
              <a:t>；</a:t>
            </a:r>
            <a:endParaRPr lang="zh-CN" altLang="en-US" sz="1800" dirty="0">
              <a:solidFill>
                <a:schemeClr val="tx1"/>
              </a:solidFill>
              <a:latin typeface="方正小标宋简体" panose="02010601030101010101" charset="-122"/>
              <a:ea typeface="方正小标宋简体" panose="02010601030101010101" charset="-122"/>
            </a:endParaRPr>
          </a:p>
          <a:p>
            <a:pPr algn="l">
              <a:lnSpc>
                <a:spcPct val="150000"/>
              </a:lnSpc>
              <a:defRPr/>
            </a:pPr>
            <a:r>
              <a:rPr lang="en-US" altLang="zh-CN" sz="1800" dirty="0">
                <a:solidFill>
                  <a:schemeClr val="tx1"/>
                </a:solidFill>
                <a:latin typeface="方正小标宋简体" panose="02010601030101010101" charset="-122"/>
                <a:ea typeface="方正小标宋简体" panose="02010601030101010101" charset="-122"/>
              </a:rPr>
              <a:t>3</a:t>
            </a:r>
            <a:r>
              <a:rPr lang="zh-CN" altLang="en-US" sz="1800" dirty="0">
                <a:solidFill>
                  <a:schemeClr val="tx1"/>
                </a:solidFill>
                <a:latin typeface="方正小标宋简体" panose="02010601030101010101" charset="-122"/>
                <a:ea typeface="方正小标宋简体" panose="02010601030101010101" charset="-122"/>
              </a:rPr>
              <a:t>、受评企业按照三方</a:t>
            </a:r>
            <a:r>
              <a:rPr lang="zh-CN" altLang="en-US" sz="1800" dirty="0">
                <a:solidFill>
                  <a:srgbClr val="FF0000"/>
                </a:solidFill>
                <a:latin typeface="方正小标宋简体" panose="02010601030101010101" charset="-122"/>
                <a:ea typeface="方正小标宋简体" panose="02010601030101010101" charset="-122"/>
              </a:rPr>
              <a:t>评价合同规定履行了相关义务</a:t>
            </a:r>
            <a:r>
              <a:rPr lang="zh-CN" altLang="en-US" sz="1800" dirty="0">
                <a:solidFill>
                  <a:schemeClr val="tx1"/>
                </a:solidFill>
                <a:latin typeface="方正小标宋简体" panose="02010601030101010101" charset="-122"/>
                <a:ea typeface="方正小标宋简体" panose="02010601030101010101" charset="-122"/>
              </a:rPr>
              <a:t>。</a:t>
            </a:r>
            <a:endParaRPr lang="zh-CN" altLang="en-US" sz="1800" dirty="0">
              <a:solidFill>
                <a:schemeClr val="tx1"/>
              </a:solidFill>
              <a:latin typeface="方正小标宋简体" panose="02010601030101010101" charset="-122"/>
              <a:ea typeface="方正小标宋简体" panose="02010601030101010101" charset="-122"/>
            </a:endParaRPr>
          </a:p>
        </p:txBody>
      </p:sp>
      <p:sp>
        <p:nvSpPr>
          <p:cNvPr id="6" name="矩形 5"/>
          <p:cNvSpPr/>
          <p:nvPr/>
        </p:nvSpPr>
        <p:spPr>
          <a:xfrm>
            <a:off x="1883934" y="3887031"/>
            <a:ext cx="8702022" cy="2814955"/>
          </a:xfrm>
          <a:prstGeom prst="rect">
            <a:avLst/>
          </a:prstGeom>
          <a:solidFill>
            <a:schemeClr val="bg1"/>
          </a:solidFill>
        </p:spPr>
        <p:txBody>
          <a:bodyPr wrap="square">
            <a:spAutoFit/>
          </a:bodyPr>
          <a:lstStyle/>
          <a:p>
            <a:pPr algn="l">
              <a:lnSpc>
                <a:spcPct val="150000"/>
              </a:lnSpc>
              <a:defRPr/>
            </a:pPr>
            <a:r>
              <a:rPr lang="en-US" altLang="zh-CN" sz="2800" b="1" dirty="0">
                <a:solidFill>
                  <a:srgbClr val="C00000"/>
                </a:solidFill>
                <a:latin typeface="微软雅黑" panose="020B0503020204020204" pitchFamily="34" charset="-122"/>
                <a:ea typeface="微软雅黑" panose="020B0503020204020204" pitchFamily="34" charset="-122"/>
              </a:rPr>
              <a:t>REJECT </a:t>
            </a:r>
            <a:r>
              <a:rPr lang="zh-CN" altLang="en-US" sz="1800" b="1" dirty="0">
                <a:solidFill>
                  <a:srgbClr val="C00000"/>
                </a:solidFill>
                <a:latin typeface="微软雅黑" panose="020B0503020204020204" pitchFamily="34" charset="-122"/>
                <a:ea typeface="微软雅黑" panose="020B0503020204020204" pitchFamily="34" charset="-122"/>
              </a:rPr>
              <a:t>可能导致评价不通过的原因：</a:t>
            </a:r>
            <a:endParaRPr lang="zh-CN" altLang="en-US" sz="1800" b="1" dirty="0">
              <a:solidFill>
                <a:srgbClr val="C00000"/>
              </a:solidFill>
              <a:latin typeface="微软雅黑" panose="020B0503020204020204" pitchFamily="34" charset="-122"/>
              <a:ea typeface="微软雅黑" panose="020B0503020204020204" pitchFamily="34" charset="-122"/>
            </a:endParaRPr>
          </a:p>
          <a:p>
            <a:pPr algn="l">
              <a:lnSpc>
                <a:spcPct val="150000"/>
              </a:lnSpc>
              <a:defRPr/>
            </a:pPr>
            <a:r>
              <a:rPr lang="en-US" altLang="zh-CN" sz="1800" dirty="0">
                <a:solidFill>
                  <a:schemeClr val="tx1"/>
                </a:solidFill>
                <a:latin typeface="方正小标宋简体" panose="02010601030101010101" charset="-122"/>
                <a:ea typeface="方正小标宋简体" panose="02010601030101010101" charset="-122"/>
              </a:rPr>
              <a:t>1</a:t>
            </a:r>
            <a:r>
              <a:rPr lang="zh-CN" altLang="en-US" sz="1800" dirty="0">
                <a:solidFill>
                  <a:schemeClr val="tx1"/>
                </a:solidFill>
                <a:latin typeface="方正小标宋简体" panose="02010601030101010101" charset="-122"/>
                <a:ea typeface="方正小标宋简体" panose="02010601030101010101" charset="-122"/>
              </a:rPr>
              <a:t>、受评企业的绿色工厂</a:t>
            </a:r>
            <a:r>
              <a:rPr lang="zh-CN" altLang="en-US" sz="1800" dirty="0">
                <a:solidFill>
                  <a:srgbClr val="FF0000"/>
                </a:solidFill>
                <a:latin typeface="方正小标宋简体" panose="02010601030101010101" charset="-122"/>
                <a:ea typeface="方正小标宋简体" panose="02010601030101010101" charset="-122"/>
              </a:rPr>
              <a:t>管理具有重大缺陷</a:t>
            </a:r>
            <a:r>
              <a:rPr lang="zh-CN" altLang="en-US" sz="1800" dirty="0">
                <a:solidFill>
                  <a:schemeClr val="tx1"/>
                </a:solidFill>
                <a:latin typeface="方正小标宋简体" panose="02010601030101010101" charset="-122"/>
                <a:ea typeface="方正小标宋简体" panose="02010601030101010101" charset="-122"/>
              </a:rPr>
              <a:t>，不符合评价要求；最终评价得分不满足方案要求；</a:t>
            </a:r>
            <a:endParaRPr lang="zh-CN" altLang="en-US" sz="1800" dirty="0">
              <a:solidFill>
                <a:srgbClr val="C00000"/>
              </a:solidFill>
              <a:latin typeface="方正小标宋简体" panose="02010601030101010101" charset="-122"/>
              <a:ea typeface="方正小标宋简体" panose="02010601030101010101" charset="-122"/>
            </a:endParaRPr>
          </a:p>
          <a:p>
            <a:pPr algn="l">
              <a:lnSpc>
                <a:spcPct val="150000"/>
              </a:lnSpc>
              <a:defRPr/>
            </a:pPr>
            <a:r>
              <a:rPr lang="en-US" altLang="zh-CN" sz="1800" dirty="0">
                <a:solidFill>
                  <a:schemeClr val="tx1"/>
                </a:solidFill>
                <a:latin typeface="方正小标宋简体" panose="02010601030101010101" charset="-122"/>
                <a:ea typeface="方正小标宋简体" panose="02010601030101010101" charset="-122"/>
              </a:rPr>
              <a:t>2</a:t>
            </a:r>
            <a:r>
              <a:rPr lang="zh-CN" altLang="en-US" sz="1800" dirty="0">
                <a:solidFill>
                  <a:schemeClr val="tx1"/>
                </a:solidFill>
                <a:latin typeface="方正小标宋简体" panose="02010601030101010101" charset="-122"/>
                <a:ea typeface="方正小标宋简体" panose="02010601030101010101" charset="-122"/>
              </a:rPr>
              <a:t>、评价过程中发现收评企业在绿色工厂管理方面存在重大问题或者有其他产品或服务方面的</a:t>
            </a:r>
            <a:r>
              <a:rPr lang="zh-CN" altLang="en-US" sz="1800" dirty="0">
                <a:solidFill>
                  <a:srgbClr val="FF0000"/>
                </a:solidFill>
                <a:latin typeface="方正小标宋简体" panose="02010601030101010101" charset="-122"/>
                <a:ea typeface="方正小标宋简体" panose="02010601030101010101" charset="-122"/>
              </a:rPr>
              <a:t>严重违法违规行为</a:t>
            </a:r>
            <a:r>
              <a:rPr lang="zh-CN" altLang="en-US" sz="1800" dirty="0">
                <a:solidFill>
                  <a:schemeClr val="tx1"/>
                </a:solidFill>
                <a:latin typeface="方正小标宋简体" panose="02010601030101010101" charset="-122"/>
                <a:ea typeface="方正小标宋简体" panose="02010601030101010101" charset="-122"/>
              </a:rPr>
              <a:t>。</a:t>
            </a:r>
            <a:endParaRPr lang="en-US" altLang="zh-CN" sz="1800" dirty="0">
              <a:solidFill>
                <a:schemeClr val="tx1"/>
              </a:solidFill>
              <a:latin typeface="方正小标宋简体" panose="02010601030101010101" charset="-122"/>
              <a:ea typeface="方正小标宋简体" panose="02010601030101010101" charset="-122"/>
            </a:endParaRPr>
          </a:p>
          <a:p>
            <a:pPr algn="l">
              <a:lnSpc>
                <a:spcPct val="150000"/>
              </a:lnSpc>
              <a:defRPr/>
            </a:pPr>
            <a:r>
              <a:rPr lang="en-US" altLang="zh-CN" sz="1800" dirty="0">
                <a:solidFill>
                  <a:schemeClr val="tx1"/>
                </a:solidFill>
                <a:latin typeface="方正小标宋简体" panose="02010601030101010101" charset="-122"/>
                <a:ea typeface="方正小标宋简体" panose="02010601030101010101" charset="-122"/>
              </a:rPr>
              <a:t>3</a:t>
            </a:r>
            <a:r>
              <a:rPr lang="zh-CN" altLang="en-US" sz="1800" dirty="0">
                <a:solidFill>
                  <a:schemeClr val="tx1"/>
                </a:solidFill>
                <a:latin typeface="方正小标宋简体" panose="02010601030101010101" charset="-122"/>
                <a:ea typeface="方正小标宋简体" panose="02010601030101010101" charset="-122"/>
              </a:rPr>
              <a:t>、</a:t>
            </a:r>
            <a:r>
              <a:rPr lang="zh-CN" altLang="en-US" dirty="0">
                <a:solidFill>
                  <a:srgbClr val="FF0000"/>
                </a:solidFill>
                <a:latin typeface="方正小标宋简体" panose="02010601030101010101" charset="-122"/>
                <a:ea typeface="方正小标宋简体" panose="02010601030101010101" charset="-122"/>
              </a:rPr>
              <a:t>标准用错</a:t>
            </a:r>
            <a:r>
              <a:rPr lang="zh-CN" altLang="en-US" sz="1800" dirty="0">
                <a:solidFill>
                  <a:schemeClr val="tx1"/>
                </a:solidFill>
                <a:latin typeface="方正小标宋简体" panose="02010601030101010101" charset="-122"/>
                <a:ea typeface="方正小标宋简体" panose="02010601030101010101" charset="-122"/>
              </a:rPr>
              <a:t>。。。。。</a:t>
            </a:r>
            <a:endParaRPr lang="zh-CN" altLang="en-US" sz="1800" dirty="0">
              <a:solidFill>
                <a:schemeClr val="tx1"/>
              </a:solidFill>
              <a:latin typeface="方正小标宋简体" panose="02010601030101010101" charset="-122"/>
              <a:ea typeface="方正小标宋简体" panose="02010601030101010101" charset="-122"/>
            </a:endParaRPr>
          </a:p>
        </p:txBody>
      </p:sp>
      <p:sp>
        <p:nvSpPr>
          <p:cNvPr id="3" name="文本框 2"/>
          <p:cNvSpPr txBox="1"/>
          <p:nvPr/>
        </p:nvSpPr>
        <p:spPr>
          <a:xfrm>
            <a:off x="482409" y="60334"/>
            <a:ext cx="474980" cy="1630045"/>
          </a:xfrm>
          <a:prstGeom prst="rect">
            <a:avLst/>
          </a:prstGeom>
          <a:noFill/>
        </p:spPr>
        <p:txBody>
          <a:bodyPr wrap="square" rtlCol="0">
            <a:spAutoFit/>
          </a:bodyPr>
          <a:lstStyle/>
          <a:p>
            <a:r>
              <a:rPr lang="en-US" altLang="zh-CN" sz="10000" dirty="0">
                <a:solidFill>
                  <a:schemeClr val="bg1">
                    <a:lumMod val="65000"/>
                  </a:schemeClr>
                </a:solidFill>
                <a:latin typeface="方正小标宋简体" panose="02010601030101010101" charset="-122"/>
                <a:ea typeface="方正小标宋简体" panose="02010601030101010101" charset="-122"/>
              </a:rPr>
              <a:t>5</a:t>
            </a:r>
            <a:endParaRPr lang="en-US" altLang="zh-CN" sz="10000" dirty="0">
              <a:solidFill>
                <a:schemeClr val="bg1">
                  <a:lumMod val="65000"/>
                </a:schemeClr>
              </a:solidFill>
              <a:latin typeface="方正小标宋简体" panose="02010601030101010101" charset="-122"/>
              <a:ea typeface="方正小标宋简体" panose="02010601030101010101" charset="-122"/>
            </a:endParaRPr>
          </a:p>
        </p:txBody>
      </p:sp>
      <p:sp>
        <p:nvSpPr>
          <p:cNvPr id="4" name="文本框 3"/>
          <p:cNvSpPr txBox="1"/>
          <p:nvPr/>
        </p:nvSpPr>
        <p:spPr>
          <a:xfrm>
            <a:off x="1271464" y="428624"/>
            <a:ext cx="4918710" cy="368300"/>
          </a:xfrm>
          <a:prstGeom prst="rect">
            <a:avLst/>
          </a:prstGeom>
          <a:noFill/>
        </p:spPr>
        <p:txBody>
          <a:bodyPr wrap="square" rtlCol="0">
            <a:spAutoFit/>
          </a:bodyPr>
          <a:lstStyle/>
          <a:p>
            <a:pPr algn="just"/>
            <a:r>
              <a:rPr lang="zh-CN" altLang="en-US" sz="1800" b="1" dirty="0">
                <a:latin typeface="黑体" panose="02010609060101010101" charset="-122"/>
                <a:ea typeface="黑体" panose="02010609060101010101" charset="-122"/>
              </a:rPr>
              <a:t>其它说明</a:t>
            </a:r>
            <a:endParaRPr lang="zh-CN" altLang="en-US" sz="1800" b="1" dirty="0">
              <a:latin typeface="黑体" panose="02010609060101010101" charset="-122"/>
              <a:ea typeface="黑体" panose="02010609060101010101"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479376" y="260648"/>
            <a:ext cx="5050269" cy="645160"/>
          </a:xfrm>
          <a:prstGeom prst="rect">
            <a:avLst/>
          </a:prstGeom>
          <a:noFill/>
        </p:spPr>
        <p:txBody>
          <a:bodyPr wrap="square" rtlCol="0">
            <a:spAutoFit/>
          </a:bodyPr>
          <a:lstStyle/>
          <a:p>
            <a:pPr algn="ctr" defTabSz="685800" fontAlgn="auto">
              <a:spcBef>
                <a:spcPts val="0"/>
              </a:spcBef>
              <a:spcAft>
                <a:spcPts val="0"/>
              </a:spcAft>
            </a:pPr>
            <a:r>
              <a:rPr lang="zh-CN" altLang="en-US" sz="3600" b="1" dirty="0">
                <a:gradFill>
                  <a:gsLst>
                    <a:gs pos="0">
                      <a:srgbClr val="92D050"/>
                    </a:gs>
                    <a:gs pos="100000">
                      <a:srgbClr val="00B0F0"/>
                    </a:gs>
                  </a:gsLst>
                  <a:lin ang="10800000" scaled="0"/>
                </a:gradFill>
                <a:latin typeface="思源黑体 CN Bold" panose="020B0800000000000000" charset="-122"/>
                <a:ea typeface="思源黑体 CN Bold" panose="020B0800000000000000" charset="-122"/>
              </a:rPr>
              <a:t>湖北工业大学简介</a:t>
            </a:r>
            <a:endParaRPr lang="zh-CN" altLang="en-US" sz="3600" b="1" dirty="0">
              <a:gradFill>
                <a:gsLst>
                  <a:gs pos="0">
                    <a:srgbClr val="92D050"/>
                  </a:gs>
                  <a:gs pos="100000">
                    <a:srgbClr val="00B0F0"/>
                  </a:gs>
                </a:gsLst>
                <a:lin ang="10800000" scaled="0"/>
              </a:gradFill>
              <a:latin typeface="思源黑体 CN Bold" panose="020B0800000000000000" charset="-122"/>
              <a:ea typeface="思源黑体 CN Bold" panose="020B0800000000000000" charset="-122"/>
            </a:endParaRPr>
          </a:p>
        </p:txBody>
      </p:sp>
      <p:pic>
        <p:nvPicPr>
          <p:cNvPr id="2" name="图片 1"/>
          <p:cNvPicPr>
            <a:picLocks noChangeAspect="1"/>
          </p:cNvPicPr>
          <p:nvPr/>
        </p:nvPicPr>
        <p:blipFill>
          <a:blip r:embed="rId2"/>
          <a:stretch>
            <a:fillRect/>
          </a:stretch>
        </p:blipFill>
        <p:spPr>
          <a:xfrm>
            <a:off x="191344" y="1052736"/>
            <a:ext cx="7191526" cy="5328592"/>
          </a:xfrm>
          <a:prstGeom prst="rect">
            <a:avLst/>
          </a:prstGeom>
        </p:spPr>
      </p:pic>
      <p:pic>
        <p:nvPicPr>
          <p:cNvPr id="3" name="图片 2"/>
          <p:cNvPicPr>
            <a:picLocks noChangeAspect="1"/>
          </p:cNvPicPr>
          <p:nvPr/>
        </p:nvPicPr>
        <p:blipFill rotWithShape="1">
          <a:blip r:embed="rId3"/>
          <a:srcRect b="54974"/>
          <a:stretch>
            <a:fillRect/>
          </a:stretch>
        </p:blipFill>
        <p:spPr bwMode="auto">
          <a:xfrm>
            <a:off x="6332766" y="4725144"/>
            <a:ext cx="5615940" cy="2056130"/>
          </a:xfrm>
          <a:prstGeom prst="rect">
            <a:avLst/>
          </a:prstGeom>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25000"/>
          </a:blip>
          <a:stretch>
            <a:fillRect/>
          </a:stretch>
        </a:blipFill>
        <a:effectLst/>
      </p:bgPr>
    </p:bg>
    <p:spTree>
      <p:nvGrpSpPr>
        <p:cNvPr id="1" name=""/>
        <p:cNvGrpSpPr/>
        <p:nvPr/>
      </p:nvGrpSpPr>
      <p:grpSpPr>
        <a:xfrm>
          <a:off x="0" y="0"/>
          <a:ext cx="0" cy="0"/>
          <a:chOff x="0" y="0"/>
          <a:chExt cx="0" cy="0"/>
        </a:xfrm>
      </p:grpSpPr>
      <p:sp>
        <p:nvSpPr>
          <p:cNvPr id="6" name="文本框 5"/>
          <p:cNvSpPr txBox="1"/>
          <p:nvPr>
            <p:custDataLst>
              <p:tags r:id="rId2"/>
            </p:custDataLst>
          </p:nvPr>
        </p:nvSpPr>
        <p:spPr>
          <a:xfrm>
            <a:off x="-96687" y="116632"/>
            <a:ext cx="2376264" cy="64516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gradFill>
                  <a:gsLst>
                    <a:gs pos="0">
                      <a:srgbClr val="92D050"/>
                    </a:gs>
                    <a:gs pos="100000">
                      <a:srgbClr val="00B0F0"/>
                    </a:gs>
                  </a:gsLst>
                  <a:lin ang="10800000" scaled="0"/>
                </a:gradFill>
                <a:effectLst/>
                <a:uLnTx/>
                <a:uFillTx/>
                <a:latin typeface="思源黑体 CN Bold" panose="020B0800000000000000" charset="-122"/>
                <a:ea typeface="思源黑体 CN Bold" panose="020B0800000000000000" charset="-122"/>
                <a:cs typeface="+mn-cs"/>
              </a:rPr>
              <a:t>现有业绩</a:t>
            </a:r>
            <a:endParaRPr kumimoji="0" lang="zh-CN" altLang="en-US" sz="3600" b="1" i="0" u="none" strike="noStrike" kern="1200" cap="none" spc="0" normalizeH="0" baseline="0" noProof="0" dirty="0">
              <a:ln>
                <a:noFill/>
              </a:ln>
              <a:gradFill>
                <a:gsLst>
                  <a:gs pos="0">
                    <a:srgbClr val="92D050"/>
                  </a:gs>
                  <a:gs pos="100000">
                    <a:srgbClr val="00B0F0"/>
                  </a:gs>
                </a:gsLst>
                <a:lin ang="10800000" scaled="0"/>
              </a:gradFill>
              <a:effectLst/>
              <a:uLnTx/>
              <a:uFillTx/>
              <a:latin typeface="思源黑体 CN Bold" panose="020B0800000000000000" charset="-122"/>
              <a:ea typeface="思源黑体 CN Bold" panose="020B0800000000000000" charset="-122"/>
              <a:cs typeface="+mn-cs"/>
            </a:endParaRPr>
          </a:p>
        </p:txBody>
      </p:sp>
      <p:pic>
        <p:nvPicPr>
          <p:cNvPr id="4" name="图片 3"/>
          <p:cNvPicPr>
            <a:picLocks noChangeAspect="1"/>
          </p:cNvPicPr>
          <p:nvPr/>
        </p:nvPicPr>
        <p:blipFill>
          <a:blip r:embed="rId3"/>
          <a:stretch>
            <a:fillRect/>
          </a:stretch>
        </p:blipFill>
        <p:spPr>
          <a:xfrm>
            <a:off x="191343" y="845173"/>
            <a:ext cx="11737895" cy="6012827"/>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25000"/>
          </a:blip>
          <a:stretch>
            <a:fillRect/>
          </a:stretch>
        </a:blipFill>
        <a:effectLst/>
      </p:bgPr>
    </p:bg>
    <p:spTree>
      <p:nvGrpSpPr>
        <p:cNvPr id="1" name=""/>
        <p:cNvGrpSpPr/>
        <p:nvPr/>
      </p:nvGrpSpPr>
      <p:grpSpPr>
        <a:xfrm>
          <a:off x="0" y="0"/>
          <a:ext cx="0" cy="0"/>
          <a:chOff x="0" y="0"/>
          <a:chExt cx="0" cy="0"/>
        </a:xfrm>
      </p:grpSpPr>
      <p:sp>
        <p:nvSpPr>
          <p:cNvPr id="6" name="文本框 5"/>
          <p:cNvSpPr txBox="1"/>
          <p:nvPr>
            <p:custDataLst>
              <p:tags r:id="rId2"/>
            </p:custDataLst>
          </p:nvPr>
        </p:nvSpPr>
        <p:spPr>
          <a:xfrm>
            <a:off x="-96688" y="116632"/>
            <a:ext cx="3672407" cy="64633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lang="zh-CN" altLang="en-US" sz="3600" b="1" dirty="0">
                <a:gradFill>
                  <a:gsLst>
                    <a:gs pos="0">
                      <a:srgbClr val="92D050"/>
                    </a:gs>
                    <a:gs pos="100000">
                      <a:srgbClr val="00B0F0"/>
                    </a:gs>
                  </a:gsLst>
                  <a:lin ang="10800000" scaled="0"/>
                </a:gradFill>
                <a:latin typeface="思源黑体 CN Bold" panose="020B0800000000000000" charset="-122"/>
                <a:ea typeface="思源黑体 CN Bold" panose="020B0800000000000000" charset="-122"/>
              </a:rPr>
              <a:t>服务专家团队</a:t>
            </a:r>
            <a:endParaRPr kumimoji="0" lang="zh-CN" altLang="en-US" sz="3600" b="1" i="0" u="none" strike="noStrike" kern="1200" cap="none" spc="0" normalizeH="0" baseline="0" noProof="0" dirty="0">
              <a:ln>
                <a:noFill/>
              </a:ln>
              <a:gradFill>
                <a:gsLst>
                  <a:gs pos="0">
                    <a:srgbClr val="92D050"/>
                  </a:gs>
                  <a:gs pos="100000">
                    <a:srgbClr val="00B0F0"/>
                  </a:gs>
                </a:gsLst>
                <a:lin ang="10800000" scaled="0"/>
              </a:gradFill>
              <a:effectLst/>
              <a:uLnTx/>
              <a:uFillTx/>
              <a:latin typeface="思源黑体 CN Bold" panose="020B0800000000000000" charset="-122"/>
              <a:ea typeface="思源黑体 CN Bold" panose="020B0800000000000000" charset="-122"/>
              <a:cs typeface="+mn-cs"/>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2084" y="765603"/>
            <a:ext cx="9130420" cy="611331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1792605" y="194310"/>
            <a:ext cx="474980" cy="163121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0000" b="0" i="0" u="none" strike="noStrike" kern="1200" cap="none" spc="0" normalizeH="0" baseline="0" noProof="0" dirty="0">
                <a:ln>
                  <a:noFill/>
                </a:ln>
                <a:solidFill>
                  <a:prstClr val="white">
                    <a:lumMod val="65000"/>
                  </a:prstClr>
                </a:solidFill>
                <a:effectLst/>
                <a:uLnTx/>
                <a:uFillTx/>
                <a:latin typeface="方正小标宋简体" panose="02010601030101010101" charset="-122"/>
                <a:ea typeface="方正小标宋简体" panose="02010601030101010101" charset="-122"/>
                <a:cs typeface="+mn-cs"/>
              </a:rPr>
              <a:t>1</a:t>
            </a:r>
            <a:endParaRPr kumimoji="0" lang="en-US" altLang="zh-CN" sz="10000" b="0" i="0" u="none" strike="noStrike" kern="1200" cap="none" spc="0" normalizeH="0" baseline="0" noProof="0" dirty="0">
              <a:ln>
                <a:noFill/>
              </a:ln>
              <a:solidFill>
                <a:prstClr val="white">
                  <a:lumMod val="65000"/>
                </a:prstClr>
              </a:solidFill>
              <a:effectLst/>
              <a:uLnTx/>
              <a:uFillTx/>
              <a:latin typeface="方正小标宋简体" panose="02010601030101010101" charset="-122"/>
              <a:ea typeface="方正小标宋简体" panose="02010601030101010101" charset="-122"/>
              <a:cs typeface="+mn-cs"/>
            </a:endParaRPr>
          </a:p>
        </p:txBody>
      </p:sp>
      <p:sp>
        <p:nvSpPr>
          <p:cNvPr id="20" name="文本框 19"/>
          <p:cNvSpPr txBox="1"/>
          <p:nvPr/>
        </p:nvSpPr>
        <p:spPr>
          <a:xfrm>
            <a:off x="2576830" y="562610"/>
            <a:ext cx="2233600" cy="368300"/>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rgbClr val="DEDEDE">
                    <a:lumMod val="50000"/>
                  </a:srgbClr>
                </a:solidFill>
                <a:effectLst/>
                <a:uLnTx/>
                <a:uFillTx/>
                <a:latin typeface="思源黑体 CN Bold" panose="020B0800000000000000" charset="-122"/>
                <a:ea typeface="思源黑体 CN Bold" panose="020B0800000000000000" charset="-122"/>
                <a:cs typeface="+mn-cs"/>
              </a:rPr>
              <a:t>相关</a:t>
            </a:r>
            <a:r>
              <a:rPr kumimoji="0" lang="zh-CN" altLang="en-US" sz="1800" b="1" i="0" u="none" strike="noStrike" kern="1200" cap="none" spc="0" normalizeH="0" baseline="0" noProof="0" dirty="0">
                <a:ln>
                  <a:noFill/>
                </a:ln>
                <a:solidFill>
                  <a:srgbClr val="DEDEDE">
                    <a:lumMod val="50000"/>
                  </a:srgbClr>
                </a:solidFill>
                <a:effectLst/>
                <a:uLnTx/>
                <a:uFillTx/>
                <a:latin typeface="思源黑体 CN Bold" panose="020B0800000000000000" charset="-122"/>
                <a:ea typeface="思源黑体 CN Bold" panose="020B0800000000000000" charset="-122"/>
                <a:cs typeface="+mn-cs"/>
              </a:rPr>
              <a:t>背景</a:t>
            </a:r>
            <a:endParaRPr kumimoji="0" lang="zh-CN" altLang="en-US" sz="1800" b="1" i="0" u="none" strike="noStrike" kern="1200" cap="none" spc="0" normalizeH="0" baseline="0" noProof="0" dirty="0">
              <a:ln>
                <a:noFill/>
              </a:ln>
              <a:solidFill>
                <a:srgbClr val="DEDEDE">
                  <a:lumMod val="50000"/>
                </a:srgbClr>
              </a:solidFill>
              <a:effectLst/>
              <a:uLnTx/>
              <a:uFillTx/>
              <a:latin typeface="思源黑体 CN Bold" panose="020B0800000000000000" charset="-122"/>
              <a:ea typeface="思源黑体 CN Bold" panose="020B0800000000000000" charset="-122"/>
              <a:cs typeface="+mn-cs"/>
            </a:endParaRPr>
          </a:p>
        </p:txBody>
      </p:sp>
      <p:sp>
        <p:nvSpPr>
          <p:cNvPr id="2" name="内容占位符 2"/>
          <p:cNvSpPr txBox="1"/>
          <p:nvPr>
            <p:custDataLst>
              <p:tags r:id="rId1"/>
            </p:custDataLst>
          </p:nvPr>
        </p:nvSpPr>
        <p:spPr>
          <a:xfrm>
            <a:off x="1055440" y="1556792"/>
            <a:ext cx="10873208" cy="3771870"/>
          </a:xfrm>
          <a:prstGeom prst="rect">
            <a:avLst/>
          </a:prstGeom>
        </p:spPr>
        <p:txBody>
          <a:bodyPr/>
          <a:lstStyle/>
          <a:p>
            <a:pPr marL="162560" indent="-161290" defTabSz="649605" fontAlgn="auto">
              <a:lnSpc>
                <a:spcPct val="180000"/>
              </a:lnSpc>
              <a:spcBef>
                <a:spcPts val="450"/>
              </a:spcBef>
              <a:spcAft>
                <a:spcPts val="0"/>
              </a:spcAft>
              <a:buFont typeface="Arial" panose="020B0604020202020204" pitchFamily="34" charset="0"/>
              <a:buChar char="•"/>
              <a:defRPr/>
            </a:pPr>
            <a:r>
              <a:rPr altLang="zh-CN" sz="2400" b="1" dirty="0">
                <a:solidFill>
                  <a:schemeClr val="tx1">
                    <a:lumMod val="95000"/>
                    <a:lumOff val="5000"/>
                  </a:schemeClr>
                </a:solidFill>
                <a:latin typeface="宋体" panose="02010600030101010101" pitchFamily="2" charset="-122"/>
                <a:cs typeface="+mn-ea"/>
                <a:sym typeface="Arial" panose="020B0604020202020204" pitchFamily="34" charset="0"/>
              </a:rPr>
              <a:t>为承担解决气候变化问题中的大国责任、推动我国生态文明建设与高质量发展，《中共中央 国务院关于完整准确全面贯彻新发展理念做好</a:t>
            </a:r>
            <a:r>
              <a:rPr altLang="zh-CN" sz="2400" b="1" dirty="0">
                <a:solidFill>
                  <a:srgbClr val="FF0000"/>
                </a:solidFill>
                <a:latin typeface="宋体" panose="02010600030101010101" pitchFamily="2" charset="-122"/>
                <a:cs typeface="+mn-ea"/>
                <a:sym typeface="Arial" panose="020B0604020202020204" pitchFamily="34" charset="0"/>
              </a:rPr>
              <a:t>碳达峰碳中和工作的意见</a:t>
            </a:r>
            <a:r>
              <a:rPr altLang="zh-CN" sz="2400" b="1" dirty="0">
                <a:solidFill>
                  <a:prstClr val="black"/>
                </a:solidFill>
                <a:latin typeface="宋体" panose="02010600030101010101" pitchFamily="2" charset="-122"/>
                <a:cs typeface="+mn-ea"/>
                <a:sym typeface="Arial" panose="020B0604020202020204" pitchFamily="34" charset="0"/>
              </a:rPr>
              <a:t>》提出了“</a:t>
            </a:r>
            <a:r>
              <a:rPr altLang="zh-CN" sz="2400" b="1" dirty="0">
                <a:solidFill>
                  <a:srgbClr val="FF0000"/>
                </a:solidFill>
                <a:latin typeface="宋体" panose="02010600030101010101" pitchFamily="2" charset="-122"/>
                <a:cs typeface="+mn-ea"/>
                <a:sym typeface="Arial" panose="020B0604020202020204" pitchFamily="34" charset="0"/>
              </a:rPr>
              <a:t>中国将提高国家自主贡献力度，采取更加有力的政策和措施，二氧化碳排放力争于2030年前达到峰值，努力争取2060年前实现碳中和。”</a:t>
            </a:r>
            <a:endParaRPr altLang="zh-CN" sz="2400" b="1" dirty="0">
              <a:solidFill>
                <a:prstClr val="black"/>
              </a:solidFill>
              <a:latin typeface="宋体" panose="02010600030101010101" pitchFamily="2" charset="-122"/>
              <a:cs typeface="+mn-ea"/>
              <a:sym typeface="Arial" panose="020B0604020202020204" pitchFamily="34" charset="0"/>
            </a:endParaRPr>
          </a:p>
          <a:p>
            <a:pPr marL="162560" indent="-161290" defTabSz="649605" fontAlgn="auto">
              <a:lnSpc>
                <a:spcPct val="180000"/>
              </a:lnSpc>
              <a:spcBef>
                <a:spcPts val="450"/>
              </a:spcBef>
              <a:spcAft>
                <a:spcPts val="0"/>
              </a:spcAft>
              <a:buFont typeface="Arial" panose="020B0604020202020204" pitchFamily="34" charset="0"/>
              <a:buChar char="•"/>
              <a:defRPr/>
            </a:pPr>
            <a:r>
              <a:rPr altLang="zh-CN" sz="2400" b="1" dirty="0">
                <a:solidFill>
                  <a:prstClr val="black"/>
                </a:solidFill>
                <a:latin typeface="宋体" panose="02010600030101010101" pitchFamily="2" charset="-122"/>
                <a:cs typeface="+mn-ea"/>
                <a:sym typeface="Arial" panose="020B0604020202020204" pitchFamily="34" charset="0"/>
              </a:rPr>
              <a:t>为了进一步落实碳达峰、碳中和的相关举措，中央财经委员会第九次会议指出：</a:t>
            </a:r>
            <a:r>
              <a:rPr altLang="zh-CN" sz="2400" b="1" dirty="0">
                <a:solidFill>
                  <a:srgbClr val="FF0000"/>
                </a:solidFill>
                <a:latin typeface="宋体" panose="02010600030101010101" pitchFamily="2" charset="-122"/>
                <a:cs typeface="+mn-ea"/>
                <a:sym typeface="Arial" panose="020B0604020202020204" pitchFamily="34" charset="0"/>
              </a:rPr>
              <a:t>“要实施重点行业领域减污降碳行动，工业领域要推进绿色制造”。</a:t>
            </a:r>
            <a:r>
              <a:rPr altLang="zh-CN" sz="2400" b="1" dirty="0">
                <a:solidFill>
                  <a:prstClr val="black"/>
                </a:solidFill>
                <a:latin typeface="宋体" panose="02010600030101010101" pitchFamily="2" charset="-122"/>
                <a:cs typeface="+mn-ea"/>
                <a:sym typeface="Arial" panose="020B0604020202020204" pitchFamily="34" charset="0"/>
              </a:rPr>
              <a:t>绿色制造已经成为制造业实现可持续、高质量发展的重要目标和发展范式。</a:t>
            </a:r>
            <a:endParaRPr altLang="zh-CN" sz="2400" b="1" dirty="0">
              <a:solidFill>
                <a:prstClr val="black"/>
              </a:solidFill>
              <a:latin typeface="宋体" panose="02010600030101010101" pitchFamily="2" charset="-122"/>
              <a:cs typeface="+mn-ea"/>
              <a:sym typeface="Arial" panose="020B0604020202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263352" y="185800"/>
            <a:ext cx="3167995" cy="646331"/>
          </a:xfrm>
          <a:prstGeom prst="rect">
            <a:avLst/>
          </a:prstGeom>
          <a:noFill/>
        </p:spPr>
        <p:txBody>
          <a:bodyPr wrap="square" rtlCol="0">
            <a:spAutoFit/>
          </a:bodyPr>
          <a:lstStyle/>
          <a:p>
            <a:pPr algn="l" defTabSz="685800" fontAlgn="auto">
              <a:spcBef>
                <a:spcPts val="0"/>
              </a:spcBef>
              <a:spcAft>
                <a:spcPts val="0"/>
              </a:spcAft>
            </a:pPr>
            <a:r>
              <a:rPr lang="zh-CN" altLang="en-US" sz="3600" b="1" dirty="0">
                <a:gradFill>
                  <a:gsLst>
                    <a:gs pos="0">
                      <a:srgbClr val="92D050"/>
                    </a:gs>
                    <a:gs pos="100000">
                      <a:srgbClr val="00B0F0"/>
                    </a:gs>
                  </a:gsLst>
                  <a:lin ang="10800000" scaled="0"/>
                </a:gradFill>
                <a:latin typeface="思源黑体 CN Bold" panose="020B0800000000000000" charset="-122"/>
                <a:ea typeface="思源黑体 CN Bold" panose="020B0800000000000000" charset="-122"/>
              </a:rPr>
              <a:t>服务专家团队</a:t>
            </a:r>
            <a:endParaRPr lang="en-US" altLang="zh-CN" sz="3600" b="1" dirty="0">
              <a:gradFill>
                <a:gsLst>
                  <a:gs pos="0">
                    <a:srgbClr val="92D050"/>
                  </a:gs>
                  <a:gs pos="100000">
                    <a:srgbClr val="00B0F0"/>
                  </a:gs>
                </a:gsLst>
                <a:lin ang="10800000" scaled="0"/>
              </a:gradFill>
              <a:latin typeface="思源黑体 CN Bold" panose="020B0800000000000000" charset="-122"/>
              <a:ea typeface="思源黑体 CN Bold" panose="020B0800000000000000" charset="-122"/>
            </a:endParaRPr>
          </a:p>
        </p:txBody>
      </p:sp>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b="22624"/>
          <a:stretch>
            <a:fillRect/>
          </a:stretch>
        </p:blipFill>
        <p:spPr>
          <a:xfrm>
            <a:off x="1344239" y="908720"/>
            <a:ext cx="9667578" cy="5949279"/>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4505740"/>
            <a:ext cx="12192000" cy="1643270"/>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767769" y="898459"/>
            <a:ext cx="5328231" cy="2246769"/>
          </a:xfrm>
          <a:prstGeom prst="rect">
            <a:avLst/>
          </a:prstGeom>
          <a:noFill/>
        </p:spPr>
        <p:txBody>
          <a:bodyPr wrap="square" rtlCol="0">
            <a:spAutoFit/>
          </a:bodyPr>
          <a:lstStyle/>
          <a:p>
            <a:pPr>
              <a:lnSpc>
                <a:spcPct val="100000"/>
              </a:lnSpc>
            </a:pPr>
            <a:r>
              <a:rPr lang="en-US" altLang="zh-CN" sz="3200" cap="all" dirty="0">
                <a:solidFill>
                  <a:srgbClr val="31A936"/>
                </a:solidFill>
                <a:effectLst/>
                <a:uFillTx/>
                <a:latin typeface="阿里巴巴普惠体 2.0 105 Heavy" panose="00020600040101010101" charset="-122"/>
                <a:ea typeface="阿里巴巴普惠体 2.0 105 Heavy" panose="00020600040101010101" charset="-122"/>
                <a:cs typeface="阿里巴巴普惠体 2.0 105 Heavy" panose="00020600040101010101" charset="-122"/>
                <a:sym typeface="+mn-ea"/>
              </a:rPr>
              <a:t>Thanks for Listening</a:t>
            </a:r>
            <a:r>
              <a:rPr lang="zh-CN" altLang="en-US" sz="3200" b="1" cap="all" dirty="0">
                <a:solidFill>
                  <a:srgbClr val="31A936"/>
                </a:solidFill>
                <a:effectLst/>
                <a:uFillTx/>
                <a:latin typeface="阿里巴巴普惠体 2.0 105 Heavy" panose="00020600040101010101" charset="-122"/>
                <a:ea typeface="阿里巴巴普惠体 2.0 105 Heavy" panose="00020600040101010101" charset="-122"/>
                <a:cs typeface="阿里巴巴普惠体 2.0 105 Heavy" panose="00020600040101010101" charset="-122"/>
                <a:sym typeface="+mn-ea"/>
              </a:rPr>
              <a:t>！</a:t>
            </a:r>
            <a:endParaRPr lang="zh-CN" altLang="en-US" sz="3200" b="1" cap="all" dirty="0">
              <a:solidFill>
                <a:srgbClr val="31A936"/>
              </a:solidFill>
              <a:effectLst/>
              <a:uFillTx/>
              <a:latin typeface="阿里巴巴普惠体 2.0 105 Heavy" panose="00020600040101010101" charset="-122"/>
              <a:ea typeface="阿里巴巴普惠体 2.0 105 Heavy" panose="00020600040101010101" charset="-122"/>
              <a:cs typeface="阿里巴巴普惠体 2.0 105 Heavy" panose="00020600040101010101" charset="-122"/>
              <a:sym typeface="+mn-ea"/>
            </a:endParaRPr>
          </a:p>
          <a:p>
            <a:pPr>
              <a:lnSpc>
                <a:spcPct val="100000"/>
              </a:lnSpc>
            </a:pPr>
            <a:r>
              <a:rPr lang="zh-CN" sz="5400" b="1" cap="all" dirty="0">
                <a:solidFill>
                  <a:srgbClr val="31A936"/>
                </a:solidFill>
                <a:effectLst/>
                <a:uFillTx/>
                <a:latin typeface="阿里巴巴普惠体 2.0 105 Heavy" panose="00020600040101010101" charset="-122"/>
                <a:ea typeface="阿里巴巴普惠体 2.0 105 Heavy" panose="00020600040101010101" charset="-122"/>
                <a:cs typeface="OPPOSans H" panose="00020600040101010101" pitchFamily="18" charset="-122"/>
                <a:sym typeface="Arial" panose="020B0604020202020204" pitchFamily="34" charset="0"/>
              </a:rPr>
              <a:t>合作共赢</a:t>
            </a:r>
            <a:endParaRPr lang="zh-CN" sz="5400" b="1" cap="all" dirty="0">
              <a:solidFill>
                <a:srgbClr val="31A936"/>
              </a:solidFill>
              <a:effectLst/>
              <a:uFillTx/>
              <a:latin typeface="阿里巴巴普惠体 2.0 105 Heavy" panose="00020600040101010101" charset="-122"/>
              <a:ea typeface="阿里巴巴普惠体 2.0 105 Heavy" panose="00020600040101010101" charset="-122"/>
              <a:cs typeface="OPPOSans H" panose="00020600040101010101" pitchFamily="18" charset="-122"/>
              <a:sym typeface="Arial" panose="020B0604020202020204" pitchFamily="34" charset="0"/>
            </a:endParaRPr>
          </a:p>
          <a:p>
            <a:pPr>
              <a:lnSpc>
                <a:spcPct val="100000"/>
              </a:lnSpc>
            </a:pPr>
            <a:r>
              <a:rPr lang="zh-CN" sz="5400" b="1" dirty="0">
                <a:solidFill>
                  <a:srgbClr val="31A936"/>
                </a:solidFill>
                <a:effectLst/>
                <a:latin typeface="阿里巴巴普惠体 2.0 105 Heavy" panose="00020600040101010101" charset="-122"/>
                <a:ea typeface="阿里巴巴普惠体 2.0 105 Heavy" panose="00020600040101010101" charset="-122"/>
                <a:cs typeface="OPPOSans H" panose="00020600040101010101" pitchFamily="18" charset="-122"/>
                <a:sym typeface="Arial" panose="020B0604020202020204" pitchFamily="34" charset="0"/>
              </a:rPr>
              <a:t>绿色发展</a:t>
            </a:r>
            <a:endParaRPr kumimoji="1" lang="zh-CN" altLang="en-US" sz="5400" b="1" dirty="0">
              <a:solidFill>
                <a:srgbClr val="31A936"/>
              </a:solidFill>
              <a:effectLst/>
              <a:latin typeface="阿里巴巴普惠体 2.0 105 Heavy" panose="00020600040101010101" charset="-122"/>
              <a:ea typeface="阿里巴巴普惠体 2.0 105 Heavy" panose="00020600040101010101" charset="-122"/>
              <a:cs typeface="OPPOSans H" panose="00020600040101010101" pitchFamily="18" charset="-122"/>
              <a:sym typeface="Arial" panose="020B0604020202020204" pitchFamily="34" charset="0"/>
            </a:endParaRPr>
          </a:p>
        </p:txBody>
      </p:sp>
      <p:sp>
        <p:nvSpPr>
          <p:cNvPr id="12" name="文本框 11"/>
          <p:cNvSpPr txBox="1"/>
          <p:nvPr/>
        </p:nvSpPr>
        <p:spPr>
          <a:xfrm>
            <a:off x="9293496" y="2095115"/>
            <a:ext cx="1276350" cy="706755"/>
          </a:xfrm>
          <a:prstGeom prst="rect">
            <a:avLst/>
          </a:prstGeom>
          <a:noFill/>
        </p:spPr>
        <p:txBody>
          <a:bodyPr wrap="none" rtlCol="0">
            <a:spAutoFit/>
          </a:bodyPr>
          <a:lstStyle/>
          <a:p>
            <a:pPr algn="l"/>
            <a:r>
              <a:rPr lang="zh-CN" altLang="en-US" sz="2000" cap="all" dirty="0">
                <a:solidFill>
                  <a:schemeClr val="bg1">
                    <a:alpha val="53000"/>
                  </a:schemeClr>
                </a:solidFill>
                <a:effectLst/>
                <a:uFillTx/>
                <a:latin typeface="思源黑体 CN Regular" panose="020B0500000000000000" charset="-122"/>
                <a:ea typeface="思源黑体 CN Regular" panose="020B0500000000000000" charset="-122"/>
                <a:cs typeface="OPPOSans H" panose="00020600040101010101" pitchFamily="18" charset="-122"/>
                <a:sym typeface="Arial" panose="020B0604020202020204" pitchFamily="34" charset="0"/>
              </a:rPr>
              <a:t>green </a:t>
            </a:r>
            <a:endParaRPr lang="zh-CN" altLang="en-US" sz="2000" cap="all" dirty="0">
              <a:solidFill>
                <a:schemeClr val="bg1">
                  <a:alpha val="53000"/>
                </a:schemeClr>
              </a:solidFill>
              <a:effectLst/>
              <a:uFillTx/>
              <a:latin typeface="思源黑体 CN Regular" panose="020B0500000000000000" charset="-122"/>
              <a:ea typeface="思源黑体 CN Regular" panose="020B0500000000000000" charset="-122"/>
              <a:cs typeface="OPPOSans H" panose="00020600040101010101" pitchFamily="18" charset="-122"/>
              <a:sym typeface="Arial" panose="020B0604020202020204" pitchFamily="34" charset="0"/>
            </a:endParaRPr>
          </a:p>
          <a:p>
            <a:pPr algn="l"/>
            <a:r>
              <a:rPr lang="zh-CN" altLang="en-US" sz="2000" cap="all" dirty="0">
                <a:solidFill>
                  <a:schemeClr val="bg1">
                    <a:alpha val="53000"/>
                  </a:schemeClr>
                </a:solidFill>
                <a:effectLst/>
                <a:uFillTx/>
                <a:latin typeface="思源黑体 CN Regular" panose="020B0500000000000000" charset="-122"/>
                <a:ea typeface="思源黑体 CN Regular" panose="020B0500000000000000" charset="-122"/>
                <a:cs typeface="OPPOSans H" panose="00020600040101010101" pitchFamily="18" charset="-122"/>
                <a:sym typeface="Arial" panose="020B0604020202020204" pitchFamily="34" charset="0"/>
              </a:rPr>
              <a:t>factory</a:t>
            </a:r>
            <a:endParaRPr kumimoji="1" lang="zh-CN" altLang="en-US" sz="2000" dirty="0">
              <a:solidFill>
                <a:schemeClr val="bg1"/>
              </a:solidFill>
              <a:latin typeface="思源黑体 CN Regular" panose="020B0500000000000000" charset="-122"/>
              <a:ea typeface="思源黑体 CN Regular" panose="020B0500000000000000" charset="-122"/>
            </a:endParaRPr>
          </a:p>
        </p:txBody>
      </p:sp>
      <p:sp>
        <p:nvSpPr>
          <p:cNvPr id="2" name="文本框 1"/>
          <p:cNvSpPr txBox="1"/>
          <p:nvPr/>
        </p:nvSpPr>
        <p:spPr>
          <a:xfrm>
            <a:off x="1815770" y="4725144"/>
            <a:ext cx="6096000" cy="1076325"/>
          </a:xfrm>
          <a:prstGeom prst="rect">
            <a:avLst/>
          </a:prstGeom>
          <a:noFill/>
        </p:spPr>
        <p:txBody>
          <a:bodyPr wrap="square" rtlCol="0" anchor="t">
            <a:spAutoFit/>
          </a:bodyPr>
          <a:lstStyle/>
          <a:p>
            <a:pPr algn="l">
              <a:lnSpc>
                <a:spcPct val="100000"/>
              </a:lnSpc>
            </a:pPr>
            <a:r>
              <a:rPr lang="zh-CN" sz="3200" dirty="0">
                <a:solidFill>
                  <a:schemeClr val="bg1"/>
                </a:solidFill>
                <a:effectLst/>
                <a:latin typeface="阿里巴巴普惠体 2.0 105 Heavy" panose="00020600040101010101" charset="-122"/>
                <a:ea typeface="阿里巴巴普惠体 2.0 105 Heavy" panose="00020600040101010101" charset="-122"/>
                <a:cs typeface="阿里巴巴普惠体 2.0 55 Regular" panose="00020600040101010101" charset="-122"/>
                <a:sym typeface="Arial" panose="020B0604020202020204" pitchFamily="34" charset="0"/>
              </a:rPr>
              <a:t>打造绿色工厂</a:t>
            </a:r>
            <a:r>
              <a:rPr lang="en-US" altLang="zh-CN" sz="3200" dirty="0">
                <a:solidFill>
                  <a:schemeClr val="bg1"/>
                </a:solidFill>
                <a:effectLst/>
                <a:latin typeface="阿里巴巴普惠体 2.0 105 Heavy" panose="00020600040101010101" charset="-122"/>
                <a:ea typeface="阿里巴巴普惠体 2.0 105 Heavy" panose="00020600040101010101" charset="-122"/>
                <a:cs typeface="阿里巴巴普惠体 2.0 55 Regular" panose="00020600040101010101" charset="-122"/>
                <a:sym typeface="Arial" panose="020B0604020202020204" pitchFamily="34" charset="0"/>
              </a:rPr>
              <a:t>  </a:t>
            </a:r>
            <a:endParaRPr lang="en-US" altLang="zh-CN" sz="3200" dirty="0">
              <a:solidFill>
                <a:schemeClr val="bg1"/>
              </a:solidFill>
              <a:effectLst/>
              <a:latin typeface="阿里巴巴普惠体 2.0 105 Heavy" panose="00020600040101010101" charset="-122"/>
              <a:ea typeface="阿里巴巴普惠体 2.0 105 Heavy" panose="00020600040101010101" charset="-122"/>
              <a:cs typeface="阿里巴巴普惠体 2.0 55 Regular" panose="00020600040101010101" charset="-122"/>
              <a:sym typeface="Arial" panose="020B0604020202020204" pitchFamily="34" charset="0"/>
            </a:endParaRPr>
          </a:p>
          <a:p>
            <a:pPr algn="l">
              <a:lnSpc>
                <a:spcPct val="100000"/>
              </a:lnSpc>
            </a:pPr>
            <a:r>
              <a:rPr lang="zh-CN" sz="3200" dirty="0">
                <a:solidFill>
                  <a:schemeClr val="bg1"/>
                </a:solidFill>
                <a:effectLst/>
                <a:latin typeface="阿里巴巴普惠体 2.0 105 Heavy" panose="00020600040101010101" charset="-122"/>
                <a:ea typeface="阿里巴巴普惠体 2.0 105 Heavy" panose="00020600040101010101" charset="-122"/>
                <a:cs typeface="阿里巴巴普惠体 2.0 55 Regular" panose="00020600040101010101" charset="-122"/>
                <a:sym typeface="Arial" panose="020B0604020202020204" pitchFamily="34" charset="0"/>
              </a:rPr>
              <a:t>赋能企业高质量发展</a:t>
            </a:r>
            <a:endParaRPr lang="zh-CN" altLang="zh-CN" sz="3200" b="1" dirty="0">
              <a:solidFill>
                <a:schemeClr val="bg1"/>
              </a:solidFill>
              <a:effectLst/>
              <a:latin typeface="阿里巴巴普惠体 2.0 105 Heavy" panose="00020600040101010101" charset="-122"/>
              <a:ea typeface="阿里巴巴普惠体 2.0 105 Heavy" panose="00020600040101010101" charset="-122"/>
              <a:cs typeface="阿里巴巴普惠体 2.0 55 Regular" panose="00020600040101010101" charset="-122"/>
              <a:sym typeface="Arial" panose="020B0604020202020204" pitchFamily="34" charset="0"/>
            </a:endParaRPr>
          </a:p>
        </p:txBody>
      </p:sp>
      <p:sp>
        <p:nvSpPr>
          <p:cNvPr id="13" name="文本框 12"/>
          <p:cNvSpPr txBox="1"/>
          <p:nvPr/>
        </p:nvSpPr>
        <p:spPr>
          <a:xfrm>
            <a:off x="767769" y="393720"/>
            <a:ext cx="2592181" cy="374005"/>
          </a:xfrm>
          <a:prstGeom prst="rect">
            <a:avLst/>
          </a:prstGeom>
        </p:spPr>
        <p:txBody>
          <a:bodyPr wrap="square"/>
          <a:lstStyle/>
          <a:p>
            <a:pPr marL="1270" marR="0" lvl="0" indent="0" defTabSz="866775" rtl="0" eaLnBrk="1" fontAlgn="auto" latinLnBrk="0" hangingPunct="1">
              <a:lnSpc>
                <a:spcPct val="90000"/>
              </a:lnSpc>
              <a:spcBef>
                <a:spcPts val="600"/>
              </a:spcBef>
              <a:spcAft>
                <a:spcPts val="0"/>
              </a:spcAft>
              <a:buClrTx/>
              <a:buSzTx/>
              <a:buFont typeface="Arial" panose="020B0604020202020204" pitchFamily="34" charset="0"/>
              <a:buNone/>
            </a:pPr>
            <a:r>
              <a:rPr lang="zh-CN" altLang="en-US" sz="2400" dirty="0">
                <a:solidFill>
                  <a:srgbClr val="00B050"/>
                </a:solidFill>
                <a:latin typeface="阿里巴巴普惠体 2.0 105 Heavy" panose="00020600040101010101" charset="-122"/>
                <a:ea typeface="阿里巴巴普惠体 2.0 105 Heavy" panose="00020600040101010101" charset="-122"/>
              </a:rPr>
              <a:t>（黄冈地区专场）</a:t>
            </a:r>
            <a:endParaRPr lang="zh-CN" altLang="en-US" sz="2400" dirty="0">
              <a:solidFill>
                <a:srgbClr val="00B050"/>
              </a:solidFill>
              <a:latin typeface="阿里巴巴普惠体 2.0 105 Heavy" panose="00020600040101010101" charset="-122"/>
              <a:ea typeface="阿里巴巴普惠体 2.0 105 Heavy" panose="00020600040101010101" charset="-122"/>
            </a:endParaRPr>
          </a:p>
        </p:txBody>
      </p:sp>
      <p:sp>
        <p:nvSpPr>
          <p:cNvPr id="7" name="日期占位符 6"/>
          <p:cNvSpPr>
            <a:spLocks noGrp="1"/>
          </p:cNvSpPr>
          <p:nvPr>
            <p:ph type="dt" sz="half" idx="10"/>
          </p:nvPr>
        </p:nvSpPr>
        <p:spPr/>
        <p:txBody>
          <a:bodyPr/>
          <a:lstStyle/>
          <a:p>
            <a:fld id="{5611881F-F5C8-4A93-84BB-C383707407FC}" type="datetime10">
              <a:rPr lang="zh-CN" altLang="en-US" smtClean="0"/>
            </a:fld>
            <a:endParaRPr lang="zh-CN" altLang="en-US"/>
          </a:p>
        </p:txBody>
      </p:sp>
      <p:sp>
        <p:nvSpPr>
          <p:cNvPr id="8" name="矩形 7"/>
          <p:cNvSpPr/>
          <p:nvPr/>
        </p:nvSpPr>
        <p:spPr>
          <a:xfrm>
            <a:off x="9564815" y="2861798"/>
            <a:ext cx="2242349" cy="1503306"/>
          </a:xfrm>
          <a:prstGeom prst="rect">
            <a:avLst/>
          </a:prstGeom>
          <a:solidFill>
            <a:srgbClr val="31A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文本框 8"/>
          <p:cNvSpPr txBox="1"/>
          <p:nvPr/>
        </p:nvSpPr>
        <p:spPr>
          <a:xfrm>
            <a:off x="9774086" y="2938378"/>
            <a:ext cx="1989263" cy="1077218"/>
          </a:xfrm>
          <a:prstGeom prst="rect">
            <a:avLst/>
          </a:prstGeom>
          <a:noFill/>
        </p:spPr>
        <p:txBody>
          <a:bodyPr wrap="none" rtlCol="0">
            <a:spAutoFit/>
          </a:bodyPr>
          <a:lstStyle/>
          <a:p>
            <a:pPr algn="l"/>
            <a:r>
              <a:rPr lang="zh-CN" altLang="en-US" sz="3200" cap="all" dirty="0">
                <a:solidFill>
                  <a:schemeClr val="bg1"/>
                </a:solidFill>
                <a:effectLst/>
                <a:uFillTx/>
                <a:latin typeface="思源黑体 CN Regular" panose="020B0500000000000000" charset="-122"/>
                <a:ea typeface="思源黑体 CN Regular" panose="020B0500000000000000" charset="-122"/>
                <a:cs typeface="OPPOSans H" panose="00020600040101010101" pitchFamily="18" charset="-122"/>
                <a:sym typeface="Arial" panose="020B0604020202020204" pitchFamily="34" charset="0"/>
              </a:rPr>
              <a:t>green </a:t>
            </a:r>
            <a:endParaRPr lang="zh-CN" altLang="en-US" sz="3200" cap="all" dirty="0">
              <a:solidFill>
                <a:schemeClr val="bg1"/>
              </a:solidFill>
              <a:effectLst/>
              <a:uFillTx/>
              <a:latin typeface="思源黑体 CN Regular" panose="020B0500000000000000" charset="-122"/>
              <a:ea typeface="思源黑体 CN Regular" panose="020B0500000000000000" charset="-122"/>
              <a:cs typeface="OPPOSans H" panose="00020600040101010101" pitchFamily="18" charset="-122"/>
              <a:sym typeface="Arial" panose="020B0604020202020204" pitchFamily="34" charset="0"/>
            </a:endParaRPr>
          </a:p>
          <a:p>
            <a:pPr algn="l"/>
            <a:r>
              <a:rPr lang="zh-CN" altLang="en-US" sz="3200" cap="all" dirty="0">
                <a:solidFill>
                  <a:schemeClr val="bg1"/>
                </a:solidFill>
                <a:effectLst/>
                <a:uFillTx/>
                <a:latin typeface="思源黑体 CN Regular" panose="020B0500000000000000" charset="-122"/>
                <a:ea typeface="思源黑体 CN Regular" panose="020B0500000000000000" charset="-122"/>
                <a:cs typeface="OPPOSans H" panose="00020600040101010101" pitchFamily="18" charset="-122"/>
                <a:sym typeface="Arial" panose="020B0604020202020204" pitchFamily="34" charset="0"/>
              </a:rPr>
              <a:t>factory</a:t>
            </a:r>
            <a:endParaRPr kumimoji="1" lang="zh-CN" altLang="en-US" sz="3200" dirty="0">
              <a:solidFill>
                <a:schemeClr val="bg1"/>
              </a:solidFill>
              <a:latin typeface="思源黑体 CN Regular" panose="020B0500000000000000" charset="-122"/>
              <a:ea typeface="思源黑体 CN Regular" panose="020B0500000000000000" charset="-122"/>
            </a:endParaRPr>
          </a:p>
        </p:txBody>
      </p:sp>
      <p:sp>
        <p:nvSpPr>
          <p:cNvPr id="11" name="文本框 10"/>
          <p:cNvSpPr txBox="1"/>
          <p:nvPr/>
        </p:nvSpPr>
        <p:spPr>
          <a:xfrm>
            <a:off x="4295799" y="3506758"/>
            <a:ext cx="4673767" cy="786338"/>
          </a:xfrm>
          <a:prstGeom prst="rect">
            <a:avLst/>
          </a:prstGeom>
        </p:spPr>
        <p:txBody>
          <a:bodyPr wrap="square"/>
          <a:lstStyle/>
          <a:p>
            <a:pPr marL="1270" marR="0" lvl="0" indent="0" algn="l" defTabSz="866775" rtl="0" eaLnBrk="1" fontAlgn="auto" latinLnBrk="0" hangingPunct="1">
              <a:lnSpc>
                <a:spcPct val="90000"/>
              </a:lnSpc>
              <a:spcBef>
                <a:spcPts val="600"/>
              </a:spcBef>
              <a:spcAft>
                <a:spcPts val="0"/>
              </a:spcAft>
              <a:buClrTx/>
              <a:buSzTx/>
              <a:buFont typeface="Arial" panose="020B0604020202020204" pitchFamily="34" charset="0"/>
              <a:buNone/>
            </a:pPr>
            <a:endParaRPr lang="zh-CN" altLang="en-US" sz="2800" dirty="0">
              <a:solidFill>
                <a:srgbClr val="FF0000"/>
              </a:solidFill>
              <a:latin typeface="阿里巴巴普惠体 2.0 105 Heavy" panose="00020600040101010101" charset="-122"/>
              <a:ea typeface="阿里巴巴普惠体 2.0 105 Heavy" panose="00020600040101010101" charset="-122"/>
            </a:endParaRPr>
          </a:p>
        </p:txBody>
      </p:sp>
      <p:pic>
        <p:nvPicPr>
          <p:cNvPr id="2052"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552255" y="28647"/>
            <a:ext cx="2254909" cy="28331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par>
                          <p:cTn id="18" fill="hold">
                            <p:stCondLst>
                              <p:cond delay="500"/>
                            </p:stCondLst>
                            <p:childTnLst>
                              <p:par>
                                <p:cTn id="19" presetID="55"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strVal val="#ppt_w*0.70"/>
                                          </p:val>
                                        </p:tav>
                                        <p:tav tm="100000">
                                          <p:val>
                                            <p:strVal val="#ppt_w"/>
                                          </p:val>
                                        </p:tav>
                                      </p:tavLst>
                                    </p:anim>
                                    <p:anim calcmode="lin" valueType="num">
                                      <p:cBhvr>
                                        <p:cTn id="22" dur="1000" fill="hold"/>
                                        <p:tgtEl>
                                          <p:spTgt spid="13"/>
                                        </p:tgtEl>
                                        <p:attrNameLst>
                                          <p:attrName>ppt_h</p:attrName>
                                        </p:attrNameLst>
                                      </p:cBhvr>
                                      <p:tavLst>
                                        <p:tav tm="0">
                                          <p:val>
                                            <p:strVal val="#ppt_h"/>
                                          </p:val>
                                        </p:tav>
                                        <p:tav tm="100000">
                                          <p:val>
                                            <p:strVal val="#ppt_h"/>
                                          </p:val>
                                        </p:tav>
                                      </p:tavLst>
                                    </p:anim>
                                    <p:animEffect transition="in" filter="fade">
                                      <p:cBhvr>
                                        <p:cTn id="23" dur="1000"/>
                                        <p:tgtEl>
                                          <p:spTgt spid="13"/>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dissolve">
                                      <p:cBhvr>
                                        <p:cTn id="26" dur="500"/>
                                        <p:tgtEl>
                                          <p:spTgt spid="8"/>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dissolve">
                                      <p:cBhvr>
                                        <p:cTn id="29" dur="500"/>
                                        <p:tgtEl>
                                          <p:spTgt spid="9"/>
                                        </p:tgtEl>
                                      </p:cBhvr>
                                    </p:animEffect>
                                  </p:childTnLst>
                                </p:cTn>
                              </p:par>
                            </p:childTnLst>
                          </p:cTn>
                        </p:par>
                        <p:par>
                          <p:cTn id="30" fill="hold">
                            <p:stCondLst>
                              <p:cond delay="1500"/>
                            </p:stCondLst>
                            <p:childTnLst>
                              <p:par>
                                <p:cTn id="31" presetID="55" presetClass="entr" presetSubtype="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1000" fill="hold"/>
                                        <p:tgtEl>
                                          <p:spTgt spid="11"/>
                                        </p:tgtEl>
                                        <p:attrNameLst>
                                          <p:attrName>ppt_w</p:attrName>
                                        </p:attrNameLst>
                                      </p:cBhvr>
                                      <p:tavLst>
                                        <p:tav tm="0">
                                          <p:val>
                                            <p:strVal val="#ppt_w*0.70"/>
                                          </p:val>
                                        </p:tav>
                                        <p:tav tm="100000">
                                          <p:val>
                                            <p:strVal val="#ppt_w"/>
                                          </p:val>
                                        </p:tav>
                                      </p:tavLst>
                                    </p:anim>
                                    <p:anim calcmode="lin" valueType="num">
                                      <p:cBhvr>
                                        <p:cTn id="34" dur="1000" fill="hold"/>
                                        <p:tgtEl>
                                          <p:spTgt spid="11"/>
                                        </p:tgtEl>
                                        <p:attrNameLst>
                                          <p:attrName>ppt_h</p:attrName>
                                        </p:attrNameLst>
                                      </p:cBhvr>
                                      <p:tavLst>
                                        <p:tav tm="0">
                                          <p:val>
                                            <p:strVal val="#ppt_h"/>
                                          </p:val>
                                        </p:tav>
                                        <p:tav tm="100000">
                                          <p:val>
                                            <p:strVal val="#ppt_h"/>
                                          </p:val>
                                        </p:tav>
                                      </p:tavLst>
                                    </p:anim>
                                    <p:animEffect transition="in" filter="fade">
                                      <p:cBhvr>
                                        <p:cTn id="3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6" grpId="0"/>
      <p:bldP spid="12" grpId="0"/>
      <p:bldP spid="13" grpId="0"/>
      <p:bldP spid="8" grpId="0" bldLvl="0" animBg="1"/>
      <p:bldP spid="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1792605" y="194310"/>
            <a:ext cx="474980" cy="163121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0000" b="0" i="0" u="none" strike="noStrike" kern="1200" cap="none" spc="0" normalizeH="0" baseline="0" noProof="0" dirty="0">
                <a:ln>
                  <a:noFill/>
                </a:ln>
                <a:solidFill>
                  <a:prstClr val="white">
                    <a:lumMod val="65000"/>
                  </a:prstClr>
                </a:solidFill>
                <a:effectLst/>
                <a:uLnTx/>
                <a:uFillTx/>
                <a:latin typeface="方正小标宋简体" panose="02010601030101010101" charset="-122"/>
                <a:ea typeface="方正小标宋简体" panose="02010601030101010101" charset="-122"/>
                <a:cs typeface="+mn-cs"/>
              </a:rPr>
              <a:t>1</a:t>
            </a:r>
            <a:endParaRPr kumimoji="0" lang="en-US" altLang="zh-CN" sz="10000" b="0" i="0" u="none" strike="noStrike" kern="1200" cap="none" spc="0" normalizeH="0" baseline="0" noProof="0" dirty="0">
              <a:ln>
                <a:noFill/>
              </a:ln>
              <a:solidFill>
                <a:prstClr val="white">
                  <a:lumMod val="65000"/>
                </a:prstClr>
              </a:solidFill>
              <a:effectLst/>
              <a:uLnTx/>
              <a:uFillTx/>
              <a:latin typeface="方正小标宋简体" panose="02010601030101010101" charset="-122"/>
              <a:ea typeface="方正小标宋简体" panose="02010601030101010101" charset="-122"/>
              <a:cs typeface="+mn-cs"/>
            </a:endParaRPr>
          </a:p>
        </p:txBody>
      </p:sp>
      <p:sp>
        <p:nvSpPr>
          <p:cNvPr id="20" name="文本框 19"/>
          <p:cNvSpPr txBox="1"/>
          <p:nvPr/>
        </p:nvSpPr>
        <p:spPr>
          <a:xfrm>
            <a:off x="2576830" y="562610"/>
            <a:ext cx="2233600" cy="368300"/>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rgbClr val="DEDEDE">
                    <a:lumMod val="50000"/>
                  </a:srgbClr>
                </a:solidFill>
                <a:effectLst/>
                <a:uLnTx/>
                <a:uFillTx/>
                <a:latin typeface="思源黑体 CN Bold" panose="020B0800000000000000" charset="-122"/>
                <a:ea typeface="思源黑体 CN Bold" panose="020B0800000000000000" charset="-122"/>
                <a:cs typeface="+mn-cs"/>
              </a:rPr>
              <a:t>相关</a:t>
            </a:r>
            <a:r>
              <a:rPr kumimoji="0" lang="zh-CN" altLang="en-US" sz="1800" b="1" i="0" u="none" strike="noStrike" kern="1200" cap="none" spc="0" normalizeH="0" baseline="0" noProof="0" dirty="0">
                <a:ln>
                  <a:noFill/>
                </a:ln>
                <a:solidFill>
                  <a:srgbClr val="DEDEDE">
                    <a:lumMod val="50000"/>
                  </a:srgbClr>
                </a:solidFill>
                <a:effectLst/>
                <a:uLnTx/>
                <a:uFillTx/>
                <a:latin typeface="思源黑体 CN Bold" panose="020B0800000000000000" charset="-122"/>
                <a:ea typeface="思源黑体 CN Bold" panose="020B0800000000000000" charset="-122"/>
                <a:cs typeface="+mn-cs"/>
              </a:rPr>
              <a:t>背景</a:t>
            </a:r>
            <a:endParaRPr kumimoji="0" lang="zh-CN" altLang="en-US" sz="1800" b="1" i="0" u="none" strike="noStrike" kern="1200" cap="none" spc="0" normalizeH="0" baseline="0" noProof="0" dirty="0">
              <a:ln>
                <a:noFill/>
              </a:ln>
              <a:solidFill>
                <a:srgbClr val="DEDEDE">
                  <a:lumMod val="50000"/>
                </a:srgbClr>
              </a:solidFill>
              <a:effectLst/>
              <a:uLnTx/>
              <a:uFillTx/>
              <a:latin typeface="思源黑体 CN Bold" panose="020B0800000000000000" charset="-122"/>
              <a:ea typeface="思源黑体 CN Bold" panose="020B0800000000000000" charset="-122"/>
              <a:cs typeface="+mn-cs"/>
            </a:endParaRPr>
          </a:p>
        </p:txBody>
      </p:sp>
      <p:grpSp>
        <p:nvGrpSpPr>
          <p:cNvPr id="3" name="组合 2"/>
          <p:cNvGrpSpPr/>
          <p:nvPr/>
        </p:nvGrpSpPr>
        <p:grpSpPr>
          <a:xfrm>
            <a:off x="6221491" y="1052736"/>
            <a:ext cx="4915069" cy="5976664"/>
            <a:chOff x="6253973" y="1053664"/>
            <a:chExt cx="4541081" cy="5972382"/>
          </a:xfrm>
        </p:grpSpPr>
        <p:sp>
          <p:nvSpPr>
            <p:cNvPr id="4" name="Freeform 7"/>
            <p:cNvSpPr/>
            <p:nvPr/>
          </p:nvSpPr>
          <p:spPr bwMode="auto">
            <a:xfrm>
              <a:off x="6383919" y="1053664"/>
              <a:ext cx="4393970" cy="5476128"/>
            </a:xfrm>
            <a:custGeom>
              <a:avLst/>
              <a:gdLst>
                <a:gd name="T0" fmla="*/ 2176 w 3905"/>
                <a:gd name="T1" fmla="*/ 80 h 7262"/>
                <a:gd name="T2" fmla="*/ 2929 w 3905"/>
                <a:gd name="T3" fmla="*/ 514 h 7262"/>
                <a:gd name="T4" fmla="*/ 3684 w 3905"/>
                <a:gd name="T5" fmla="*/ 950 h 7262"/>
                <a:gd name="T6" fmla="*/ 3905 w 3905"/>
                <a:gd name="T7" fmla="*/ 1337 h 7262"/>
                <a:gd name="T8" fmla="*/ 3905 w 3905"/>
                <a:gd name="T9" fmla="*/ 5057 h 7262"/>
                <a:gd name="T10" fmla="*/ 3905 w 3905"/>
                <a:gd name="T11" fmla="*/ 5929 h 7262"/>
                <a:gd name="T12" fmla="*/ 3681 w 3905"/>
                <a:gd name="T13" fmla="*/ 6314 h 7262"/>
                <a:gd name="T14" fmla="*/ 2929 w 3905"/>
                <a:gd name="T15" fmla="*/ 6748 h 7262"/>
                <a:gd name="T16" fmla="*/ 2174 w 3905"/>
                <a:gd name="T17" fmla="*/ 7184 h 7262"/>
                <a:gd name="T18" fmla="*/ 1728 w 3905"/>
                <a:gd name="T19" fmla="*/ 7182 h 7262"/>
                <a:gd name="T20" fmla="*/ 976 w 3905"/>
                <a:gd name="T21" fmla="*/ 6748 h 7262"/>
                <a:gd name="T22" fmla="*/ 221 w 3905"/>
                <a:gd name="T23" fmla="*/ 6312 h 7262"/>
                <a:gd name="T24" fmla="*/ 0 w 3905"/>
                <a:gd name="T25" fmla="*/ 5925 h 7262"/>
                <a:gd name="T26" fmla="*/ 0 w 3905"/>
                <a:gd name="T27" fmla="*/ 5057 h 7262"/>
                <a:gd name="T28" fmla="*/ 0 w 3905"/>
                <a:gd name="T29" fmla="*/ 1333 h 7262"/>
                <a:gd name="T30" fmla="*/ 224 w 3905"/>
                <a:gd name="T31" fmla="*/ 949 h 7262"/>
                <a:gd name="T32" fmla="*/ 976 w 3905"/>
                <a:gd name="T33" fmla="*/ 514 h 7262"/>
                <a:gd name="T34" fmla="*/ 1731 w 3905"/>
                <a:gd name="T35" fmla="*/ 78 h 7262"/>
                <a:gd name="T36" fmla="*/ 2176 w 3905"/>
                <a:gd name="T37" fmla="*/ 80 h 7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05" h="7262">
                  <a:moveTo>
                    <a:pt x="2176" y="80"/>
                  </a:moveTo>
                  <a:lnTo>
                    <a:pt x="2929" y="514"/>
                  </a:lnTo>
                  <a:cubicBezTo>
                    <a:pt x="3180" y="660"/>
                    <a:pt x="3432" y="805"/>
                    <a:pt x="3684" y="950"/>
                  </a:cubicBezTo>
                  <a:cubicBezTo>
                    <a:pt x="3828" y="1045"/>
                    <a:pt x="3903" y="1173"/>
                    <a:pt x="3905" y="1337"/>
                  </a:cubicBezTo>
                  <a:lnTo>
                    <a:pt x="3905" y="5057"/>
                  </a:lnTo>
                  <a:cubicBezTo>
                    <a:pt x="3905" y="5347"/>
                    <a:pt x="3905" y="5638"/>
                    <a:pt x="3905" y="5929"/>
                  </a:cubicBezTo>
                  <a:cubicBezTo>
                    <a:pt x="3895" y="6101"/>
                    <a:pt x="3821" y="6230"/>
                    <a:pt x="3681" y="6314"/>
                  </a:cubicBezTo>
                  <a:lnTo>
                    <a:pt x="2929" y="6748"/>
                  </a:lnTo>
                  <a:cubicBezTo>
                    <a:pt x="2677" y="6893"/>
                    <a:pt x="2425" y="7038"/>
                    <a:pt x="2174" y="7184"/>
                  </a:cubicBezTo>
                  <a:cubicBezTo>
                    <a:pt x="2019" y="7262"/>
                    <a:pt x="1871" y="7262"/>
                    <a:pt x="1728" y="7182"/>
                  </a:cubicBezTo>
                  <a:lnTo>
                    <a:pt x="976" y="6748"/>
                  </a:lnTo>
                  <a:cubicBezTo>
                    <a:pt x="724" y="6603"/>
                    <a:pt x="473" y="6457"/>
                    <a:pt x="221" y="6312"/>
                  </a:cubicBezTo>
                  <a:cubicBezTo>
                    <a:pt x="76" y="6217"/>
                    <a:pt x="2" y="6089"/>
                    <a:pt x="0" y="5925"/>
                  </a:cubicBezTo>
                  <a:lnTo>
                    <a:pt x="0" y="5057"/>
                  </a:lnTo>
                  <a:cubicBezTo>
                    <a:pt x="0" y="4766"/>
                    <a:pt x="0" y="1624"/>
                    <a:pt x="0" y="1333"/>
                  </a:cubicBezTo>
                  <a:cubicBezTo>
                    <a:pt x="9" y="1161"/>
                    <a:pt x="83" y="1032"/>
                    <a:pt x="224" y="949"/>
                  </a:cubicBezTo>
                  <a:lnTo>
                    <a:pt x="976" y="514"/>
                  </a:lnTo>
                  <a:cubicBezTo>
                    <a:pt x="1228" y="369"/>
                    <a:pt x="1479" y="224"/>
                    <a:pt x="1731" y="78"/>
                  </a:cubicBezTo>
                  <a:cubicBezTo>
                    <a:pt x="1885" y="0"/>
                    <a:pt x="2034" y="0"/>
                    <a:pt x="2176" y="80"/>
                  </a:cubicBezTo>
                  <a:close/>
                </a:path>
              </a:pathLst>
            </a:custGeom>
            <a:solidFill>
              <a:srgbClr val="049AAB">
                <a:alpha val="10000"/>
              </a:srgbClr>
            </a:solidFill>
            <a:ln w="12700" cap="flat">
              <a:solidFill>
                <a:srgbClr val="049AAB"/>
              </a:solidFill>
              <a:prstDash val="solid"/>
              <a:miter lim="800000"/>
            </a:ln>
          </p:spPr>
          <p:txBody>
            <a:bodyPr vert="horz" wrap="square" lIns="68535" tIns="34268" rIns="68535" bIns="34268" numCol="1" anchor="t" anchorCtr="0" compatLnSpc="1"/>
            <a:lstStyle/>
            <a:p>
              <a:pPr defTabSz="685800" fontAlgn="auto">
                <a:spcBef>
                  <a:spcPts val="0"/>
                </a:spcBef>
                <a:spcAft>
                  <a:spcPts val="0"/>
                </a:spcAft>
                <a:defRPr/>
              </a:pPr>
              <a:endParaRPr lang="zh-CN" altLang="en-US" sz="1600" kern="0">
                <a:solidFill>
                  <a:srgbClr val="000000"/>
                </a:solidFill>
                <a:latin typeface="Calibri" panose="020F0502020204030204"/>
                <a:cs typeface="+mn-ea"/>
                <a:sym typeface="+mn-lt"/>
              </a:endParaRPr>
            </a:p>
          </p:txBody>
        </p:sp>
        <p:sp>
          <p:nvSpPr>
            <p:cNvPr id="5" name="Rectangle 8"/>
            <p:cNvSpPr>
              <a:spLocks noChangeArrowheads="1"/>
            </p:cNvSpPr>
            <p:nvPr/>
          </p:nvSpPr>
          <p:spPr bwMode="auto">
            <a:xfrm>
              <a:off x="6383526" y="1986266"/>
              <a:ext cx="4411345" cy="461645"/>
            </a:xfrm>
            <a:prstGeom prst="rect">
              <a:avLst/>
            </a:prstGeom>
            <a:solidFill>
              <a:srgbClr val="01304C"/>
            </a:solidFill>
            <a:ln>
              <a:noFill/>
            </a:ln>
          </p:spPr>
          <p:txBody>
            <a:bodyPr vert="horz" wrap="square" lIns="68535" tIns="34268" rIns="68535" bIns="34268" numCol="1" anchor="t" anchorCtr="0" compatLnSpc="1"/>
            <a:lstStyle/>
            <a:p>
              <a:pPr defTabSz="685800" fontAlgn="auto">
                <a:spcBef>
                  <a:spcPts val="0"/>
                </a:spcBef>
                <a:spcAft>
                  <a:spcPts val="0"/>
                </a:spcAft>
                <a:defRPr/>
              </a:pPr>
              <a:endParaRPr lang="zh-CN" altLang="en-US" sz="1600" kern="0">
                <a:solidFill>
                  <a:srgbClr val="000000"/>
                </a:solidFill>
                <a:latin typeface="Calibri" panose="020F0502020204030204"/>
                <a:cs typeface="+mn-ea"/>
                <a:sym typeface="+mn-lt"/>
              </a:endParaRPr>
            </a:p>
          </p:txBody>
        </p:sp>
        <p:sp>
          <p:nvSpPr>
            <p:cNvPr id="6" name="文本框 8"/>
            <p:cNvSpPr txBox="1"/>
            <p:nvPr/>
          </p:nvSpPr>
          <p:spPr>
            <a:xfrm>
              <a:off x="6253973" y="2044758"/>
              <a:ext cx="4507176" cy="425725"/>
            </a:xfrm>
            <a:prstGeom prst="rect">
              <a:avLst/>
            </a:prstGeom>
            <a:noFill/>
          </p:spPr>
          <p:txBody>
            <a:bodyPr wrap="square" rtlCol="0">
              <a:spAutoFit/>
            </a:bodyPr>
            <a:lstStyle>
              <a:defPPr>
                <a:defRPr lang="zh-CN"/>
              </a:defPPr>
              <a:lvl1pPr>
                <a:defRPr sz="2400" b="1">
                  <a:solidFill>
                    <a:schemeClr val="bg1"/>
                  </a:solidFill>
                  <a:latin typeface="微软雅黑" panose="020B0503020204020204" pitchFamily="34" charset="-122"/>
                  <a:ea typeface="微软雅黑" panose="020B0503020204020204" pitchFamily="34" charset="-122"/>
                </a:defRPr>
              </a:lvl1pPr>
            </a:lstStyle>
            <a:p>
              <a:pPr algn="ctr" defTabSz="685800" fontAlgn="auto">
                <a:spcBef>
                  <a:spcPts val="0"/>
                </a:spcBef>
                <a:spcAft>
                  <a:spcPts val="0"/>
                </a:spcAft>
                <a:defRPr/>
              </a:pPr>
              <a:r>
                <a:rPr lang="zh-CN" altLang="en-US" sz="1800" kern="0" dirty="0">
                  <a:solidFill>
                    <a:srgbClr val="FFFFFF"/>
                  </a:solidFill>
                  <a:latin typeface="Calibri" panose="020F0502020204030204"/>
                  <a:ea typeface="宋体" panose="02010600030101010101" pitchFamily="2" charset="-122"/>
                  <a:cs typeface="+mn-ea"/>
                  <a:sym typeface="+mn-lt"/>
                </a:rPr>
                <a:t>《“十四五”工业绿色发展规划》</a:t>
              </a:r>
              <a:endParaRPr lang="zh-CN" altLang="en-US" sz="1800" kern="0" dirty="0">
                <a:solidFill>
                  <a:srgbClr val="FFFFFF"/>
                </a:solidFill>
                <a:latin typeface="Calibri" panose="020F0502020204030204"/>
                <a:ea typeface="宋体" panose="02010600030101010101" pitchFamily="2" charset="-122"/>
                <a:cs typeface="+mn-ea"/>
                <a:sym typeface="+mn-lt"/>
              </a:endParaRPr>
            </a:p>
          </p:txBody>
        </p:sp>
        <p:sp>
          <p:nvSpPr>
            <p:cNvPr id="7" name="TextBox 10"/>
            <p:cNvSpPr txBox="1"/>
            <p:nvPr/>
          </p:nvSpPr>
          <p:spPr>
            <a:xfrm>
              <a:off x="6494890" y="2508262"/>
              <a:ext cx="4202430" cy="1526375"/>
            </a:xfrm>
            <a:prstGeom prst="rect">
              <a:avLst/>
            </a:prstGeom>
            <a:noFill/>
          </p:spPr>
          <p:txBody>
            <a:bodyPr wrap="square" rtlCol="0">
              <a:spAutoFit/>
            </a:bodyPr>
            <a:lstStyle/>
            <a:p>
              <a:pPr marL="213995" indent="-213995" defTabSz="685800" fontAlgn="auto">
                <a:lnSpc>
                  <a:spcPct val="150000"/>
                </a:lnSpc>
                <a:spcBef>
                  <a:spcPts val="0"/>
                </a:spcBef>
                <a:spcAft>
                  <a:spcPts val="0"/>
                </a:spcAft>
                <a:buFont typeface="Wingdings" panose="05000000000000000000" pitchFamily="2" charset="2"/>
                <a:buChar char="n"/>
                <a:defRPr/>
              </a:pPr>
              <a:r>
                <a:rPr lang="zh-CN" altLang="en-US" sz="1600" b="1" kern="0" dirty="0">
                  <a:solidFill>
                    <a:schemeClr val="tx1">
                      <a:lumMod val="95000"/>
                      <a:lumOff val="5000"/>
                    </a:schemeClr>
                  </a:solidFill>
                  <a:latin typeface="Calibri" panose="020F0502020204030204"/>
                  <a:cs typeface="+mn-ea"/>
                  <a:sym typeface="+mn-lt"/>
                </a:rPr>
                <a:t>“十三五”期间</a:t>
              </a:r>
              <a:r>
                <a:rPr lang="zh-CN" altLang="en-US" sz="1600" kern="0" dirty="0">
                  <a:solidFill>
                    <a:schemeClr val="tx1">
                      <a:lumMod val="95000"/>
                      <a:lumOff val="5000"/>
                    </a:schemeClr>
                  </a:solidFill>
                  <a:latin typeface="Calibri" panose="020F0502020204030204"/>
                  <a:cs typeface="+mn-ea"/>
                  <a:sym typeface="+mn-lt"/>
                </a:rPr>
                <a:t>，工业领域以传统行业绿色化改造为重点，建立国家级绿色工厂 2121 家、绿色工业园区171 家、绿色供应链企业189家，推广近 2 万种绿色产品。</a:t>
              </a:r>
              <a:endParaRPr lang="zh-CN" altLang="en-US" sz="1600" kern="0" dirty="0">
                <a:solidFill>
                  <a:schemeClr val="tx1">
                    <a:lumMod val="95000"/>
                    <a:lumOff val="5000"/>
                  </a:schemeClr>
                </a:solidFill>
                <a:latin typeface="Calibri" panose="020F0502020204030204"/>
                <a:cs typeface="+mn-ea"/>
                <a:sym typeface="+mn-lt"/>
              </a:endParaRPr>
            </a:p>
          </p:txBody>
        </p:sp>
        <p:sp>
          <p:nvSpPr>
            <p:cNvPr id="8" name="TextBox 10"/>
            <p:cNvSpPr txBox="1"/>
            <p:nvPr/>
          </p:nvSpPr>
          <p:spPr>
            <a:xfrm>
              <a:off x="6489119" y="3988176"/>
              <a:ext cx="4305935" cy="3037870"/>
            </a:xfrm>
            <a:prstGeom prst="rect">
              <a:avLst/>
            </a:prstGeom>
            <a:noFill/>
          </p:spPr>
          <p:txBody>
            <a:bodyPr wrap="square" rtlCol="0">
              <a:spAutoFit/>
            </a:bodyPr>
            <a:lstStyle>
              <a:defPPr>
                <a:defRPr lang="zh-CN"/>
              </a:defPPr>
              <a:lvl1pPr marL="285750" indent="-285750" algn="just">
                <a:buFont typeface="Wingdings" panose="05000000000000000000" pitchFamily="2" charset="2"/>
                <a:buChar char="n"/>
                <a:defRPr sz="1600">
                  <a:solidFill>
                    <a:schemeClr val="tx2"/>
                  </a:solidFill>
                  <a:latin typeface="微软雅黑" panose="020B0503020204020204" pitchFamily="34" charset="-122"/>
                  <a:ea typeface="微软雅黑" panose="020B0503020204020204" pitchFamily="34" charset="-122"/>
                </a:defRPr>
              </a:lvl1pPr>
            </a:lstStyle>
            <a:p>
              <a:pPr marL="213995" indent="-213995" algn="l" defTabSz="685800" fontAlgn="auto">
                <a:lnSpc>
                  <a:spcPct val="150000"/>
                </a:lnSpc>
                <a:spcBef>
                  <a:spcPts val="0"/>
                </a:spcBef>
                <a:spcAft>
                  <a:spcPts val="0"/>
                </a:spcAft>
                <a:defRPr/>
              </a:pPr>
              <a:r>
                <a:rPr lang="zh-CN" altLang="en-US" b="1" kern="0" dirty="0">
                  <a:solidFill>
                    <a:srgbClr val="000000">
                      <a:lumMod val="75000"/>
                      <a:lumOff val="25000"/>
                    </a:srgbClr>
                  </a:solidFill>
                  <a:cs typeface="+mn-ea"/>
                  <a:sym typeface="+mn-lt"/>
                </a:rPr>
                <a:t>“十四五”期间，</a:t>
              </a:r>
              <a:r>
                <a:rPr lang="zh-CN" altLang="en-US" kern="0" dirty="0">
                  <a:solidFill>
                    <a:srgbClr val="000000">
                      <a:lumMod val="75000"/>
                      <a:lumOff val="25000"/>
                    </a:srgbClr>
                  </a:solidFill>
                  <a:latin typeface="Calibri" panose="020F0502020204030204"/>
                  <a:ea typeface="宋体" panose="02010600030101010101" pitchFamily="2" charset="-122"/>
                  <a:cs typeface="+mn-ea"/>
                  <a:sym typeface="+mn-lt"/>
                </a:rPr>
                <a:t>围绕重点行业和重要领域，持续推进绿色产品、绿色工厂、绿色工业园区和绿色供应链管理企业建设，遴选发布绿色制造名单。鼓励地方、行业创建本区域、本行业的绿色制造标杆企业名单。</a:t>
              </a:r>
              <a:endParaRPr lang="zh-CN" altLang="en-US" kern="0" dirty="0">
                <a:solidFill>
                  <a:srgbClr val="000000">
                    <a:lumMod val="75000"/>
                    <a:lumOff val="25000"/>
                  </a:srgbClr>
                </a:solidFill>
                <a:latin typeface="Calibri" panose="020F0502020204030204"/>
                <a:ea typeface="宋体" panose="02010600030101010101" pitchFamily="2" charset="-122"/>
                <a:cs typeface="+mn-ea"/>
                <a:sym typeface="+mn-lt"/>
              </a:endParaRPr>
            </a:p>
          </p:txBody>
        </p:sp>
        <p:sp>
          <p:nvSpPr>
            <p:cNvPr id="9" name="Freeform 5"/>
            <p:cNvSpPr>
              <a:spLocks noEditPoints="1"/>
            </p:cNvSpPr>
            <p:nvPr/>
          </p:nvSpPr>
          <p:spPr bwMode="auto">
            <a:xfrm>
              <a:off x="8349307" y="1189935"/>
              <a:ext cx="668047" cy="641535"/>
            </a:xfrm>
            <a:custGeom>
              <a:avLst/>
              <a:gdLst>
                <a:gd name="T0" fmla="*/ 247 w 592"/>
                <a:gd name="T1" fmla="*/ 511 h 564"/>
                <a:gd name="T2" fmla="*/ 247 w 592"/>
                <a:gd name="T3" fmla="*/ 537 h 564"/>
                <a:gd name="T4" fmla="*/ 358 w 592"/>
                <a:gd name="T5" fmla="*/ 524 h 564"/>
                <a:gd name="T6" fmla="*/ 345 w 592"/>
                <a:gd name="T7" fmla="*/ 471 h 564"/>
                <a:gd name="T8" fmla="*/ 247 w 592"/>
                <a:gd name="T9" fmla="*/ 471 h 564"/>
                <a:gd name="T10" fmla="*/ 247 w 592"/>
                <a:gd name="T11" fmla="*/ 497 h 564"/>
                <a:gd name="T12" fmla="*/ 358 w 592"/>
                <a:gd name="T13" fmla="*/ 484 h 564"/>
                <a:gd name="T14" fmla="*/ 296 w 592"/>
                <a:gd name="T15" fmla="*/ 564 h 564"/>
                <a:gd name="T16" fmla="*/ 339 w 592"/>
                <a:gd name="T17" fmla="*/ 548 h 564"/>
                <a:gd name="T18" fmla="*/ 296 w 592"/>
                <a:gd name="T19" fmla="*/ 564 h 564"/>
                <a:gd name="T20" fmla="*/ 298 w 592"/>
                <a:gd name="T21" fmla="*/ 151 h 564"/>
                <a:gd name="T22" fmla="*/ 158 w 592"/>
                <a:gd name="T23" fmla="*/ 282 h 564"/>
                <a:gd name="T24" fmla="*/ 241 w 592"/>
                <a:gd name="T25" fmla="*/ 456 h 564"/>
                <a:gd name="T26" fmla="*/ 298 w 592"/>
                <a:gd name="T27" fmla="*/ 461 h 564"/>
                <a:gd name="T28" fmla="*/ 368 w 592"/>
                <a:gd name="T29" fmla="*/ 418 h 564"/>
                <a:gd name="T30" fmla="*/ 298 w 592"/>
                <a:gd name="T31" fmla="*/ 151 h 564"/>
                <a:gd name="T32" fmla="*/ 116 w 592"/>
                <a:gd name="T33" fmla="*/ 305 h 564"/>
                <a:gd name="T34" fmla="*/ 22 w 592"/>
                <a:gd name="T35" fmla="*/ 287 h 564"/>
                <a:gd name="T36" fmla="*/ 22 w 592"/>
                <a:gd name="T37" fmla="*/ 324 h 564"/>
                <a:gd name="T38" fmla="*/ 116 w 592"/>
                <a:gd name="T39" fmla="*/ 305 h 564"/>
                <a:gd name="T40" fmla="*/ 570 w 592"/>
                <a:gd name="T41" fmla="*/ 287 h 564"/>
                <a:gd name="T42" fmla="*/ 476 w 592"/>
                <a:gd name="T43" fmla="*/ 305 h 564"/>
                <a:gd name="T44" fmla="*/ 570 w 592"/>
                <a:gd name="T45" fmla="*/ 324 h 564"/>
                <a:gd name="T46" fmla="*/ 570 w 592"/>
                <a:gd name="T47" fmla="*/ 287 h 564"/>
                <a:gd name="T48" fmla="*/ 453 w 592"/>
                <a:gd name="T49" fmla="*/ 172 h 564"/>
                <a:gd name="T50" fmla="*/ 507 w 592"/>
                <a:gd name="T51" fmla="*/ 92 h 564"/>
                <a:gd name="T52" fmla="*/ 427 w 592"/>
                <a:gd name="T53" fmla="*/ 146 h 564"/>
                <a:gd name="T54" fmla="*/ 453 w 592"/>
                <a:gd name="T55" fmla="*/ 172 h 564"/>
                <a:gd name="T56" fmla="*/ 295 w 592"/>
                <a:gd name="T57" fmla="*/ 117 h 564"/>
                <a:gd name="T58" fmla="*/ 313 w 592"/>
                <a:gd name="T59" fmla="*/ 23 h 564"/>
                <a:gd name="T60" fmla="*/ 276 w 592"/>
                <a:gd name="T61" fmla="*/ 23 h 564"/>
                <a:gd name="T62" fmla="*/ 295 w 592"/>
                <a:gd name="T63" fmla="*/ 117 h 564"/>
                <a:gd name="T64" fmla="*/ 133 w 592"/>
                <a:gd name="T65" fmla="*/ 164 h 564"/>
                <a:gd name="T66" fmla="*/ 159 w 592"/>
                <a:gd name="T67" fmla="*/ 138 h 564"/>
                <a:gd name="T68" fmla="*/ 79 w 592"/>
                <a:gd name="T69" fmla="*/ 85 h 564"/>
                <a:gd name="T70" fmla="*/ 133 w 592"/>
                <a:gd name="T71" fmla="*/ 164 h 564"/>
                <a:gd name="T72" fmla="*/ 139 w 592"/>
                <a:gd name="T73" fmla="*/ 439 h 564"/>
                <a:gd name="T74" fmla="*/ 85 w 592"/>
                <a:gd name="T75" fmla="*/ 518 h 564"/>
                <a:gd name="T76" fmla="*/ 165 w 592"/>
                <a:gd name="T77" fmla="*/ 465 h 564"/>
                <a:gd name="T78" fmla="*/ 139 w 592"/>
                <a:gd name="T79" fmla="*/ 439 h 564"/>
                <a:gd name="T80" fmla="*/ 459 w 592"/>
                <a:gd name="T81" fmla="*/ 446 h 564"/>
                <a:gd name="T82" fmla="*/ 433 w 592"/>
                <a:gd name="T83" fmla="*/ 472 h 564"/>
                <a:gd name="T84" fmla="*/ 513 w 592"/>
                <a:gd name="T85" fmla="*/ 525 h 564"/>
                <a:gd name="T86" fmla="*/ 459 w 592"/>
                <a:gd name="T87" fmla="*/ 44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92" h="564">
                  <a:moveTo>
                    <a:pt x="345" y="511"/>
                  </a:moveTo>
                  <a:lnTo>
                    <a:pt x="247" y="511"/>
                  </a:lnTo>
                  <a:cubicBezTo>
                    <a:pt x="240" y="511"/>
                    <a:pt x="234" y="517"/>
                    <a:pt x="234" y="524"/>
                  </a:cubicBezTo>
                  <a:cubicBezTo>
                    <a:pt x="234" y="531"/>
                    <a:pt x="240" y="537"/>
                    <a:pt x="247" y="537"/>
                  </a:cubicBezTo>
                  <a:lnTo>
                    <a:pt x="345" y="537"/>
                  </a:lnTo>
                  <a:cubicBezTo>
                    <a:pt x="353" y="537"/>
                    <a:pt x="358" y="531"/>
                    <a:pt x="358" y="524"/>
                  </a:cubicBezTo>
                  <a:cubicBezTo>
                    <a:pt x="358" y="517"/>
                    <a:pt x="353" y="511"/>
                    <a:pt x="345" y="511"/>
                  </a:cubicBezTo>
                  <a:close/>
                  <a:moveTo>
                    <a:pt x="345" y="471"/>
                  </a:moveTo>
                  <a:lnTo>
                    <a:pt x="345" y="471"/>
                  </a:lnTo>
                  <a:lnTo>
                    <a:pt x="247" y="471"/>
                  </a:lnTo>
                  <a:cubicBezTo>
                    <a:pt x="240" y="471"/>
                    <a:pt x="234" y="477"/>
                    <a:pt x="234" y="484"/>
                  </a:cubicBezTo>
                  <a:cubicBezTo>
                    <a:pt x="234" y="492"/>
                    <a:pt x="240" y="497"/>
                    <a:pt x="247" y="497"/>
                  </a:cubicBezTo>
                  <a:lnTo>
                    <a:pt x="345" y="497"/>
                  </a:lnTo>
                  <a:cubicBezTo>
                    <a:pt x="353" y="497"/>
                    <a:pt x="358" y="492"/>
                    <a:pt x="358" y="484"/>
                  </a:cubicBezTo>
                  <a:cubicBezTo>
                    <a:pt x="358" y="477"/>
                    <a:pt x="353" y="471"/>
                    <a:pt x="345" y="471"/>
                  </a:cubicBezTo>
                  <a:close/>
                  <a:moveTo>
                    <a:pt x="296" y="564"/>
                  </a:moveTo>
                  <a:lnTo>
                    <a:pt x="296" y="564"/>
                  </a:lnTo>
                  <a:lnTo>
                    <a:pt x="339" y="548"/>
                  </a:lnTo>
                  <a:lnTo>
                    <a:pt x="253" y="548"/>
                  </a:lnTo>
                  <a:lnTo>
                    <a:pt x="296" y="564"/>
                  </a:lnTo>
                  <a:close/>
                  <a:moveTo>
                    <a:pt x="298" y="151"/>
                  </a:moveTo>
                  <a:lnTo>
                    <a:pt x="298" y="151"/>
                  </a:lnTo>
                  <a:lnTo>
                    <a:pt x="294" y="151"/>
                  </a:lnTo>
                  <a:cubicBezTo>
                    <a:pt x="222" y="151"/>
                    <a:pt x="158" y="210"/>
                    <a:pt x="158" y="282"/>
                  </a:cubicBezTo>
                  <a:cubicBezTo>
                    <a:pt x="158" y="354"/>
                    <a:pt x="218" y="395"/>
                    <a:pt x="225" y="418"/>
                  </a:cubicBezTo>
                  <a:cubicBezTo>
                    <a:pt x="231" y="440"/>
                    <a:pt x="225" y="451"/>
                    <a:pt x="241" y="456"/>
                  </a:cubicBezTo>
                  <a:cubicBezTo>
                    <a:pt x="257" y="462"/>
                    <a:pt x="294" y="461"/>
                    <a:pt x="294" y="461"/>
                  </a:cubicBezTo>
                  <a:lnTo>
                    <a:pt x="298" y="461"/>
                  </a:lnTo>
                  <a:cubicBezTo>
                    <a:pt x="298" y="461"/>
                    <a:pt x="335" y="462"/>
                    <a:pt x="351" y="456"/>
                  </a:cubicBezTo>
                  <a:cubicBezTo>
                    <a:pt x="367" y="451"/>
                    <a:pt x="361" y="440"/>
                    <a:pt x="368" y="418"/>
                  </a:cubicBezTo>
                  <a:cubicBezTo>
                    <a:pt x="374" y="395"/>
                    <a:pt x="434" y="354"/>
                    <a:pt x="434" y="282"/>
                  </a:cubicBezTo>
                  <a:cubicBezTo>
                    <a:pt x="434" y="210"/>
                    <a:pt x="370" y="151"/>
                    <a:pt x="298" y="151"/>
                  </a:cubicBezTo>
                  <a:close/>
                  <a:moveTo>
                    <a:pt x="116" y="305"/>
                  </a:moveTo>
                  <a:lnTo>
                    <a:pt x="116" y="305"/>
                  </a:lnTo>
                  <a:cubicBezTo>
                    <a:pt x="116" y="295"/>
                    <a:pt x="106" y="287"/>
                    <a:pt x="94" y="287"/>
                  </a:cubicBezTo>
                  <a:lnTo>
                    <a:pt x="22" y="287"/>
                  </a:lnTo>
                  <a:cubicBezTo>
                    <a:pt x="10" y="287"/>
                    <a:pt x="0" y="295"/>
                    <a:pt x="0" y="305"/>
                  </a:cubicBezTo>
                  <a:cubicBezTo>
                    <a:pt x="0" y="316"/>
                    <a:pt x="10" y="324"/>
                    <a:pt x="22" y="324"/>
                  </a:cubicBezTo>
                  <a:lnTo>
                    <a:pt x="94" y="324"/>
                  </a:lnTo>
                  <a:cubicBezTo>
                    <a:pt x="106" y="324"/>
                    <a:pt x="116" y="316"/>
                    <a:pt x="116" y="305"/>
                  </a:cubicBezTo>
                  <a:close/>
                  <a:moveTo>
                    <a:pt x="570" y="287"/>
                  </a:moveTo>
                  <a:lnTo>
                    <a:pt x="570" y="287"/>
                  </a:lnTo>
                  <a:lnTo>
                    <a:pt x="499" y="287"/>
                  </a:lnTo>
                  <a:cubicBezTo>
                    <a:pt x="486" y="287"/>
                    <a:pt x="476" y="295"/>
                    <a:pt x="476" y="305"/>
                  </a:cubicBezTo>
                  <a:cubicBezTo>
                    <a:pt x="476" y="316"/>
                    <a:pt x="486" y="324"/>
                    <a:pt x="499" y="324"/>
                  </a:cubicBezTo>
                  <a:lnTo>
                    <a:pt x="570" y="324"/>
                  </a:lnTo>
                  <a:cubicBezTo>
                    <a:pt x="582" y="324"/>
                    <a:pt x="592" y="316"/>
                    <a:pt x="592" y="305"/>
                  </a:cubicBezTo>
                  <a:cubicBezTo>
                    <a:pt x="592" y="295"/>
                    <a:pt x="582" y="287"/>
                    <a:pt x="570" y="287"/>
                  </a:cubicBezTo>
                  <a:close/>
                  <a:moveTo>
                    <a:pt x="453" y="172"/>
                  </a:moveTo>
                  <a:lnTo>
                    <a:pt x="453" y="172"/>
                  </a:lnTo>
                  <a:lnTo>
                    <a:pt x="504" y="121"/>
                  </a:lnTo>
                  <a:cubicBezTo>
                    <a:pt x="513" y="113"/>
                    <a:pt x="514" y="100"/>
                    <a:pt x="507" y="92"/>
                  </a:cubicBezTo>
                  <a:cubicBezTo>
                    <a:pt x="499" y="85"/>
                    <a:pt x="486" y="86"/>
                    <a:pt x="478" y="95"/>
                  </a:cubicBezTo>
                  <a:lnTo>
                    <a:pt x="427" y="146"/>
                  </a:lnTo>
                  <a:cubicBezTo>
                    <a:pt x="418" y="154"/>
                    <a:pt x="417" y="167"/>
                    <a:pt x="424" y="175"/>
                  </a:cubicBezTo>
                  <a:cubicBezTo>
                    <a:pt x="432" y="182"/>
                    <a:pt x="445" y="181"/>
                    <a:pt x="453" y="172"/>
                  </a:cubicBezTo>
                  <a:close/>
                  <a:moveTo>
                    <a:pt x="295" y="117"/>
                  </a:moveTo>
                  <a:lnTo>
                    <a:pt x="295" y="117"/>
                  </a:lnTo>
                  <a:cubicBezTo>
                    <a:pt x="305" y="117"/>
                    <a:pt x="313" y="106"/>
                    <a:pt x="313" y="94"/>
                  </a:cubicBezTo>
                  <a:lnTo>
                    <a:pt x="313" y="23"/>
                  </a:lnTo>
                  <a:cubicBezTo>
                    <a:pt x="313" y="10"/>
                    <a:pt x="305" y="0"/>
                    <a:pt x="295" y="0"/>
                  </a:cubicBezTo>
                  <a:cubicBezTo>
                    <a:pt x="284" y="0"/>
                    <a:pt x="276" y="10"/>
                    <a:pt x="276" y="23"/>
                  </a:cubicBezTo>
                  <a:lnTo>
                    <a:pt x="276" y="94"/>
                  </a:lnTo>
                  <a:cubicBezTo>
                    <a:pt x="276" y="106"/>
                    <a:pt x="284" y="117"/>
                    <a:pt x="295" y="117"/>
                  </a:cubicBezTo>
                  <a:close/>
                  <a:moveTo>
                    <a:pt x="133" y="164"/>
                  </a:moveTo>
                  <a:lnTo>
                    <a:pt x="133" y="164"/>
                  </a:lnTo>
                  <a:cubicBezTo>
                    <a:pt x="141" y="173"/>
                    <a:pt x="154" y="174"/>
                    <a:pt x="162" y="167"/>
                  </a:cubicBezTo>
                  <a:cubicBezTo>
                    <a:pt x="169" y="160"/>
                    <a:pt x="168" y="147"/>
                    <a:pt x="159" y="138"/>
                  </a:cubicBezTo>
                  <a:lnTo>
                    <a:pt x="108" y="88"/>
                  </a:lnTo>
                  <a:cubicBezTo>
                    <a:pt x="100" y="79"/>
                    <a:pt x="87" y="78"/>
                    <a:pt x="79" y="85"/>
                  </a:cubicBezTo>
                  <a:cubicBezTo>
                    <a:pt x="72" y="92"/>
                    <a:pt x="73" y="105"/>
                    <a:pt x="82" y="114"/>
                  </a:cubicBezTo>
                  <a:lnTo>
                    <a:pt x="133" y="164"/>
                  </a:lnTo>
                  <a:close/>
                  <a:moveTo>
                    <a:pt x="139" y="439"/>
                  </a:moveTo>
                  <a:lnTo>
                    <a:pt x="139" y="439"/>
                  </a:lnTo>
                  <a:lnTo>
                    <a:pt x="88" y="489"/>
                  </a:lnTo>
                  <a:cubicBezTo>
                    <a:pt x="80" y="498"/>
                    <a:pt x="78" y="511"/>
                    <a:pt x="85" y="518"/>
                  </a:cubicBezTo>
                  <a:cubicBezTo>
                    <a:pt x="93" y="525"/>
                    <a:pt x="106" y="524"/>
                    <a:pt x="114" y="515"/>
                  </a:cubicBezTo>
                  <a:lnTo>
                    <a:pt x="165" y="465"/>
                  </a:lnTo>
                  <a:cubicBezTo>
                    <a:pt x="174" y="456"/>
                    <a:pt x="175" y="443"/>
                    <a:pt x="168" y="436"/>
                  </a:cubicBezTo>
                  <a:cubicBezTo>
                    <a:pt x="161" y="428"/>
                    <a:pt x="148" y="430"/>
                    <a:pt x="139" y="439"/>
                  </a:cubicBezTo>
                  <a:close/>
                  <a:moveTo>
                    <a:pt x="459" y="446"/>
                  </a:moveTo>
                  <a:lnTo>
                    <a:pt x="459" y="446"/>
                  </a:lnTo>
                  <a:cubicBezTo>
                    <a:pt x="451" y="437"/>
                    <a:pt x="438" y="436"/>
                    <a:pt x="430" y="443"/>
                  </a:cubicBezTo>
                  <a:cubicBezTo>
                    <a:pt x="423" y="450"/>
                    <a:pt x="425" y="463"/>
                    <a:pt x="433" y="472"/>
                  </a:cubicBezTo>
                  <a:lnTo>
                    <a:pt x="484" y="522"/>
                  </a:lnTo>
                  <a:cubicBezTo>
                    <a:pt x="493" y="531"/>
                    <a:pt x="506" y="532"/>
                    <a:pt x="513" y="525"/>
                  </a:cubicBezTo>
                  <a:cubicBezTo>
                    <a:pt x="520" y="518"/>
                    <a:pt x="519" y="505"/>
                    <a:pt x="510" y="496"/>
                  </a:cubicBezTo>
                  <a:lnTo>
                    <a:pt x="459" y="446"/>
                  </a:lnTo>
                  <a:close/>
                </a:path>
              </a:pathLst>
            </a:custGeom>
            <a:solidFill>
              <a:srgbClr val="049AAB"/>
            </a:solidFill>
            <a:ln>
              <a:noFill/>
            </a:ln>
          </p:spPr>
          <p:txBody>
            <a:bodyPr vert="horz" wrap="square" lIns="68535" tIns="34268" rIns="68535" bIns="34268" numCol="1" anchor="t" anchorCtr="0" compatLnSpc="1"/>
            <a:lstStyle/>
            <a:p>
              <a:pPr defTabSz="685800" fontAlgn="auto">
                <a:spcBef>
                  <a:spcPts val="0"/>
                </a:spcBef>
                <a:spcAft>
                  <a:spcPts val="0"/>
                </a:spcAft>
                <a:defRPr/>
              </a:pPr>
              <a:endParaRPr lang="zh-CN" altLang="en-US" sz="1600" kern="0">
                <a:solidFill>
                  <a:srgbClr val="000000"/>
                </a:solidFill>
                <a:latin typeface="Calibri" panose="020F0502020204030204"/>
                <a:cs typeface="+mn-ea"/>
                <a:sym typeface="+mn-lt"/>
              </a:endParaRPr>
            </a:p>
          </p:txBody>
        </p:sp>
      </p:grpSp>
      <p:grpSp>
        <p:nvGrpSpPr>
          <p:cNvPr id="10" name="组合 9"/>
          <p:cNvGrpSpPr/>
          <p:nvPr/>
        </p:nvGrpSpPr>
        <p:grpSpPr>
          <a:xfrm>
            <a:off x="1127448" y="1071808"/>
            <a:ext cx="4646365" cy="5591882"/>
            <a:chOff x="794267" y="1053664"/>
            <a:chExt cx="4871085" cy="6047744"/>
          </a:xfrm>
        </p:grpSpPr>
        <p:sp>
          <p:nvSpPr>
            <p:cNvPr id="11" name="Freeform 5"/>
            <p:cNvSpPr/>
            <p:nvPr/>
          </p:nvSpPr>
          <p:spPr bwMode="auto">
            <a:xfrm>
              <a:off x="814587" y="1053664"/>
              <a:ext cx="4850765" cy="6047744"/>
            </a:xfrm>
            <a:custGeom>
              <a:avLst/>
              <a:gdLst>
                <a:gd name="T0" fmla="*/ 2177 w 3905"/>
                <a:gd name="T1" fmla="*/ 80 h 7262"/>
                <a:gd name="T2" fmla="*/ 2929 w 3905"/>
                <a:gd name="T3" fmla="*/ 514 h 7262"/>
                <a:gd name="T4" fmla="*/ 3684 w 3905"/>
                <a:gd name="T5" fmla="*/ 950 h 7262"/>
                <a:gd name="T6" fmla="*/ 3905 w 3905"/>
                <a:gd name="T7" fmla="*/ 1337 h 7262"/>
                <a:gd name="T8" fmla="*/ 3905 w 3905"/>
                <a:gd name="T9" fmla="*/ 5057 h 7262"/>
                <a:gd name="T10" fmla="*/ 3905 w 3905"/>
                <a:gd name="T11" fmla="*/ 5929 h 7262"/>
                <a:gd name="T12" fmla="*/ 3681 w 3905"/>
                <a:gd name="T13" fmla="*/ 6314 h 7262"/>
                <a:gd name="T14" fmla="*/ 2929 w 3905"/>
                <a:gd name="T15" fmla="*/ 6748 h 7262"/>
                <a:gd name="T16" fmla="*/ 2174 w 3905"/>
                <a:gd name="T17" fmla="*/ 7184 h 7262"/>
                <a:gd name="T18" fmla="*/ 1729 w 3905"/>
                <a:gd name="T19" fmla="*/ 7182 h 7262"/>
                <a:gd name="T20" fmla="*/ 976 w 3905"/>
                <a:gd name="T21" fmla="*/ 6748 h 7262"/>
                <a:gd name="T22" fmla="*/ 221 w 3905"/>
                <a:gd name="T23" fmla="*/ 6312 h 7262"/>
                <a:gd name="T24" fmla="*/ 0 w 3905"/>
                <a:gd name="T25" fmla="*/ 5925 h 7262"/>
                <a:gd name="T26" fmla="*/ 0 w 3905"/>
                <a:gd name="T27" fmla="*/ 5057 h 7262"/>
                <a:gd name="T28" fmla="*/ 0 w 3905"/>
                <a:gd name="T29" fmla="*/ 1333 h 7262"/>
                <a:gd name="T30" fmla="*/ 224 w 3905"/>
                <a:gd name="T31" fmla="*/ 949 h 7262"/>
                <a:gd name="T32" fmla="*/ 976 w 3905"/>
                <a:gd name="T33" fmla="*/ 514 h 7262"/>
                <a:gd name="T34" fmla="*/ 1731 w 3905"/>
                <a:gd name="T35" fmla="*/ 78 h 7262"/>
                <a:gd name="T36" fmla="*/ 2177 w 3905"/>
                <a:gd name="T37" fmla="*/ 80 h 7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05" h="7262">
                  <a:moveTo>
                    <a:pt x="2177" y="80"/>
                  </a:moveTo>
                  <a:lnTo>
                    <a:pt x="2929" y="514"/>
                  </a:lnTo>
                  <a:cubicBezTo>
                    <a:pt x="3181" y="660"/>
                    <a:pt x="3432" y="805"/>
                    <a:pt x="3684" y="950"/>
                  </a:cubicBezTo>
                  <a:cubicBezTo>
                    <a:pt x="3829" y="1045"/>
                    <a:pt x="3903" y="1173"/>
                    <a:pt x="3905" y="1337"/>
                  </a:cubicBezTo>
                  <a:lnTo>
                    <a:pt x="3905" y="5057"/>
                  </a:lnTo>
                  <a:cubicBezTo>
                    <a:pt x="3905" y="5347"/>
                    <a:pt x="3905" y="5638"/>
                    <a:pt x="3905" y="5929"/>
                  </a:cubicBezTo>
                  <a:cubicBezTo>
                    <a:pt x="3896" y="6101"/>
                    <a:pt x="3822" y="6230"/>
                    <a:pt x="3681" y="6314"/>
                  </a:cubicBezTo>
                  <a:lnTo>
                    <a:pt x="2929" y="6748"/>
                  </a:lnTo>
                  <a:cubicBezTo>
                    <a:pt x="2677" y="6893"/>
                    <a:pt x="2426" y="7038"/>
                    <a:pt x="2174" y="7184"/>
                  </a:cubicBezTo>
                  <a:cubicBezTo>
                    <a:pt x="2020" y="7262"/>
                    <a:pt x="1871" y="7262"/>
                    <a:pt x="1729" y="7182"/>
                  </a:cubicBezTo>
                  <a:lnTo>
                    <a:pt x="976" y="6748"/>
                  </a:lnTo>
                  <a:cubicBezTo>
                    <a:pt x="725" y="6603"/>
                    <a:pt x="473" y="6457"/>
                    <a:pt x="221" y="6312"/>
                  </a:cubicBezTo>
                  <a:cubicBezTo>
                    <a:pt x="77" y="6217"/>
                    <a:pt x="2" y="6089"/>
                    <a:pt x="0" y="5925"/>
                  </a:cubicBezTo>
                  <a:lnTo>
                    <a:pt x="0" y="5057"/>
                  </a:lnTo>
                  <a:cubicBezTo>
                    <a:pt x="0" y="4766"/>
                    <a:pt x="0" y="1624"/>
                    <a:pt x="0" y="1333"/>
                  </a:cubicBezTo>
                  <a:cubicBezTo>
                    <a:pt x="10" y="1161"/>
                    <a:pt x="84" y="1032"/>
                    <a:pt x="224" y="949"/>
                  </a:cubicBezTo>
                  <a:lnTo>
                    <a:pt x="976" y="514"/>
                  </a:lnTo>
                  <a:cubicBezTo>
                    <a:pt x="1228" y="369"/>
                    <a:pt x="1480" y="224"/>
                    <a:pt x="1731" y="78"/>
                  </a:cubicBezTo>
                  <a:cubicBezTo>
                    <a:pt x="1886" y="0"/>
                    <a:pt x="2034" y="0"/>
                    <a:pt x="2177" y="80"/>
                  </a:cubicBezTo>
                  <a:close/>
                </a:path>
              </a:pathLst>
            </a:custGeom>
            <a:solidFill>
              <a:srgbClr val="9BD744">
                <a:alpha val="20000"/>
              </a:srgbClr>
            </a:solidFill>
            <a:ln w="12700" cap="flat">
              <a:solidFill>
                <a:srgbClr val="9BD744"/>
              </a:solidFill>
              <a:prstDash val="solid"/>
              <a:miter lim="800000"/>
            </a:ln>
          </p:spPr>
          <p:txBody>
            <a:bodyPr vert="horz" wrap="square" lIns="68535" tIns="34268" rIns="68535" bIns="34268" numCol="1" anchor="t" anchorCtr="0" compatLnSpc="1"/>
            <a:lstStyle/>
            <a:p>
              <a:pPr defTabSz="685800" fontAlgn="auto">
                <a:spcBef>
                  <a:spcPts val="0"/>
                </a:spcBef>
                <a:spcAft>
                  <a:spcPts val="0"/>
                </a:spcAft>
                <a:defRPr/>
              </a:pPr>
              <a:endParaRPr lang="zh-CN" altLang="en-US" sz="1600" kern="0">
                <a:solidFill>
                  <a:srgbClr val="000000"/>
                </a:solidFill>
                <a:latin typeface="Calibri" panose="020F0502020204030204"/>
                <a:cs typeface="+mn-ea"/>
                <a:sym typeface="+mn-lt"/>
              </a:endParaRPr>
            </a:p>
          </p:txBody>
        </p:sp>
        <p:sp>
          <p:nvSpPr>
            <p:cNvPr id="13" name="Rectangle 6"/>
            <p:cNvSpPr>
              <a:spLocks noChangeArrowheads="1"/>
            </p:cNvSpPr>
            <p:nvPr/>
          </p:nvSpPr>
          <p:spPr bwMode="auto">
            <a:xfrm>
              <a:off x="794267" y="2090117"/>
              <a:ext cx="4871085" cy="547320"/>
            </a:xfrm>
            <a:prstGeom prst="rect">
              <a:avLst/>
            </a:prstGeom>
            <a:solidFill>
              <a:srgbClr val="01304C"/>
            </a:solidFill>
            <a:ln>
              <a:noFill/>
            </a:ln>
          </p:spPr>
          <p:txBody>
            <a:bodyPr vert="horz" wrap="square" lIns="68535" tIns="34268" rIns="68535" bIns="34268" numCol="1" anchor="t" anchorCtr="0" compatLnSpc="1"/>
            <a:lstStyle/>
            <a:p>
              <a:pPr defTabSz="685800" fontAlgn="auto">
                <a:spcBef>
                  <a:spcPts val="0"/>
                </a:spcBef>
                <a:spcAft>
                  <a:spcPts val="0"/>
                </a:spcAft>
                <a:defRPr/>
              </a:pPr>
              <a:endParaRPr lang="zh-CN" altLang="en-US" sz="1600" kern="0">
                <a:solidFill>
                  <a:srgbClr val="000000"/>
                </a:solidFill>
                <a:latin typeface="Calibri" panose="020F0502020204030204"/>
                <a:cs typeface="+mn-ea"/>
                <a:sym typeface="+mn-lt"/>
              </a:endParaRPr>
            </a:p>
          </p:txBody>
        </p:sp>
        <p:sp>
          <p:nvSpPr>
            <p:cNvPr id="14" name="文本框 7"/>
            <p:cNvSpPr txBox="1"/>
            <p:nvPr/>
          </p:nvSpPr>
          <p:spPr>
            <a:xfrm>
              <a:off x="1054617" y="2173155"/>
              <a:ext cx="4260850" cy="470163"/>
            </a:xfrm>
            <a:prstGeom prst="rect">
              <a:avLst/>
            </a:prstGeom>
            <a:noFill/>
          </p:spPr>
          <p:txBody>
            <a:bodyPr wrap="square" rtlCol="0">
              <a:spAutoFit/>
            </a:bodyPr>
            <a:lstStyle/>
            <a:p>
              <a:pPr algn="ctr" defTabSz="685800" fontAlgn="auto">
                <a:spcBef>
                  <a:spcPts val="0"/>
                </a:spcBef>
                <a:spcAft>
                  <a:spcPts val="0"/>
                </a:spcAft>
                <a:defRPr/>
              </a:pPr>
              <a:r>
                <a:rPr lang="zh-CN" altLang="en-US" b="1" kern="0" dirty="0">
                  <a:solidFill>
                    <a:srgbClr val="FFFFFF"/>
                  </a:solidFill>
                  <a:latin typeface="Calibri" panose="020F0502020204030204"/>
                  <a:cs typeface="+mn-ea"/>
                  <a:sym typeface="+mn-lt"/>
                </a:rPr>
                <a:t>《工业领域碳达峰实施方案》</a:t>
              </a:r>
              <a:endParaRPr lang="zh-CN" altLang="en-US" b="1" kern="0" dirty="0">
                <a:solidFill>
                  <a:srgbClr val="FFFFFF"/>
                </a:solidFill>
                <a:latin typeface="Calibri" panose="020F0502020204030204"/>
                <a:cs typeface="+mn-ea"/>
                <a:sym typeface="+mn-lt"/>
              </a:endParaRPr>
            </a:p>
          </p:txBody>
        </p:sp>
        <p:sp>
          <p:nvSpPr>
            <p:cNvPr id="15" name="TextBox 10"/>
            <p:cNvSpPr txBox="1"/>
            <p:nvPr/>
          </p:nvSpPr>
          <p:spPr>
            <a:xfrm>
              <a:off x="1126372" y="2709109"/>
              <a:ext cx="4088765" cy="1493520"/>
            </a:xfrm>
            <a:prstGeom prst="rect">
              <a:avLst/>
            </a:prstGeom>
            <a:noFill/>
          </p:spPr>
          <p:txBody>
            <a:bodyPr wrap="square" rtlCol="0">
              <a:noAutofit/>
            </a:bodyPr>
            <a:lstStyle/>
            <a:p>
              <a:pPr marL="213995" indent="-213995" defTabSz="685800" fontAlgn="auto">
                <a:lnSpc>
                  <a:spcPct val="150000"/>
                </a:lnSpc>
                <a:spcBef>
                  <a:spcPts val="0"/>
                </a:spcBef>
                <a:spcAft>
                  <a:spcPts val="0"/>
                </a:spcAft>
                <a:buFont typeface="Wingdings" panose="05000000000000000000" pitchFamily="2" charset="2"/>
                <a:buChar char="n"/>
                <a:defRPr/>
              </a:pPr>
              <a:r>
                <a:rPr lang="zh-CN" altLang="en-US" sz="1600" b="1" kern="0" dirty="0">
                  <a:solidFill>
                    <a:srgbClr val="000000">
                      <a:lumMod val="75000"/>
                      <a:lumOff val="25000"/>
                    </a:srgbClr>
                  </a:solidFill>
                  <a:latin typeface="Calibri" panose="020F0502020204030204"/>
                  <a:cs typeface="+mn-ea"/>
                  <a:sym typeface="+mn-lt"/>
                </a:rPr>
                <a:t>积极推行</a:t>
              </a:r>
              <a:r>
                <a:rPr lang="zh-CN" altLang="en-US" sz="1600" b="1" kern="0" dirty="0">
                  <a:solidFill>
                    <a:srgbClr val="FF0000"/>
                  </a:solidFill>
                  <a:latin typeface="Calibri" panose="020F0502020204030204"/>
                  <a:cs typeface="+mn-ea"/>
                  <a:sym typeface="+mn-lt"/>
                </a:rPr>
                <a:t>绿色制造</a:t>
              </a:r>
              <a:r>
                <a:rPr lang="zh-CN" altLang="en-US" sz="1600" b="1" kern="0" dirty="0">
                  <a:solidFill>
                    <a:srgbClr val="000000">
                      <a:lumMod val="75000"/>
                      <a:lumOff val="25000"/>
                    </a:srgbClr>
                  </a:solidFill>
                  <a:latin typeface="Calibri" panose="020F0502020204030204"/>
                  <a:cs typeface="+mn-ea"/>
                  <a:sym typeface="+mn-lt"/>
                </a:rPr>
                <a:t>。</a:t>
              </a:r>
              <a:r>
                <a:rPr lang="zh-CN" altLang="en-US" sz="1600" kern="0" dirty="0">
                  <a:solidFill>
                    <a:srgbClr val="000000">
                      <a:lumMod val="75000"/>
                      <a:lumOff val="25000"/>
                    </a:srgbClr>
                  </a:solidFill>
                  <a:latin typeface="Calibri" panose="020F0502020204030204"/>
                  <a:cs typeface="+mn-ea"/>
                  <a:sym typeface="+mn-lt"/>
                </a:rPr>
                <a:t>完善绿色制造体系，深入</a:t>
              </a:r>
              <a:r>
                <a:rPr lang="zh-CN" altLang="en-US" sz="1600" kern="0" dirty="0">
                  <a:solidFill>
                    <a:srgbClr val="FF0000"/>
                  </a:solidFill>
                  <a:latin typeface="Calibri" panose="020F0502020204030204"/>
                  <a:cs typeface="+mn-ea"/>
                  <a:sym typeface="+mn-lt"/>
                </a:rPr>
                <a:t>推进清洁生产</a:t>
              </a:r>
              <a:r>
                <a:rPr lang="zh-CN" altLang="en-US" sz="1600" kern="0" dirty="0">
                  <a:solidFill>
                    <a:srgbClr val="000000">
                      <a:lumMod val="75000"/>
                      <a:lumOff val="25000"/>
                    </a:srgbClr>
                  </a:solidFill>
                  <a:latin typeface="Calibri" panose="020F0502020204030204"/>
                  <a:cs typeface="+mn-ea"/>
                  <a:sym typeface="+mn-lt"/>
                </a:rPr>
                <a:t>，</a:t>
              </a:r>
              <a:r>
                <a:rPr lang="zh-CN" altLang="en-US" sz="1600" kern="0" dirty="0">
                  <a:solidFill>
                    <a:srgbClr val="FF0000"/>
                  </a:solidFill>
                  <a:latin typeface="Calibri" panose="020F0502020204030204"/>
                  <a:cs typeface="+mn-ea"/>
                  <a:sym typeface="+mn-lt"/>
                </a:rPr>
                <a:t>打造绿色低碳工厂、绿色低碳工业园区、绿色低碳供应链</a:t>
              </a:r>
              <a:r>
                <a:rPr lang="zh-CN" altLang="en-US" sz="1600" kern="0" dirty="0">
                  <a:solidFill>
                    <a:srgbClr val="000000">
                      <a:lumMod val="75000"/>
                      <a:lumOff val="25000"/>
                    </a:srgbClr>
                  </a:solidFill>
                  <a:latin typeface="Calibri" panose="020F0502020204030204"/>
                  <a:cs typeface="+mn-ea"/>
                  <a:sym typeface="+mn-lt"/>
                </a:rPr>
                <a:t>，通过典型示范带动生产模式绿色转型。</a:t>
              </a:r>
              <a:endParaRPr lang="zh-CN" altLang="en-US" sz="1600" kern="0" dirty="0">
                <a:solidFill>
                  <a:srgbClr val="000000">
                    <a:lumMod val="75000"/>
                    <a:lumOff val="25000"/>
                  </a:srgbClr>
                </a:solidFill>
                <a:latin typeface="Calibri" panose="020F0502020204030204"/>
                <a:cs typeface="+mn-ea"/>
                <a:sym typeface="+mn-lt"/>
              </a:endParaRPr>
            </a:p>
          </p:txBody>
        </p:sp>
        <p:sp>
          <p:nvSpPr>
            <p:cNvPr id="16" name="TextBox 34"/>
            <p:cNvSpPr txBox="1"/>
            <p:nvPr/>
          </p:nvSpPr>
          <p:spPr>
            <a:xfrm>
              <a:off x="1054617" y="4502990"/>
              <a:ext cx="4411980" cy="1609725"/>
            </a:xfrm>
            <a:prstGeom prst="rect">
              <a:avLst/>
            </a:prstGeom>
            <a:noFill/>
          </p:spPr>
          <p:txBody>
            <a:bodyPr wrap="square" rtlCol="0">
              <a:noAutofit/>
            </a:bodyPr>
            <a:lstStyle>
              <a:defPPr>
                <a:defRPr lang="zh-CN"/>
              </a:defPPr>
              <a:lvl1pPr marL="285750" indent="-285750" algn="just">
                <a:buFont typeface="Wingdings" panose="05000000000000000000" pitchFamily="2" charset="2"/>
                <a:buChar char="n"/>
                <a:defRPr sz="1600">
                  <a:solidFill>
                    <a:schemeClr val="tx2"/>
                  </a:solidFill>
                  <a:latin typeface="微软雅黑" panose="020B0503020204020204" pitchFamily="34" charset="-122"/>
                  <a:ea typeface="微软雅黑" panose="020B0503020204020204" pitchFamily="34" charset="-122"/>
                </a:defRPr>
              </a:lvl1pPr>
            </a:lstStyle>
            <a:p>
              <a:pPr marL="213995" indent="-213995" algn="l" defTabSz="685800" fontAlgn="auto">
                <a:lnSpc>
                  <a:spcPct val="150000"/>
                </a:lnSpc>
                <a:spcBef>
                  <a:spcPts val="0"/>
                </a:spcBef>
                <a:spcAft>
                  <a:spcPts val="0"/>
                </a:spcAft>
                <a:defRPr/>
              </a:pPr>
              <a:r>
                <a:rPr lang="zh-CN" altLang="en-US" b="1" kern="0" dirty="0">
                  <a:solidFill>
                    <a:srgbClr val="000000">
                      <a:lumMod val="75000"/>
                      <a:lumOff val="25000"/>
                    </a:srgbClr>
                  </a:solidFill>
                  <a:latin typeface="Calibri" panose="020F0502020204030204"/>
                  <a:ea typeface="宋体" panose="02010600030101010101" pitchFamily="2" charset="-122"/>
                  <a:cs typeface="+mn-ea"/>
                  <a:sym typeface="+mn-lt"/>
                </a:rPr>
                <a:t>培育绿色工厂，</a:t>
              </a:r>
              <a:r>
                <a:rPr lang="zh-CN" altLang="en-US" kern="0" dirty="0">
                  <a:solidFill>
                    <a:srgbClr val="000000">
                      <a:lumMod val="75000"/>
                      <a:lumOff val="25000"/>
                    </a:srgbClr>
                  </a:solidFill>
                  <a:latin typeface="Calibri" panose="020F0502020204030204"/>
                  <a:ea typeface="宋体" panose="02010600030101010101" pitchFamily="2" charset="-122"/>
                  <a:cs typeface="+mn-ea"/>
                  <a:sym typeface="+mn-lt"/>
                </a:rPr>
                <a:t>开展绿色制造技术创新及集成应用。引导绿色工厂进一步提标改造，对标国际先进水平，</a:t>
              </a:r>
              <a:r>
                <a:rPr lang="zh-CN" altLang="en-US" kern="0" dirty="0">
                  <a:solidFill>
                    <a:srgbClr val="FF0000"/>
                  </a:solidFill>
                  <a:latin typeface="Calibri" panose="020F0502020204030204"/>
                  <a:ea typeface="宋体" panose="02010600030101010101" pitchFamily="2" charset="-122"/>
                  <a:cs typeface="+mn-ea"/>
                  <a:sym typeface="+mn-lt"/>
                </a:rPr>
                <a:t>建设一批“超级能效”和“零碳”工厂</a:t>
              </a:r>
              <a:r>
                <a:rPr lang="zh-CN" altLang="en-US" kern="0" dirty="0">
                  <a:solidFill>
                    <a:srgbClr val="000000">
                      <a:lumMod val="75000"/>
                      <a:lumOff val="25000"/>
                    </a:srgbClr>
                  </a:solidFill>
                  <a:latin typeface="Calibri" panose="020F0502020204030204"/>
                  <a:ea typeface="宋体" panose="02010600030101010101" pitchFamily="2" charset="-122"/>
                  <a:cs typeface="+mn-ea"/>
                  <a:sym typeface="+mn-lt"/>
                </a:rPr>
                <a:t>。</a:t>
              </a:r>
              <a:endParaRPr lang="zh-CN" altLang="en-US" kern="0" dirty="0">
                <a:solidFill>
                  <a:srgbClr val="000000">
                    <a:lumMod val="75000"/>
                    <a:lumOff val="25000"/>
                  </a:srgbClr>
                </a:solidFill>
                <a:latin typeface="Calibri" panose="020F0502020204030204"/>
                <a:ea typeface="宋体" panose="02010600030101010101" pitchFamily="2" charset="-122"/>
                <a:cs typeface="+mn-ea"/>
                <a:sym typeface="+mn-lt"/>
              </a:endParaRPr>
            </a:p>
          </p:txBody>
        </p:sp>
        <p:sp>
          <p:nvSpPr>
            <p:cNvPr id="17" name="Freeform 10"/>
            <p:cNvSpPr>
              <a:spLocks noEditPoints="1"/>
            </p:cNvSpPr>
            <p:nvPr/>
          </p:nvSpPr>
          <p:spPr bwMode="auto">
            <a:xfrm>
              <a:off x="2871904" y="1268818"/>
              <a:ext cx="671080" cy="679115"/>
            </a:xfrm>
            <a:custGeom>
              <a:avLst/>
              <a:gdLst>
                <a:gd name="T0" fmla="*/ 475 w 785"/>
                <a:gd name="T1" fmla="*/ 566 h 785"/>
                <a:gd name="T2" fmla="*/ 450 w 785"/>
                <a:gd name="T3" fmla="*/ 626 h 785"/>
                <a:gd name="T4" fmla="*/ 399 w 785"/>
                <a:gd name="T5" fmla="*/ 718 h 785"/>
                <a:gd name="T6" fmla="*/ 356 w 785"/>
                <a:gd name="T7" fmla="*/ 685 h 785"/>
                <a:gd name="T8" fmla="*/ 338 w 785"/>
                <a:gd name="T9" fmla="*/ 688 h 785"/>
                <a:gd name="T10" fmla="*/ 328 w 785"/>
                <a:gd name="T11" fmla="*/ 695 h 785"/>
                <a:gd name="T12" fmla="*/ 319 w 785"/>
                <a:gd name="T13" fmla="*/ 722 h 785"/>
                <a:gd name="T14" fmla="*/ 219 w 785"/>
                <a:gd name="T15" fmla="*/ 751 h 785"/>
                <a:gd name="T16" fmla="*/ 183 w 785"/>
                <a:gd name="T17" fmla="*/ 685 h 785"/>
                <a:gd name="T18" fmla="*/ 175 w 785"/>
                <a:gd name="T19" fmla="*/ 686 h 785"/>
                <a:gd name="T20" fmla="*/ 168 w 785"/>
                <a:gd name="T21" fmla="*/ 689 h 785"/>
                <a:gd name="T22" fmla="*/ 138 w 785"/>
                <a:gd name="T23" fmla="*/ 718 h 785"/>
                <a:gd name="T24" fmla="*/ 87 w 785"/>
                <a:gd name="T25" fmla="*/ 626 h 785"/>
                <a:gd name="T26" fmla="*/ 74 w 785"/>
                <a:gd name="T27" fmla="*/ 567 h 785"/>
                <a:gd name="T28" fmla="*/ 0 w 785"/>
                <a:gd name="T29" fmla="*/ 532 h 785"/>
                <a:gd name="T30" fmla="*/ 71 w 785"/>
                <a:gd name="T31" fmla="*/ 466 h 785"/>
                <a:gd name="T32" fmla="*/ 100 w 785"/>
                <a:gd name="T33" fmla="*/ 428 h 785"/>
                <a:gd name="T34" fmla="*/ 98 w 785"/>
                <a:gd name="T35" fmla="*/ 419 h 785"/>
                <a:gd name="T36" fmla="*/ 94 w 785"/>
                <a:gd name="T37" fmla="*/ 412 h 785"/>
                <a:gd name="T38" fmla="*/ 68 w 785"/>
                <a:gd name="T39" fmla="*/ 337 h 785"/>
                <a:gd name="T40" fmla="*/ 164 w 785"/>
                <a:gd name="T41" fmla="*/ 340 h 785"/>
                <a:gd name="T42" fmla="*/ 216 w 785"/>
                <a:gd name="T43" fmla="*/ 326 h 785"/>
                <a:gd name="T44" fmla="*/ 218 w 785"/>
                <a:gd name="T45" fmla="*/ 320 h 785"/>
                <a:gd name="T46" fmla="*/ 253 w 785"/>
                <a:gd name="T47" fmla="*/ 247 h 785"/>
                <a:gd name="T48" fmla="*/ 319 w 785"/>
                <a:gd name="T49" fmla="*/ 318 h 785"/>
                <a:gd name="T50" fmla="*/ 392 w 785"/>
                <a:gd name="T51" fmla="*/ 322 h 785"/>
                <a:gd name="T52" fmla="*/ 463 w 785"/>
                <a:gd name="T53" fmla="*/ 393 h 785"/>
                <a:gd name="T54" fmla="*/ 453 w 785"/>
                <a:gd name="T55" fmla="*/ 460 h 785"/>
                <a:gd name="T56" fmla="*/ 504 w 785"/>
                <a:gd name="T57" fmla="*/ 466 h 785"/>
                <a:gd name="T58" fmla="*/ 733 w 785"/>
                <a:gd name="T59" fmla="*/ 285 h 785"/>
                <a:gd name="T60" fmla="*/ 686 w 785"/>
                <a:gd name="T61" fmla="*/ 308 h 785"/>
                <a:gd name="T62" fmla="*/ 661 w 785"/>
                <a:gd name="T63" fmla="*/ 374 h 785"/>
                <a:gd name="T64" fmla="*/ 616 w 785"/>
                <a:gd name="T65" fmla="*/ 334 h 785"/>
                <a:gd name="T66" fmla="*/ 599 w 785"/>
                <a:gd name="T67" fmla="*/ 324 h 785"/>
                <a:gd name="T68" fmla="*/ 593 w 785"/>
                <a:gd name="T69" fmla="*/ 324 h 785"/>
                <a:gd name="T70" fmla="*/ 573 w 785"/>
                <a:gd name="T71" fmla="*/ 342 h 785"/>
                <a:gd name="T72" fmla="*/ 497 w 785"/>
                <a:gd name="T73" fmla="*/ 334 h 785"/>
                <a:gd name="T74" fmla="*/ 492 w 785"/>
                <a:gd name="T75" fmla="*/ 279 h 785"/>
                <a:gd name="T76" fmla="*/ 486 w 785"/>
                <a:gd name="T77" fmla="*/ 278 h 785"/>
                <a:gd name="T78" fmla="*/ 480 w 785"/>
                <a:gd name="T79" fmla="*/ 278 h 785"/>
                <a:gd name="T80" fmla="*/ 452 w 785"/>
                <a:gd name="T81" fmla="*/ 289 h 785"/>
                <a:gd name="T82" fmla="*/ 443 w 785"/>
                <a:gd name="T83" fmla="*/ 214 h 785"/>
                <a:gd name="T84" fmla="*/ 450 w 785"/>
                <a:gd name="T85" fmla="*/ 170 h 785"/>
                <a:gd name="T86" fmla="*/ 419 w 785"/>
                <a:gd name="T87" fmla="*/ 105 h 785"/>
                <a:gd name="T88" fmla="*/ 492 w 785"/>
                <a:gd name="T89" fmla="*/ 100 h 785"/>
                <a:gd name="T90" fmla="*/ 507 w 785"/>
                <a:gd name="T91" fmla="*/ 77 h 785"/>
                <a:gd name="T92" fmla="*/ 506 w 785"/>
                <a:gd name="T93" fmla="*/ 71 h 785"/>
                <a:gd name="T94" fmla="*/ 530 w 785"/>
                <a:gd name="T95" fmla="*/ 5 h 785"/>
                <a:gd name="T96" fmla="*/ 586 w 785"/>
                <a:gd name="T97" fmla="*/ 53 h 785"/>
                <a:gd name="T98" fmla="*/ 614 w 785"/>
                <a:gd name="T99" fmla="*/ 45 h 785"/>
                <a:gd name="T100" fmla="*/ 623 w 785"/>
                <a:gd name="T101" fmla="*/ 24 h 785"/>
                <a:gd name="T102" fmla="*/ 691 w 785"/>
                <a:gd name="T103" fmla="*/ 52 h 785"/>
                <a:gd name="T104" fmla="*/ 715 w 785"/>
                <a:gd name="T105" fmla="*/ 99 h 785"/>
                <a:gd name="T106" fmla="*/ 768 w 785"/>
                <a:gd name="T107" fmla="*/ 157 h 785"/>
                <a:gd name="T108" fmla="*/ 732 w 785"/>
                <a:gd name="T109" fmla="*/ 179 h 785"/>
                <a:gd name="T110" fmla="*/ 761 w 785"/>
                <a:gd name="T111" fmla="*/ 217 h 785"/>
                <a:gd name="T112" fmla="*/ 545 w 785"/>
                <a:gd name="T113" fmla="*/ 168 h 785"/>
                <a:gd name="T114" fmla="*/ 269 w 785"/>
                <a:gd name="T115" fmla="*/ 44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5" h="785">
                  <a:moveTo>
                    <a:pt x="538" y="500"/>
                  </a:moveTo>
                  <a:lnTo>
                    <a:pt x="538" y="532"/>
                  </a:lnTo>
                  <a:cubicBezTo>
                    <a:pt x="536" y="550"/>
                    <a:pt x="522" y="564"/>
                    <a:pt x="504" y="566"/>
                  </a:cubicBezTo>
                  <a:lnTo>
                    <a:pt x="493" y="566"/>
                  </a:lnTo>
                  <a:lnTo>
                    <a:pt x="475" y="566"/>
                  </a:lnTo>
                  <a:lnTo>
                    <a:pt x="467" y="566"/>
                  </a:lnTo>
                  <a:cubicBezTo>
                    <a:pt x="464" y="567"/>
                    <a:pt x="461" y="567"/>
                    <a:pt x="458" y="569"/>
                  </a:cubicBezTo>
                  <a:cubicBezTo>
                    <a:pt x="454" y="570"/>
                    <a:pt x="451" y="573"/>
                    <a:pt x="447" y="576"/>
                  </a:cubicBezTo>
                  <a:cubicBezTo>
                    <a:pt x="435" y="588"/>
                    <a:pt x="434" y="608"/>
                    <a:pt x="445" y="621"/>
                  </a:cubicBezTo>
                  <a:lnTo>
                    <a:pt x="450" y="626"/>
                  </a:lnTo>
                  <a:lnTo>
                    <a:pt x="463" y="639"/>
                  </a:lnTo>
                  <a:lnTo>
                    <a:pt x="471" y="646"/>
                  </a:lnTo>
                  <a:cubicBezTo>
                    <a:pt x="482" y="661"/>
                    <a:pt x="481" y="681"/>
                    <a:pt x="470" y="695"/>
                  </a:cubicBezTo>
                  <a:lnTo>
                    <a:pt x="448" y="717"/>
                  </a:lnTo>
                  <a:cubicBezTo>
                    <a:pt x="434" y="728"/>
                    <a:pt x="414" y="728"/>
                    <a:pt x="399" y="718"/>
                  </a:cubicBezTo>
                  <a:lnTo>
                    <a:pt x="392" y="710"/>
                  </a:lnTo>
                  <a:lnTo>
                    <a:pt x="379" y="697"/>
                  </a:lnTo>
                  <a:lnTo>
                    <a:pt x="374" y="692"/>
                  </a:lnTo>
                  <a:cubicBezTo>
                    <a:pt x="372" y="691"/>
                    <a:pt x="371" y="690"/>
                    <a:pt x="370" y="689"/>
                  </a:cubicBezTo>
                  <a:cubicBezTo>
                    <a:pt x="366" y="687"/>
                    <a:pt x="361" y="685"/>
                    <a:pt x="356" y="685"/>
                  </a:cubicBezTo>
                  <a:cubicBezTo>
                    <a:pt x="355" y="685"/>
                    <a:pt x="355" y="685"/>
                    <a:pt x="355" y="685"/>
                  </a:cubicBezTo>
                  <a:cubicBezTo>
                    <a:pt x="354" y="685"/>
                    <a:pt x="353" y="684"/>
                    <a:pt x="353" y="684"/>
                  </a:cubicBezTo>
                  <a:cubicBezTo>
                    <a:pt x="349" y="684"/>
                    <a:pt x="346" y="685"/>
                    <a:pt x="343" y="686"/>
                  </a:cubicBezTo>
                  <a:lnTo>
                    <a:pt x="343" y="686"/>
                  </a:lnTo>
                  <a:cubicBezTo>
                    <a:pt x="341" y="686"/>
                    <a:pt x="340" y="687"/>
                    <a:pt x="338" y="688"/>
                  </a:cubicBezTo>
                  <a:cubicBezTo>
                    <a:pt x="338" y="688"/>
                    <a:pt x="338" y="688"/>
                    <a:pt x="338" y="688"/>
                  </a:cubicBezTo>
                  <a:cubicBezTo>
                    <a:pt x="338" y="688"/>
                    <a:pt x="337" y="688"/>
                    <a:pt x="337" y="688"/>
                  </a:cubicBezTo>
                  <a:cubicBezTo>
                    <a:pt x="336" y="689"/>
                    <a:pt x="336" y="689"/>
                    <a:pt x="335" y="690"/>
                  </a:cubicBezTo>
                  <a:cubicBezTo>
                    <a:pt x="335" y="690"/>
                    <a:pt x="335" y="690"/>
                    <a:pt x="335" y="690"/>
                  </a:cubicBezTo>
                  <a:cubicBezTo>
                    <a:pt x="332" y="691"/>
                    <a:pt x="330" y="693"/>
                    <a:pt x="328" y="695"/>
                  </a:cubicBezTo>
                  <a:cubicBezTo>
                    <a:pt x="328" y="695"/>
                    <a:pt x="327" y="696"/>
                    <a:pt x="327" y="697"/>
                  </a:cubicBezTo>
                  <a:cubicBezTo>
                    <a:pt x="327" y="697"/>
                    <a:pt x="326" y="697"/>
                    <a:pt x="326" y="697"/>
                  </a:cubicBezTo>
                  <a:cubicBezTo>
                    <a:pt x="322" y="702"/>
                    <a:pt x="320" y="708"/>
                    <a:pt x="319" y="714"/>
                  </a:cubicBezTo>
                  <a:lnTo>
                    <a:pt x="319" y="714"/>
                  </a:lnTo>
                  <a:lnTo>
                    <a:pt x="319" y="722"/>
                  </a:lnTo>
                  <a:lnTo>
                    <a:pt x="319" y="740"/>
                  </a:lnTo>
                  <a:lnTo>
                    <a:pt x="319" y="751"/>
                  </a:lnTo>
                  <a:cubicBezTo>
                    <a:pt x="317" y="769"/>
                    <a:pt x="303" y="783"/>
                    <a:pt x="285" y="785"/>
                  </a:cubicBezTo>
                  <a:lnTo>
                    <a:pt x="253" y="785"/>
                  </a:lnTo>
                  <a:cubicBezTo>
                    <a:pt x="235" y="783"/>
                    <a:pt x="221" y="769"/>
                    <a:pt x="219" y="751"/>
                  </a:cubicBezTo>
                  <a:lnTo>
                    <a:pt x="219" y="740"/>
                  </a:lnTo>
                  <a:lnTo>
                    <a:pt x="219" y="722"/>
                  </a:lnTo>
                  <a:lnTo>
                    <a:pt x="219" y="714"/>
                  </a:lnTo>
                  <a:cubicBezTo>
                    <a:pt x="218" y="707"/>
                    <a:pt x="214" y="700"/>
                    <a:pt x="209" y="694"/>
                  </a:cubicBezTo>
                  <a:cubicBezTo>
                    <a:pt x="202" y="687"/>
                    <a:pt x="193" y="684"/>
                    <a:pt x="183" y="685"/>
                  </a:cubicBezTo>
                  <a:cubicBezTo>
                    <a:pt x="182" y="685"/>
                    <a:pt x="182" y="685"/>
                    <a:pt x="181" y="685"/>
                  </a:cubicBezTo>
                  <a:cubicBezTo>
                    <a:pt x="181" y="685"/>
                    <a:pt x="181" y="685"/>
                    <a:pt x="180" y="685"/>
                  </a:cubicBezTo>
                  <a:cubicBezTo>
                    <a:pt x="180" y="685"/>
                    <a:pt x="179" y="685"/>
                    <a:pt x="178" y="685"/>
                  </a:cubicBezTo>
                  <a:cubicBezTo>
                    <a:pt x="178" y="685"/>
                    <a:pt x="178" y="685"/>
                    <a:pt x="178" y="685"/>
                  </a:cubicBezTo>
                  <a:cubicBezTo>
                    <a:pt x="177" y="686"/>
                    <a:pt x="176" y="686"/>
                    <a:pt x="175" y="686"/>
                  </a:cubicBezTo>
                  <a:cubicBezTo>
                    <a:pt x="175" y="686"/>
                    <a:pt x="175" y="686"/>
                    <a:pt x="175" y="686"/>
                  </a:cubicBezTo>
                  <a:cubicBezTo>
                    <a:pt x="174" y="686"/>
                    <a:pt x="173" y="687"/>
                    <a:pt x="172" y="687"/>
                  </a:cubicBezTo>
                  <a:cubicBezTo>
                    <a:pt x="172" y="687"/>
                    <a:pt x="172" y="687"/>
                    <a:pt x="171" y="688"/>
                  </a:cubicBezTo>
                  <a:cubicBezTo>
                    <a:pt x="171" y="688"/>
                    <a:pt x="170" y="688"/>
                    <a:pt x="169" y="688"/>
                  </a:cubicBezTo>
                  <a:cubicBezTo>
                    <a:pt x="169" y="689"/>
                    <a:pt x="168" y="689"/>
                    <a:pt x="168" y="689"/>
                  </a:cubicBezTo>
                  <a:cubicBezTo>
                    <a:pt x="167" y="690"/>
                    <a:pt x="167" y="690"/>
                    <a:pt x="167" y="690"/>
                  </a:cubicBezTo>
                  <a:cubicBezTo>
                    <a:pt x="166" y="690"/>
                    <a:pt x="165" y="691"/>
                    <a:pt x="165" y="691"/>
                  </a:cubicBezTo>
                  <a:cubicBezTo>
                    <a:pt x="165" y="692"/>
                    <a:pt x="164" y="692"/>
                    <a:pt x="164" y="692"/>
                  </a:cubicBezTo>
                  <a:lnTo>
                    <a:pt x="146" y="710"/>
                  </a:lnTo>
                  <a:lnTo>
                    <a:pt x="138" y="718"/>
                  </a:lnTo>
                  <a:cubicBezTo>
                    <a:pt x="124" y="728"/>
                    <a:pt x="104" y="728"/>
                    <a:pt x="90" y="717"/>
                  </a:cubicBezTo>
                  <a:lnTo>
                    <a:pt x="68" y="695"/>
                  </a:lnTo>
                  <a:cubicBezTo>
                    <a:pt x="56" y="681"/>
                    <a:pt x="56" y="661"/>
                    <a:pt x="67" y="646"/>
                  </a:cubicBezTo>
                  <a:lnTo>
                    <a:pt x="75" y="639"/>
                  </a:lnTo>
                  <a:lnTo>
                    <a:pt x="87" y="626"/>
                  </a:lnTo>
                  <a:lnTo>
                    <a:pt x="87" y="626"/>
                  </a:lnTo>
                  <a:lnTo>
                    <a:pt x="93" y="620"/>
                  </a:lnTo>
                  <a:cubicBezTo>
                    <a:pt x="98" y="615"/>
                    <a:pt x="100" y="608"/>
                    <a:pt x="100" y="600"/>
                  </a:cubicBezTo>
                  <a:cubicBezTo>
                    <a:pt x="100" y="585"/>
                    <a:pt x="90" y="572"/>
                    <a:pt x="76" y="568"/>
                  </a:cubicBezTo>
                  <a:cubicBezTo>
                    <a:pt x="76" y="567"/>
                    <a:pt x="75" y="567"/>
                    <a:pt x="74" y="567"/>
                  </a:cubicBezTo>
                  <a:cubicBezTo>
                    <a:pt x="74" y="567"/>
                    <a:pt x="74" y="567"/>
                    <a:pt x="73" y="567"/>
                  </a:cubicBezTo>
                  <a:cubicBezTo>
                    <a:pt x="72" y="567"/>
                    <a:pt x="71" y="566"/>
                    <a:pt x="70" y="566"/>
                  </a:cubicBezTo>
                  <a:lnTo>
                    <a:pt x="45" y="566"/>
                  </a:lnTo>
                  <a:lnTo>
                    <a:pt x="34" y="566"/>
                  </a:lnTo>
                  <a:cubicBezTo>
                    <a:pt x="16" y="564"/>
                    <a:pt x="2" y="550"/>
                    <a:pt x="0" y="532"/>
                  </a:cubicBezTo>
                  <a:lnTo>
                    <a:pt x="0" y="500"/>
                  </a:lnTo>
                  <a:cubicBezTo>
                    <a:pt x="2" y="482"/>
                    <a:pt x="16" y="468"/>
                    <a:pt x="34" y="466"/>
                  </a:cubicBezTo>
                  <a:lnTo>
                    <a:pt x="45" y="466"/>
                  </a:lnTo>
                  <a:lnTo>
                    <a:pt x="63" y="466"/>
                  </a:lnTo>
                  <a:lnTo>
                    <a:pt x="71" y="466"/>
                  </a:lnTo>
                  <a:cubicBezTo>
                    <a:pt x="78" y="465"/>
                    <a:pt x="85" y="461"/>
                    <a:pt x="90" y="456"/>
                  </a:cubicBezTo>
                  <a:lnTo>
                    <a:pt x="90" y="456"/>
                  </a:lnTo>
                  <a:lnTo>
                    <a:pt x="90" y="456"/>
                  </a:lnTo>
                  <a:cubicBezTo>
                    <a:pt x="98" y="448"/>
                    <a:pt x="101" y="438"/>
                    <a:pt x="100" y="428"/>
                  </a:cubicBezTo>
                  <a:cubicBezTo>
                    <a:pt x="100" y="428"/>
                    <a:pt x="100" y="428"/>
                    <a:pt x="100" y="428"/>
                  </a:cubicBezTo>
                  <a:cubicBezTo>
                    <a:pt x="100" y="427"/>
                    <a:pt x="100" y="426"/>
                    <a:pt x="99" y="425"/>
                  </a:cubicBezTo>
                  <a:cubicBezTo>
                    <a:pt x="99" y="425"/>
                    <a:pt x="99" y="425"/>
                    <a:pt x="99" y="425"/>
                  </a:cubicBezTo>
                  <a:cubicBezTo>
                    <a:pt x="99" y="424"/>
                    <a:pt x="99" y="423"/>
                    <a:pt x="99" y="422"/>
                  </a:cubicBezTo>
                  <a:cubicBezTo>
                    <a:pt x="99" y="422"/>
                    <a:pt x="98" y="421"/>
                    <a:pt x="98" y="421"/>
                  </a:cubicBezTo>
                  <a:cubicBezTo>
                    <a:pt x="98" y="420"/>
                    <a:pt x="98" y="420"/>
                    <a:pt x="98" y="419"/>
                  </a:cubicBezTo>
                  <a:cubicBezTo>
                    <a:pt x="97" y="419"/>
                    <a:pt x="97" y="419"/>
                    <a:pt x="97" y="418"/>
                  </a:cubicBezTo>
                  <a:cubicBezTo>
                    <a:pt x="97" y="418"/>
                    <a:pt x="97" y="417"/>
                    <a:pt x="96" y="416"/>
                  </a:cubicBezTo>
                  <a:cubicBezTo>
                    <a:pt x="96" y="416"/>
                    <a:pt x="96" y="416"/>
                    <a:pt x="96" y="415"/>
                  </a:cubicBezTo>
                  <a:cubicBezTo>
                    <a:pt x="95" y="415"/>
                    <a:pt x="95" y="414"/>
                    <a:pt x="95" y="414"/>
                  </a:cubicBezTo>
                  <a:cubicBezTo>
                    <a:pt x="94" y="413"/>
                    <a:pt x="94" y="413"/>
                    <a:pt x="94" y="412"/>
                  </a:cubicBezTo>
                  <a:cubicBezTo>
                    <a:pt x="93" y="412"/>
                    <a:pt x="93" y="412"/>
                    <a:pt x="93" y="411"/>
                  </a:cubicBezTo>
                  <a:lnTo>
                    <a:pt x="93" y="411"/>
                  </a:lnTo>
                  <a:lnTo>
                    <a:pt x="75" y="393"/>
                  </a:lnTo>
                  <a:lnTo>
                    <a:pt x="67" y="385"/>
                  </a:lnTo>
                  <a:cubicBezTo>
                    <a:pt x="56" y="371"/>
                    <a:pt x="56" y="351"/>
                    <a:pt x="68" y="337"/>
                  </a:cubicBezTo>
                  <a:lnTo>
                    <a:pt x="90" y="315"/>
                  </a:lnTo>
                  <a:cubicBezTo>
                    <a:pt x="104" y="303"/>
                    <a:pt x="124" y="303"/>
                    <a:pt x="138" y="314"/>
                  </a:cubicBezTo>
                  <a:lnTo>
                    <a:pt x="146" y="322"/>
                  </a:lnTo>
                  <a:lnTo>
                    <a:pt x="159" y="334"/>
                  </a:lnTo>
                  <a:lnTo>
                    <a:pt x="164" y="340"/>
                  </a:lnTo>
                  <a:cubicBezTo>
                    <a:pt x="170" y="345"/>
                    <a:pt x="177" y="347"/>
                    <a:pt x="185" y="347"/>
                  </a:cubicBezTo>
                  <a:cubicBezTo>
                    <a:pt x="193" y="347"/>
                    <a:pt x="201" y="344"/>
                    <a:pt x="207" y="339"/>
                  </a:cubicBezTo>
                  <a:cubicBezTo>
                    <a:pt x="210" y="336"/>
                    <a:pt x="213" y="333"/>
                    <a:pt x="215" y="329"/>
                  </a:cubicBezTo>
                  <a:cubicBezTo>
                    <a:pt x="215" y="329"/>
                    <a:pt x="215" y="329"/>
                    <a:pt x="215" y="329"/>
                  </a:cubicBezTo>
                  <a:cubicBezTo>
                    <a:pt x="215" y="328"/>
                    <a:pt x="216" y="327"/>
                    <a:pt x="216" y="326"/>
                  </a:cubicBezTo>
                  <a:cubicBezTo>
                    <a:pt x="216" y="326"/>
                    <a:pt x="216" y="326"/>
                    <a:pt x="216" y="326"/>
                  </a:cubicBezTo>
                  <a:cubicBezTo>
                    <a:pt x="217" y="325"/>
                    <a:pt x="217" y="324"/>
                    <a:pt x="217" y="323"/>
                  </a:cubicBezTo>
                  <a:cubicBezTo>
                    <a:pt x="217" y="323"/>
                    <a:pt x="217" y="323"/>
                    <a:pt x="217" y="323"/>
                  </a:cubicBezTo>
                  <a:cubicBezTo>
                    <a:pt x="218" y="322"/>
                    <a:pt x="218" y="321"/>
                    <a:pt x="218" y="320"/>
                  </a:cubicBezTo>
                  <a:cubicBezTo>
                    <a:pt x="218" y="320"/>
                    <a:pt x="218" y="320"/>
                    <a:pt x="218" y="320"/>
                  </a:cubicBezTo>
                  <a:cubicBezTo>
                    <a:pt x="218" y="319"/>
                    <a:pt x="218" y="318"/>
                    <a:pt x="219" y="317"/>
                  </a:cubicBezTo>
                  <a:lnTo>
                    <a:pt x="219" y="310"/>
                  </a:lnTo>
                  <a:lnTo>
                    <a:pt x="219" y="292"/>
                  </a:lnTo>
                  <a:lnTo>
                    <a:pt x="219" y="281"/>
                  </a:lnTo>
                  <a:cubicBezTo>
                    <a:pt x="221" y="263"/>
                    <a:pt x="235" y="249"/>
                    <a:pt x="253" y="247"/>
                  </a:cubicBezTo>
                  <a:lnTo>
                    <a:pt x="285" y="247"/>
                  </a:lnTo>
                  <a:cubicBezTo>
                    <a:pt x="303" y="249"/>
                    <a:pt x="317" y="263"/>
                    <a:pt x="319" y="281"/>
                  </a:cubicBezTo>
                  <a:lnTo>
                    <a:pt x="319" y="292"/>
                  </a:lnTo>
                  <a:lnTo>
                    <a:pt x="319" y="310"/>
                  </a:lnTo>
                  <a:lnTo>
                    <a:pt x="319" y="318"/>
                  </a:lnTo>
                  <a:cubicBezTo>
                    <a:pt x="320" y="325"/>
                    <a:pt x="323" y="332"/>
                    <a:pt x="329" y="337"/>
                  </a:cubicBezTo>
                  <a:cubicBezTo>
                    <a:pt x="332" y="341"/>
                    <a:pt x="336" y="343"/>
                    <a:pt x="339" y="344"/>
                  </a:cubicBezTo>
                  <a:cubicBezTo>
                    <a:pt x="350" y="349"/>
                    <a:pt x="364" y="348"/>
                    <a:pt x="374" y="340"/>
                  </a:cubicBezTo>
                  <a:lnTo>
                    <a:pt x="374" y="340"/>
                  </a:lnTo>
                  <a:lnTo>
                    <a:pt x="392" y="322"/>
                  </a:lnTo>
                  <a:lnTo>
                    <a:pt x="399" y="314"/>
                  </a:lnTo>
                  <a:cubicBezTo>
                    <a:pt x="414" y="303"/>
                    <a:pt x="434" y="303"/>
                    <a:pt x="448" y="315"/>
                  </a:cubicBezTo>
                  <a:lnTo>
                    <a:pt x="470" y="337"/>
                  </a:lnTo>
                  <a:cubicBezTo>
                    <a:pt x="481" y="351"/>
                    <a:pt x="482" y="371"/>
                    <a:pt x="471" y="385"/>
                  </a:cubicBezTo>
                  <a:lnTo>
                    <a:pt x="463" y="393"/>
                  </a:lnTo>
                  <a:lnTo>
                    <a:pt x="450" y="406"/>
                  </a:lnTo>
                  <a:lnTo>
                    <a:pt x="445" y="411"/>
                  </a:lnTo>
                  <a:cubicBezTo>
                    <a:pt x="442" y="414"/>
                    <a:pt x="440" y="418"/>
                    <a:pt x="439" y="422"/>
                  </a:cubicBezTo>
                  <a:cubicBezTo>
                    <a:pt x="438" y="425"/>
                    <a:pt x="438" y="428"/>
                    <a:pt x="438" y="432"/>
                  </a:cubicBezTo>
                  <a:cubicBezTo>
                    <a:pt x="438" y="444"/>
                    <a:pt x="444" y="454"/>
                    <a:pt x="453" y="460"/>
                  </a:cubicBezTo>
                  <a:cubicBezTo>
                    <a:pt x="453" y="460"/>
                    <a:pt x="453" y="460"/>
                    <a:pt x="453" y="460"/>
                  </a:cubicBezTo>
                  <a:cubicBezTo>
                    <a:pt x="457" y="463"/>
                    <a:pt x="462" y="465"/>
                    <a:pt x="468" y="466"/>
                  </a:cubicBezTo>
                  <a:lnTo>
                    <a:pt x="468" y="466"/>
                  </a:lnTo>
                  <a:lnTo>
                    <a:pt x="493" y="466"/>
                  </a:lnTo>
                  <a:lnTo>
                    <a:pt x="504" y="466"/>
                  </a:lnTo>
                  <a:cubicBezTo>
                    <a:pt x="522" y="468"/>
                    <a:pt x="536" y="482"/>
                    <a:pt x="538" y="500"/>
                  </a:cubicBezTo>
                  <a:close/>
                  <a:moveTo>
                    <a:pt x="781" y="252"/>
                  </a:moveTo>
                  <a:lnTo>
                    <a:pt x="772" y="274"/>
                  </a:lnTo>
                  <a:cubicBezTo>
                    <a:pt x="766" y="285"/>
                    <a:pt x="753" y="291"/>
                    <a:pt x="740" y="287"/>
                  </a:cubicBezTo>
                  <a:lnTo>
                    <a:pt x="733" y="285"/>
                  </a:lnTo>
                  <a:lnTo>
                    <a:pt x="721" y="280"/>
                  </a:lnTo>
                  <a:lnTo>
                    <a:pt x="715" y="277"/>
                  </a:lnTo>
                  <a:cubicBezTo>
                    <a:pt x="713" y="277"/>
                    <a:pt x="711" y="277"/>
                    <a:pt x="709" y="277"/>
                  </a:cubicBezTo>
                  <a:cubicBezTo>
                    <a:pt x="706" y="277"/>
                    <a:pt x="703" y="277"/>
                    <a:pt x="699" y="279"/>
                  </a:cubicBezTo>
                  <a:cubicBezTo>
                    <a:pt x="688" y="283"/>
                    <a:pt x="682" y="296"/>
                    <a:pt x="686" y="308"/>
                  </a:cubicBezTo>
                  <a:lnTo>
                    <a:pt x="688" y="313"/>
                  </a:lnTo>
                  <a:lnTo>
                    <a:pt x="693" y="325"/>
                  </a:lnTo>
                  <a:lnTo>
                    <a:pt x="696" y="332"/>
                  </a:lnTo>
                  <a:cubicBezTo>
                    <a:pt x="699" y="345"/>
                    <a:pt x="694" y="358"/>
                    <a:pt x="682" y="365"/>
                  </a:cubicBezTo>
                  <a:lnTo>
                    <a:pt x="661" y="374"/>
                  </a:lnTo>
                  <a:cubicBezTo>
                    <a:pt x="649" y="377"/>
                    <a:pt x="635" y="372"/>
                    <a:pt x="628" y="361"/>
                  </a:cubicBezTo>
                  <a:lnTo>
                    <a:pt x="625" y="354"/>
                  </a:lnTo>
                  <a:lnTo>
                    <a:pt x="620" y="342"/>
                  </a:lnTo>
                  <a:lnTo>
                    <a:pt x="618" y="336"/>
                  </a:lnTo>
                  <a:cubicBezTo>
                    <a:pt x="618" y="335"/>
                    <a:pt x="617" y="335"/>
                    <a:pt x="616" y="334"/>
                  </a:cubicBezTo>
                  <a:cubicBezTo>
                    <a:pt x="614" y="331"/>
                    <a:pt x="611" y="328"/>
                    <a:pt x="608" y="327"/>
                  </a:cubicBezTo>
                  <a:cubicBezTo>
                    <a:pt x="608" y="326"/>
                    <a:pt x="608" y="326"/>
                    <a:pt x="607" y="326"/>
                  </a:cubicBezTo>
                  <a:cubicBezTo>
                    <a:pt x="607" y="326"/>
                    <a:pt x="606" y="326"/>
                    <a:pt x="606" y="326"/>
                  </a:cubicBezTo>
                  <a:lnTo>
                    <a:pt x="606" y="326"/>
                  </a:lnTo>
                  <a:cubicBezTo>
                    <a:pt x="604" y="325"/>
                    <a:pt x="602" y="324"/>
                    <a:pt x="599" y="324"/>
                  </a:cubicBezTo>
                  <a:cubicBezTo>
                    <a:pt x="598" y="324"/>
                    <a:pt x="597" y="324"/>
                    <a:pt x="595" y="324"/>
                  </a:cubicBezTo>
                  <a:cubicBezTo>
                    <a:pt x="595" y="324"/>
                    <a:pt x="595" y="324"/>
                    <a:pt x="595" y="324"/>
                  </a:cubicBezTo>
                  <a:cubicBezTo>
                    <a:pt x="595" y="324"/>
                    <a:pt x="594" y="324"/>
                    <a:pt x="594" y="324"/>
                  </a:cubicBezTo>
                  <a:cubicBezTo>
                    <a:pt x="594" y="324"/>
                    <a:pt x="593" y="324"/>
                    <a:pt x="593" y="324"/>
                  </a:cubicBezTo>
                  <a:lnTo>
                    <a:pt x="593" y="324"/>
                  </a:lnTo>
                  <a:cubicBezTo>
                    <a:pt x="590" y="325"/>
                    <a:pt x="588" y="325"/>
                    <a:pt x="586" y="326"/>
                  </a:cubicBezTo>
                  <a:cubicBezTo>
                    <a:pt x="586" y="326"/>
                    <a:pt x="586" y="327"/>
                    <a:pt x="585" y="327"/>
                  </a:cubicBezTo>
                  <a:cubicBezTo>
                    <a:pt x="585" y="327"/>
                    <a:pt x="585" y="327"/>
                    <a:pt x="584" y="327"/>
                  </a:cubicBezTo>
                  <a:cubicBezTo>
                    <a:pt x="581" y="329"/>
                    <a:pt x="577" y="333"/>
                    <a:pt x="575" y="337"/>
                  </a:cubicBezTo>
                  <a:lnTo>
                    <a:pt x="573" y="342"/>
                  </a:lnTo>
                  <a:lnTo>
                    <a:pt x="568" y="354"/>
                  </a:lnTo>
                  <a:lnTo>
                    <a:pt x="565" y="361"/>
                  </a:lnTo>
                  <a:cubicBezTo>
                    <a:pt x="559" y="373"/>
                    <a:pt x="545" y="378"/>
                    <a:pt x="533" y="375"/>
                  </a:cubicBezTo>
                  <a:lnTo>
                    <a:pt x="511" y="366"/>
                  </a:lnTo>
                  <a:cubicBezTo>
                    <a:pt x="500" y="360"/>
                    <a:pt x="494" y="346"/>
                    <a:pt x="497" y="334"/>
                  </a:cubicBezTo>
                  <a:lnTo>
                    <a:pt x="500" y="326"/>
                  </a:lnTo>
                  <a:lnTo>
                    <a:pt x="505" y="314"/>
                  </a:lnTo>
                  <a:lnTo>
                    <a:pt x="507" y="309"/>
                  </a:lnTo>
                  <a:cubicBezTo>
                    <a:pt x="509" y="304"/>
                    <a:pt x="509" y="298"/>
                    <a:pt x="506" y="293"/>
                  </a:cubicBezTo>
                  <a:cubicBezTo>
                    <a:pt x="503" y="286"/>
                    <a:pt x="498" y="281"/>
                    <a:pt x="492" y="279"/>
                  </a:cubicBezTo>
                  <a:cubicBezTo>
                    <a:pt x="491" y="279"/>
                    <a:pt x="491" y="279"/>
                    <a:pt x="490" y="279"/>
                  </a:cubicBezTo>
                  <a:cubicBezTo>
                    <a:pt x="490" y="279"/>
                    <a:pt x="490" y="279"/>
                    <a:pt x="490" y="279"/>
                  </a:cubicBezTo>
                  <a:cubicBezTo>
                    <a:pt x="489" y="279"/>
                    <a:pt x="489" y="278"/>
                    <a:pt x="488" y="278"/>
                  </a:cubicBezTo>
                  <a:lnTo>
                    <a:pt x="488" y="278"/>
                  </a:lnTo>
                  <a:cubicBezTo>
                    <a:pt x="487" y="278"/>
                    <a:pt x="486" y="278"/>
                    <a:pt x="486" y="278"/>
                  </a:cubicBezTo>
                  <a:lnTo>
                    <a:pt x="486" y="278"/>
                  </a:lnTo>
                  <a:cubicBezTo>
                    <a:pt x="485" y="278"/>
                    <a:pt x="484" y="278"/>
                    <a:pt x="484" y="278"/>
                  </a:cubicBezTo>
                  <a:cubicBezTo>
                    <a:pt x="483" y="278"/>
                    <a:pt x="483" y="278"/>
                    <a:pt x="483" y="278"/>
                  </a:cubicBezTo>
                  <a:cubicBezTo>
                    <a:pt x="482" y="278"/>
                    <a:pt x="482" y="278"/>
                    <a:pt x="481" y="278"/>
                  </a:cubicBezTo>
                  <a:cubicBezTo>
                    <a:pt x="481" y="278"/>
                    <a:pt x="480" y="278"/>
                    <a:pt x="480" y="278"/>
                  </a:cubicBezTo>
                  <a:cubicBezTo>
                    <a:pt x="480" y="278"/>
                    <a:pt x="479" y="278"/>
                    <a:pt x="479" y="278"/>
                  </a:cubicBezTo>
                  <a:cubicBezTo>
                    <a:pt x="479" y="279"/>
                    <a:pt x="478" y="279"/>
                    <a:pt x="477" y="279"/>
                  </a:cubicBezTo>
                  <a:cubicBezTo>
                    <a:pt x="477" y="279"/>
                    <a:pt x="477" y="279"/>
                    <a:pt x="477" y="279"/>
                  </a:cubicBezTo>
                  <a:lnTo>
                    <a:pt x="460" y="286"/>
                  </a:lnTo>
                  <a:lnTo>
                    <a:pt x="452" y="289"/>
                  </a:lnTo>
                  <a:cubicBezTo>
                    <a:pt x="440" y="293"/>
                    <a:pt x="426" y="287"/>
                    <a:pt x="420" y="276"/>
                  </a:cubicBezTo>
                  <a:lnTo>
                    <a:pt x="411" y="254"/>
                  </a:lnTo>
                  <a:cubicBezTo>
                    <a:pt x="407" y="242"/>
                    <a:pt x="413" y="228"/>
                    <a:pt x="424" y="222"/>
                  </a:cubicBezTo>
                  <a:lnTo>
                    <a:pt x="431" y="219"/>
                  </a:lnTo>
                  <a:lnTo>
                    <a:pt x="443" y="214"/>
                  </a:lnTo>
                  <a:lnTo>
                    <a:pt x="449" y="211"/>
                  </a:lnTo>
                  <a:cubicBezTo>
                    <a:pt x="453" y="209"/>
                    <a:pt x="457" y="205"/>
                    <a:pt x="459" y="199"/>
                  </a:cubicBezTo>
                  <a:cubicBezTo>
                    <a:pt x="463" y="189"/>
                    <a:pt x="460" y="178"/>
                    <a:pt x="452" y="171"/>
                  </a:cubicBezTo>
                  <a:cubicBezTo>
                    <a:pt x="451" y="171"/>
                    <a:pt x="451" y="171"/>
                    <a:pt x="451" y="170"/>
                  </a:cubicBezTo>
                  <a:cubicBezTo>
                    <a:pt x="450" y="170"/>
                    <a:pt x="450" y="170"/>
                    <a:pt x="450" y="170"/>
                  </a:cubicBezTo>
                  <a:cubicBezTo>
                    <a:pt x="449" y="169"/>
                    <a:pt x="449" y="169"/>
                    <a:pt x="448" y="168"/>
                  </a:cubicBezTo>
                  <a:lnTo>
                    <a:pt x="431" y="162"/>
                  </a:lnTo>
                  <a:lnTo>
                    <a:pt x="424" y="159"/>
                  </a:lnTo>
                  <a:cubicBezTo>
                    <a:pt x="412" y="152"/>
                    <a:pt x="407" y="139"/>
                    <a:pt x="410" y="126"/>
                  </a:cubicBezTo>
                  <a:lnTo>
                    <a:pt x="419" y="105"/>
                  </a:lnTo>
                  <a:cubicBezTo>
                    <a:pt x="425" y="93"/>
                    <a:pt x="439" y="87"/>
                    <a:pt x="451" y="91"/>
                  </a:cubicBezTo>
                  <a:lnTo>
                    <a:pt x="459" y="94"/>
                  </a:lnTo>
                  <a:lnTo>
                    <a:pt x="471" y="99"/>
                  </a:lnTo>
                  <a:lnTo>
                    <a:pt x="476" y="101"/>
                  </a:lnTo>
                  <a:cubicBezTo>
                    <a:pt x="481" y="102"/>
                    <a:pt x="487" y="102"/>
                    <a:pt x="492" y="100"/>
                  </a:cubicBezTo>
                  <a:cubicBezTo>
                    <a:pt x="499" y="97"/>
                    <a:pt x="504" y="90"/>
                    <a:pt x="506" y="83"/>
                  </a:cubicBezTo>
                  <a:cubicBezTo>
                    <a:pt x="506" y="83"/>
                    <a:pt x="506" y="82"/>
                    <a:pt x="507" y="81"/>
                  </a:cubicBezTo>
                  <a:cubicBezTo>
                    <a:pt x="507" y="80"/>
                    <a:pt x="507" y="80"/>
                    <a:pt x="507" y="79"/>
                  </a:cubicBezTo>
                  <a:cubicBezTo>
                    <a:pt x="507" y="79"/>
                    <a:pt x="507" y="79"/>
                    <a:pt x="507" y="78"/>
                  </a:cubicBezTo>
                  <a:cubicBezTo>
                    <a:pt x="507" y="78"/>
                    <a:pt x="507" y="77"/>
                    <a:pt x="507" y="77"/>
                  </a:cubicBezTo>
                  <a:cubicBezTo>
                    <a:pt x="507" y="77"/>
                    <a:pt x="507" y="76"/>
                    <a:pt x="507" y="76"/>
                  </a:cubicBezTo>
                  <a:cubicBezTo>
                    <a:pt x="507" y="76"/>
                    <a:pt x="507" y="75"/>
                    <a:pt x="507" y="75"/>
                  </a:cubicBezTo>
                  <a:cubicBezTo>
                    <a:pt x="507" y="74"/>
                    <a:pt x="507" y="74"/>
                    <a:pt x="507" y="74"/>
                  </a:cubicBezTo>
                  <a:cubicBezTo>
                    <a:pt x="507" y="73"/>
                    <a:pt x="507" y="73"/>
                    <a:pt x="506" y="72"/>
                  </a:cubicBezTo>
                  <a:cubicBezTo>
                    <a:pt x="506" y="72"/>
                    <a:pt x="506" y="72"/>
                    <a:pt x="506" y="71"/>
                  </a:cubicBezTo>
                  <a:cubicBezTo>
                    <a:pt x="506" y="71"/>
                    <a:pt x="506" y="71"/>
                    <a:pt x="506" y="70"/>
                  </a:cubicBezTo>
                  <a:lnTo>
                    <a:pt x="499" y="53"/>
                  </a:lnTo>
                  <a:lnTo>
                    <a:pt x="496" y="46"/>
                  </a:lnTo>
                  <a:cubicBezTo>
                    <a:pt x="492" y="33"/>
                    <a:pt x="498" y="20"/>
                    <a:pt x="509" y="13"/>
                  </a:cubicBezTo>
                  <a:lnTo>
                    <a:pt x="530" y="5"/>
                  </a:lnTo>
                  <a:cubicBezTo>
                    <a:pt x="543" y="1"/>
                    <a:pt x="557" y="6"/>
                    <a:pt x="563" y="17"/>
                  </a:cubicBezTo>
                  <a:lnTo>
                    <a:pt x="566" y="25"/>
                  </a:lnTo>
                  <a:lnTo>
                    <a:pt x="571" y="37"/>
                  </a:lnTo>
                  <a:lnTo>
                    <a:pt x="574" y="42"/>
                  </a:lnTo>
                  <a:cubicBezTo>
                    <a:pt x="576" y="47"/>
                    <a:pt x="580" y="50"/>
                    <a:pt x="586" y="53"/>
                  </a:cubicBezTo>
                  <a:cubicBezTo>
                    <a:pt x="591" y="55"/>
                    <a:pt x="597" y="55"/>
                    <a:pt x="602" y="53"/>
                  </a:cubicBezTo>
                  <a:cubicBezTo>
                    <a:pt x="606" y="52"/>
                    <a:pt x="608" y="51"/>
                    <a:pt x="611" y="48"/>
                  </a:cubicBezTo>
                  <a:cubicBezTo>
                    <a:pt x="611" y="48"/>
                    <a:pt x="612" y="47"/>
                    <a:pt x="612" y="47"/>
                  </a:cubicBezTo>
                  <a:cubicBezTo>
                    <a:pt x="613" y="46"/>
                    <a:pt x="613" y="46"/>
                    <a:pt x="614" y="45"/>
                  </a:cubicBezTo>
                  <a:cubicBezTo>
                    <a:pt x="614" y="45"/>
                    <a:pt x="614" y="45"/>
                    <a:pt x="614" y="45"/>
                  </a:cubicBezTo>
                  <a:cubicBezTo>
                    <a:pt x="614" y="45"/>
                    <a:pt x="615" y="44"/>
                    <a:pt x="615" y="43"/>
                  </a:cubicBezTo>
                  <a:cubicBezTo>
                    <a:pt x="615" y="43"/>
                    <a:pt x="615" y="43"/>
                    <a:pt x="615" y="43"/>
                  </a:cubicBezTo>
                  <a:cubicBezTo>
                    <a:pt x="616" y="43"/>
                    <a:pt x="616" y="42"/>
                    <a:pt x="616" y="42"/>
                  </a:cubicBezTo>
                  <a:lnTo>
                    <a:pt x="618" y="37"/>
                  </a:lnTo>
                  <a:lnTo>
                    <a:pt x="623" y="24"/>
                  </a:lnTo>
                  <a:lnTo>
                    <a:pt x="626" y="17"/>
                  </a:lnTo>
                  <a:cubicBezTo>
                    <a:pt x="633" y="6"/>
                    <a:pt x="646" y="0"/>
                    <a:pt x="659" y="4"/>
                  </a:cubicBezTo>
                  <a:lnTo>
                    <a:pt x="680" y="12"/>
                  </a:lnTo>
                  <a:cubicBezTo>
                    <a:pt x="692" y="19"/>
                    <a:pt x="698" y="32"/>
                    <a:pt x="694" y="45"/>
                  </a:cubicBezTo>
                  <a:lnTo>
                    <a:pt x="691" y="52"/>
                  </a:lnTo>
                  <a:lnTo>
                    <a:pt x="686" y="64"/>
                  </a:lnTo>
                  <a:lnTo>
                    <a:pt x="684" y="69"/>
                  </a:lnTo>
                  <a:cubicBezTo>
                    <a:pt x="683" y="74"/>
                    <a:pt x="683" y="80"/>
                    <a:pt x="685" y="85"/>
                  </a:cubicBezTo>
                  <a:cubicBezTo>
                    <a:pt x="686" y="88"/>
                    <a:pt x="688" y="91"/>
                    <a:pt x="690" y="93"/>
                  </a:cubicBezTo>
                  <a:cubicBezTo>
                    <a:pt x="696" y="99"/>
                    <a:pt x="706" y="102"/>
                    <a:pt x="715" y="99"/>
                  </a:cubicBezTo>
                  <a:lnTo>
                    <a:pt x="732" y="92"/>
                  </a:lnTo>
                  <a:lnTo>
                    <a:pt x="739" y="89"/>
                  </a:lnTo>
                  <a:cubicBezTo>
                    <a:pt x="752" y="86"/>
                    <a:pt x="765" y="91"/>
                    <a:pt x="771" y="103"/>
                  </a:cubicBezTo>
                  <a:lnTo>
                    <a:pt x="780" y="124"/>
                  </a:lnTo>
                  <a:cubicBezTo>
                    <a:pt x="784" y="136"/>
                    <a:pt x="779" y="150"/>
                    <a:pt x="768" y="157"/>
                  </a:cubicBezTo>
                  <a:lnTo>
                    <a:pt x="760" y="160"/>
                  </a:lnTo>
                  <a:lnTo>
                    <a:pt x="748" y="165"/>
                  </a:lnTo>
                  <a:lnTo>
                    <a:pt x="743" y="167"/>
                  </a:lnTo>
                  <a:cubicBezTo>
                    <a:pt x="740" y="168"/>
                    <a:pt x="738" y="170"/>
                    <a:pt x="736" y="172"/>
                  </a:cubicBezTo>
                  <a:cubicBezTo>
                    <a:pt x="735" y="174"/>
                    <a:pt x="733" y="176"/>
                    <a:pt x="732" y="179"/>
                  </a:cubicBezTo>
                  <a:cubicBezTo>
                    <a:pt x="729" y="187"/>
                    <a:pt x="730" y="195"/>
                    <a:pt x="735" y="202"/>
                  </a:cubicBezTo>
                  <a:cubicBezTo>
                    <a:pt x="735" y="202"/>
                    <a:pt x="735" y="202"/>
                    <a:pt x="735" y="202"/>
                  </a:cubicBezTo>
                  <a:cubicBezTo>
                    <a:pt x="737" y="205"/>
                    <a:pt x="740" y="208"/>
                    <a:pt x="743" y="210"/>
                  </a:cubicBezTo>
                  <a:lnTo>
                    <a:pt x="743" y="210"/>
                  </a:lnTo>
                  <a:lnTo>
                    <a:pt x="761" y="217"/>
                  </a:lnTo>
                  <a:lnTo>
                    <a:pt x="768" y="220"/>
                  </a:lnTo>
                  <a:cubicBezTo>
                    <a:pt x="779" y="226"/>
                    <a:pt x="785" y="240"/>
                    <a:pt x="781" y="252"/>
                  </a:cubicBezTo>
                  <a:close/>
                  <a:moveTo>
                    <a:pt x="617" y="138"/>
                  </a:moveTo>
                  <a:lnTo>
                    <a:pt x="617" y="138"/>
                  </a:lnTo>
                  <a:cubicBezTo>
                    <a:pt x="588" y="127"/>
                    <a:pt x="556" y="140"/>
                    <a:pt x="545" y="168"/>
                  </a:cubicBezTo>
                  <a:cubicBezTo>
                    <a:pt x="533" y="197"/>
                    <a:pt x="547" y="229"/>
                    <a:pt x="575" y="240"/>
                  </a:cubicBezTo>
                  <a:cubicBezTo>
                    <a:pt x="603" y="251"/>
                    <a:pt x="635" y="238"/>
                    <a:pt x="647" y="210"/>
                  </a:cubicBezTo>
                  <a:cubicBezTo>
                    <a:pt x="658" y="182"/>
                    <a:pt x="645" y="150"/>
                    <a:pt x="617" y="138"/>
                  </a:cubicBezTo>
                  <a:close/>
                  <a:moveTo>
                    <a:pt x="269" y="440"/>
                  </a:moveTo>
                  <a:lnTo>
                    <a:pt x="269" y="440"/>
                  </a:lnTo>
                  <a:cubicBezTo>
                    <a:pt x="227" y="440"/>
                    <a:pt x="193" y="474"/>
                    <a:pt x="193" y="516"/>
                  </a:cubicBezTo>
                  <a:cubicBezTo>
                    <a:pt x="193" y="558"/>
                    <a:pt x="227" y="592"/>
                    <a:pt x="269" y="592"/>
                  </a:cubicBezTo>
                  <a:cubicBezTo>
                    <a:pt x="311" y="592"/>
                    <a:pt x="345" y="558"/>
                    <a:pt x="345" y="516"/>
                  </a:cubicBezTo>
                  <a:cubicBezTo>
                    <a:pt x="345" y="474"/>
                    <a:pt x="311" y="440"/>
                    <a:pt x="269" y="440"/>
                  </a:cubicBezTo>
                  <a:close/>
                </a:path>
              </a:pathLst>
            </a:custGeom>
            <a:solidFill>
              <a:srgbClr val="9BD744"/>
            </a:solidFill>
            <a:ln>
              <a:noFill/>
            </a:ln>
          </p:spPr>
          <p:txBody>
            <a:bodyPr vert="horz" wrap="square" lIns="68535" tIns="34268" rIns="68535" bIns="34268" numCol="1" anchor="t" anchorCtr="0" compatLnSpc="1"/>
            <a:lstStyle/>
            <a:p>
              <a:pPr defTabSz="685800" fontAlgn="auto">
                <a:spcBef>
                  <a:spcPts val="0"/>
                </a:spcBef>
                <a:spcAft>
                  <a:spcPts val="0"/>
                </a:spcAft>
                <a:defRPr/>
              </a:pPr>
              <a:endParaRPr lang="zh-CN" altLang="en-US" sz="1600" kern="0">
                <a:solidFill>
                  <a:srgbClr val="000000"/>
                </a:solidFill>
                <a:latin typeface="Calibri" panose="020F0502020204030204"/>
                <a:cs typeface="+mn-ea"/>
                <a:sym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anim calcmode="lin" valueType="num">
                                      <p:cBhvr>
                                        <p:cTn id="10" dur="500" fill="hold"/>
                                        <p:tgtEl>
                                          <p:spTgt spid="10"/>
                                        </p:tgtEl>
                                        <p:attrNameLst>
                                          <p:attrName>ppt_x</p:attrName>
                                        </p:attrNameLst>
                                      </p:cBhvr>
                                      <p:tavLst>
                                        <p:tav tm="0">
                                          <p:val>
                                            <p:fltVal val="0.5"/>
                                          </p:val>
                                        </p:tav>
                                        <p:tav tm="100000">
                                          <p:val>
                                            <p:strVal val="#ppt_x"/>
                                          </p:val>
                                        </p:tav>
                                      </p:tavLst>
                                    </p:anim>
                                    <p:anim calcmode="lin" valueType="num">
                                      <p:cBhvr>
                                        <p:cTn id="11" dur="500" fill="hold"/>
                                        <p:tgtEl>
                                          <p:spTgt spid="10"/>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1792605" y="194310"/>
            <a:ext cx="474980" cy="1631216"/>
          </a:xfrm>
          <a:prstGeom prst="rect">
            <a:avLst/>
          </a:prstGeom>
          <a:noFill/>
        </p:spPr>
        <p:txBody>
          <a:bodyPr wrap="square" rtlCol="0">
            <a:spAutoFit/>
          </a:bodyPr>
          <a:lstStyle/>
          <a:p>
            <a:r>
              <a:rPr lang="en-US" altLang="zh-CN" sz="10000" dirty="0">
                <a:solidFill>
                  <a:schemeClr val="bg1">
                    <a:lumMod val="65000"/>
                  </a:schemeClr>
                </a:solidFill>
                <a:latin typeface="方正小标宋简体" panose="02010601030101010101" charset="-122"/>
                <a:ea typeface="方正小标宋简体" panose="02010601030101010101" charset="-122"/>
              </a:rPr>
              <a:t>1</a:t>
            </a:r>
            <a:endParaRPr lang="en-US" altLang="zh-CN" sz="10000" dirty="0">
              <a:solidFill>
                <a:schemeClr val="bg1">
                  <a:lumMod val="65000"/>
                </a:schemeClr>
              </a:solidFill>
              <a:latin typeface="方正小标宋简体" panose="02010601030101010101" charset="-122"/>
              <a:ea typeface="方正小标宋简体" panose="02010601030101010101" charset="-122"/>
            </a:endParaRPr>
          </a:p>
        </p:txBody>
      </p:sp>
      <p:sp>
        <p:nvSpPr>
          <p:cNvPr id="20" name="文本框 19"/>
          <p:cNvSpPr txBox="1"/>
          <p:nvPr/>
        </p:nvSpPr>
        <p:spPr>
          <a:xfrm>
            <a:off x="2576830" y="562610"/>
            <a:ext cx="2233600" cy="461665"/>
          </a:xfrm>
          <a:prstGeom prst="rect">
            <a:avLst/>
          </a:prstGeom>
          <a:noFill/>
        </p:spPr>
        <p:txBody>
          <a:bodyPr wrap="square" rtlCol="0">
            <a:spAutoFit/>
          </a:bodyPr>
          <a:lstStyle/>
          <a:p>
            <a:pPr algn="just"/>
            <a:r>
              <a:rPr lang="zh-CN" altLang="en-US" sz="2400" dirty="0">
                <a:solidFill>
                  <a:schemeClr val="bg2">
                    <a:lumMod val="50000"/>
                  </a:schemeClr>
                </a:solidFill>
                <a:latin typeface="思源黑体 CN Bold" panose="020B0800000000000000" charset="-122"/>
                <a:ea typeface="思源黑体 CN Bold" panose="020B0800000000000000" charset="-122"/>
              </a:rPr>
              <a:t>相关背景</a:t>
            </a:r>
            <a:endParaRPr lang="zh-CN" altLang="en-US" sz="2400" dirty="0">
              <a:solidFill>
                <a:schemeClr val="bg2">
                  <a:lumMod val="50000"/>
                </a:schemeClr>
              </a:solidFill>
              <a:latin typeface="思源黑体 CN Bold" panose="020B0800000000000000" charset="-122"/>
              <a:ea typeface="思源黑体 CN Bold" panose="020B0800000000000000" charset="-122"/>
            </a:endParaRPr>
          </a:p>
        </p:txBody>
      </p:sp>
      <p:sp>
        <p:nvSpPr>
          <p:cNvPr id="3" name="内容占位符 2"/>
          <p:cNvSpPr txBox="1"/>
          <p:nvPr>
            <p:custDataLst>
              <p:tags r:id="rId1"/>
            </p:custDataLst>
          </p:nvPr>
        </p:nvSpPr>
        <p:spPr>
          <a:xfrm>
            <a:off x="1043025" y="1196752"/>
            <a:ext cx="10741607" cy="3593323"/>
          </a:xfrm>
          <a:prstGeom prst="rect">
            <a:avLst/>
          </a:prstGeom>
        </p:spPr>
        <p:txBody>
          <a:bodyPr/>
          <a:lstStyle/>
          <a:p>
            <a:pPr marL="162560" indent="-161290" defTabSz="649605" fontAlgn="auto">
              <a:lnSpc>
                <a:spcPct val="220000"/>
              </a:lnSpc>
              <a:spcBef>
                <a:spcPts val="450"/>
              </a:spcBef>
              <a:spcAft>
                <a:spcPts val="0"/>
              </a:spcAft>
              <a:buFont typeface="Arial" panose="020B0604020202020204" pitchFamily="34" charset="0"/>
              <a:buChar char="•"/>
              <a:defRPr/>
            </a:pPr>
            <a:r>
              <a:rPr altLang="zh-CN" sz="2800" dirty="0" err="1">
                <a:solidFill>
                  <a:srgbClr val="FF0000"/>
                </a:solidFill>
                <a:latin typeface="黑体" panose="02010609060101010101" charset="-122"/>
                <a:ea typeface="黑体" panose="02010609060101010101" charset="-122"/>
                <a:sym typeface="Arial" panose="020B0604020202020204" pitchFamily="34" charset="0"/>
              </a:rPr>
              <a:t>绿色制造</a:t>
            </a:r>
            <a:r>
              <a:rPr altLang="zh-CN" sz="2000" dirty="0" err="1">
                <a:solidFill>
                  <a:prstClr val="black"/>
                </a:solidFill>
                <a:latin typeface="宋体" panose="02010600030101010101" pitchFamily="2" charset="-122"/>
                <a:sym typeface="Arial" panose="020B0604020202020204" pitchFamily="34" charset="0"/>
              </a:rPr>
              <a:t>是</a:t>
            </a:r>
            <a:r>
              <a:rPr lang="zh-CN" altLang="en-US" sz="2000" dirty="0">
                <a:solidFill>
                  <a:prstClr val="black"/>
                </a:solidFill>
                <a:latin typeface="宋体" panose="02010600030101010101" pitchFamily="2" charset="-122"/>
                <a:sym typeface="Arial" panose="020B0604020202020204" pitchFamily="34" charset="0"/>
              </a:rPr>
              <a:t>指在</a:t>
            </a:r>
            <a:r>
              <a:rPr lang="zh-CN" altLang="en-US" sz="2000" dirty="0">
                <a:solidFill>
                  <a:srgbClr val="FF0000"/>
                </a:solidFill>
                <a:latin typeface="宋体" panose="02010600030101010101" pitchFamily="2" charset="-122"/>
                <a:sym typeface="Arial" panose="020B0604020202020204" pitchFamily="34" charset="0"/>
              </a:rPr>
              <a:t>保证产品的功能、质量、成本</a:t>
            </a:r>
            <a:r>
              <a:rPr lang="zh-CN" altLang="en-US" sz="2000" dirty="0">
                <a:solidFill>
                  <a:prstClr val="black"/>
                </a:solidFill>
                <a:latin typeface="宋体" panose="02010600030101010101" pitchFamily="2" charset="-122"/>
                <a:sym typeface="Arial" panose="020B0604020202020204" pitchFamily="34" charset="0"/>
              </a:rPr>
              <a:t>的前提下，综合考虑</a:t>
            </a:r>
            <a:r>
              <a:rPr lang="zh-CN" altLang="en-US" sz="2000" dirty="0">
                <a:solidFill>
                  <a:srgbClr val="FF0000"/>
                </a:solidFill>
                <a:latin typeface="宋体" panose="02010600030101010101" pitchFamily="2" charset="-122"/>
                <a:sym typeface="Arial" panose="020B0604020202020204" pitchFamily="34" charset="0"/>
              </a:rPr>
              <a:t>环境影响和资源效率</a:t>
            </a:r>
            <a:r>
              <a:rPr lang="zh-CN" altLang="en-US" sz="2000" dirty="0">
                <a:solidFill>
                  <a:prstClr val="black"/>
                </a:solidFill>
                <a:latin typeface="宋体" panose="02010600030101010101" pitchFamily="2" charset="-122"/>
                <a:sym typeface="Arial" panose="020B0604020202020204" pitchFamily="34" charset="0"/>
              </a:rPr>
              <a:t>的</a:t>
            </a:r>
            <a:r>
              <a:rPr lang="zh-CN" altLang="en-US" sz="2000" dirty="0">
                <a:solidFill>
                  <a:srgbClr val="FF0000"/>
                </a:solidFill>
                <a:latin typeface="宋体" panose="02010600030101010101" pitchFamily="2" charset="-122"/>
                <a:sym typeface="Arial" panose="020B0604020202020204" pitchFamily="34" charset="0"/>
              </a:rPr>
              <a:t>现代制造模式</a:t>
            </a:r>
            <a:r>
              <a:rPr lang="zh-CN" altLang="en-US" sz="2000" dirty="0">
                <a:solidFill>
                  <a:prstClr val="black"/>
                </a:solidFill>
                <a:latin typeface="宋体" panose="02010600030101010101" pitchFamily="2" charset="-122"/>
                <a:sym typeface="Arial" panose="020B0604020202020204" pitchFamily="34" charset="0"/>
              </a:rPr>
              <a:t>。它使产品从</a:t>
            </a:r>
            <a:r>
              <a:rPr lang="zh-CN" altLang="en-US" sz="2000" dirty="0">
                <a:solidFill>
                  <a:srgbClr val="FF0000"/>
                </a:solidFill>
                <a:latin typeface="宋体" panose="02010600030101010101" pitchFamily="2" charset="-122"/>
                <a:sym typeface="Arial" panose="020B0604020202020204" pitchFamily="34" charset="0"/>
              </a:rPr>
              <a:t>设计、制造、使用到报废</a:t>
            </a:r>
            <a:r>
              <a:rPr lang="zh-CN" altLang="en-US" sz="2000" dirty="0">
                <a:solidFill>
                  <a:prstClr val="black"/>
                </a:solidFill>
                <a:latin typeface="宋体" panose="02010600030101010101" pitchFamily="2" charset="-122"/>
                <a:sym typeface="Arial" panose="020B0604020202020204" pitchFamily="34" charset="0"/>
              </a:rPr>
              <a:t>整个产品生命周期中不产生环境污染或环境污染最小化，符合环境保护要求，对</a:t>
            </a:r>
            <a:r>
              <a:rPr lang="zh-CN" altLang="en-US" sz="2000" dirty="0">
                <a:solidFill>
                  <a:srgbClr val="FF0000"/>
                </a:solidFill>
                <a:latin typeface="宋体" panose="02010600030101010101" pitchFamily="2" charset="-122"/>
                <a:sym typeface="Arial" panose="020B0604020202020204" pitchFamily="34" charset="0"/>
              </a:rPr>
              <a:t>生态环境无害或危害极少</a:t>
            </a:r>
            <a:r>
              <a:rPr lang="zh-CN" altLang="en-US" sz="2000" dirty="0">
                <a:solidFill>
                  <a:prstClr val="black"/>
                </a:solidFill>
                <a:latin typeface="宋体" panose="02010600030101010101" pitchFamily="2" charset="-122"/>
                <a:sym typeface="Arial" panose="020B0604020202020204" pitchFamily="34" charset="0"/>
              </a:rPr>
              <a:t>，节约资源和能源，使</a:t>
            </a:r>
            <a:r>
              <a:rPr lang="zh-CN" altLang="en-US" sz="2000" dirty="0">
                <a:solidFill>
                  <a:srgbClr val="FF0000"/>
                </a:solidFill>
                <a:latin typeface="宋体" panose="02010600030101010101" pitchFamily="2" charset="-122"/>
                <a:sym typeface="Arial" panose="020B0604020202020204" pitchFamily="34" charset="0"/>
              </a:rPr>
              <a:t>资源利用率最高，能源消耗最低</a:t>
            </a:r>
            <a:r>
              <a:rPr lang="zh-CN" altLang="en-US" sz="2000" dirty="0">
                <a:solidFill>
                  <a:prstClr val="black"/>
                </a:solidFill>
                <a:latin typeface="宋体" panose="02010600030101010101" pitchFamily="2" charset="-122"/>
                <a:sym typeface="Arial" panose="020B0604020202020204" pitchFamily="34" charset="0"/>
              </a:rPr>
              <a:t>。</a:t>
            </a:r>
            <a:endParaRPr lang="en-US" altLang="zh-CN" sz="2000" dirty="0">
              <a:solidFill>
                <a:prstClr val="black"/>
              </a:solidFill>
              <a:latin typeface="宋体" panose="02010600030101010101" pitchFamily="2" charset="-122"/>
              <a:sym typeface="Arial" panose="020B0604020202020204" pitchFamily="34" charset="0"/>
            </a:endParaRPr>
          </a:p>
          <a:p>
            <a:pPr marL="162560" indent="-161290" defTabSz="649605" fontAlgn="auto">
              <a:lnSpc>
                <a:spcPct val="220000"/>
              </a:lnSpc>
              <a:spcBef>
                <a:spcPts val="450"/>
              </a:spcBef>
              <a:spcAft>
                <a:spcPts val="0"/>
              </a:spcAft>
              <a:buFont typeface="Arial" panose="020B0604020202020204" pitchFamily="34" charset="0"/>
              <a:buChar char="•"/>
              <a:defRPr/>
            </a:pPr>
            <a:r>
              <a:rPr altLang="zh-CN" sz="2800" dirty="0" err="1">
                <a:solidFill>
                  <a:srgbClr val="FF0000"/>
                </a:solidFill>
                <a:latin typeface="黑体" panose="02010609060101010101" charset="-122"/>
                <a:ea typeface="黑体" panose="02010609060101010101" charset="-122"/>
                <a:sym typeface="Arial" panose="020B0604020202020204" pitchFamily="34" charset="0"/>
              </a:rPr>
              <a:t>绿色制造目标</a:t>
            </a:r>
            <a:r>
              <a:rPr altLang="zh-CN" sz="2000" dirty="0" err="1">
                <a:solidFill>
                  <a:prstClr val="black"/>
                </a:solidFill>
                <a:latin typeface="宋体" panose="02010600030101010101" pitchFamily="2" charset="-122"/>
                <a:sym typeface="Arial" panose="020B0604020202020204" pitchFamily="34" charset="0"/>
              </a:rPr>
              <a:t>是充分利用各种新材料、新技术和新方法，实现制造业的</a:t>
            </a:r>
            <a:r>
              <a:rPr lang="zh-CN" altLang="en-US" sz="2000" dirty="0">
                <a:solidFill>
                  <a:srgbClr val="FF0000"/>
                </a:solidFill>
                <a:latin typeface="宋体" panose="02010600030101010101" pitchFamily="2" charset="-122"/>
                <a:sym typeface="Arial" panose="020B0604020202020204" pitchFamily="34" charset="0"/>
              </a:rPr>
              <a:t>节水、</a:t>
            </a:r>
            <a:r>
              <a:rPr altLang="zh-CN" sz="2000" dirty="0" err="1">
                <a:solidFill>
                  <a:srgbClr val="FF0000"/>
                </a:solidFill>
                <a:latin typeface="宋体" panose="02010600030101010101" pitchFamily="2" charset="-122"/>
                <a:sym typeface="Arial" panose="020B0604020202020204" pitchFamily="34" charset="0"/>
              </a:rPr>
              <a:t>节材、节能</a:t>
            </a:r>
            <a:r>
              <a:rPr altLang="zh-CN" sz="2000" dirty="0" err="1">
                <a:solidFill>
                  <a:prstClr val="black"/>
                </a:solidFill>
                <a:latin typeface="宋体" panose="02010600030101010101" pitchFamily="2" charset="-122"/>
                <a:sym typeface="Arial" panose="020B0604020202020204" pitchFamily="34" charset="0"/>
              </a:rPr>
              <a:t>并减少各类不利于生态环境的排放，从</a:t>
            </a:r>
            <a:r>
              <a:rPr altLang="zh-CN" sz="2000" dirty="0" err="1">
                <a:solidFill>
                  <a:srgbClr val="FF0000"/>
                </a:solidFill>
                <a:latin typeface="宋体" panose="02010600030101010101" pitchFamily="2" charset="-122"/>
                <a:sym typeface="Arial" panose="020B0604020202020204" pitchFamily="34" charset="0"/>
              </a:rPr>
              <a:t>资源和能源消耗的源头</a:t>
            </a:r>
            <a:r>
              <a:rPr lang="zh-CN" altLang="en-US" sz="2000" dirty="0">
                <a:solidFill>
                  <a:prstClr val="black"/>
                </a:solidFill>
                <a:latin typeface="宋体" panose="02010600030101010101" pitchFamily="2" charset="-122"/>
                <a:sym typeface="Arial" panose="020B0604020202020204" pitchFamily="34" charset="0"/>
              </a:rPr>
              <a:t>削减</a:t>
            </a:r>
            <a:r>
              <a:rPr lang="zh-CN" altLang="en-US" sz="2000" dirty="0">
                <a:solidFill>
                  <a:srgbClr val="FF0000"/>
                </a:solidFill>
                <a:latin typeface="宋体" panose="02010600030101010101" pitchFamily="2" charset="-122"/>
                <a:sym typeface="Arial" panose="020B0604020202020204" pitchFamily="34" charset="0"/>
              </a:rPr>
              <a:t>温室气体</a:t>
            </a:r>
            <a:r>
              <a:rPr altLang="zh-CN" sz="2000" dirty="0" err="1">
                <a:solidFill>
                  <a:srgbClr val="FF0000"/>
                </a:solidFill>
                <a:latin typeface="宋体" panose="02010600030101010101" pitchFamily="2" charset="-122"/>
                <a:sym typeface="Arial" panose="020B0604020202020204" pitchFamily="34" charset="0"/>
              </a:rPr>
              <a:t>排放高的问题</a:t>
            </a:r>
            <a:r>
              <a:rPr altLang="zh-CN" sz="2000" dirty="0">
                <a:solidFill>
                  <a:prstClr val="black"/>
                </a:solidFill>
                <a:latin typeface="宋体" panose="02010600030101010101" pitchFamily="2" charset="-122"/>
                <a:sym typeface="Arial" panose="020B0604020202020204" pitchFamily="34" charset="0"/>
              </a:rPr>
              <a:t>。</a:t>
            </a:r>
            <a:endParaRPr altLang="zh-CN" sz="2000" dirty="0">
              <a:solidFill>
                <a:prstClr val="black"/>
              </a:solidFill>
              <a:latin typeface="宋体" panose="02010600030101010101" pitchFamily="2" charset="-122"/>
              <a:sym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1792605" y="194310"/>
            <a:ext cx="474980" cy="1631216"/>
          </a:xfrm>
          <a:prstGeom prst="rect">
            <a:avLst/>
          </a:prstGeom>
          <a:noFill/>
        </p:spPr>
        <p:txBody>
          <a:bodyPr wrap="square" rtlCol="0">
            <a:spAutoFit/>
          </a:bodyPr>
          <a:lstStyle/>
          <a:p>
            <a:r>
              <a:rPr lang="en-US" altLang="zh-CN" sz="10000" dirty="0">
                <a:solidFill>
                  <a:schemeClr val="bg1">
                    <a:lumMod val="65000"/>
                  </a:schemeClr>
                </a:solidFill>
                <a:latin typeface="方正小标宋简体" panose="02010601030101010101" charset="-122"/>
                <a:ea typeface="方正小标宋简体" panose="02010601030101010101" charset="-122"/>
              </a:rPr>
              <a:t>1</a:t>
            </a:r>
            <a:endParaRPr lang="en-US" altLang="zh-CN" sz="10000" dirty="0">
              <a:solidFill>
                <a:schemeClr val="bg1">
                  <a:lumMod val="65000"/>
                </a:schemeClr>
              </a:solidFill>
              <a:latin typeface="方正小标宋简体" panose="02010601030101010101" charset="-122"/>
              <a:ea typeface="方正小标宋简体" panose="02010601030101010101" charset="-122"/>
            </a:endParaRPr>
          </a:p>
        </p:txBody>
      </p:sp>
      <p:sp>
        <p:nvSpPr>
          <p:cNvPr id="20" name="文本框 19"/>
          <p:cNvSpPr txBox="1"/>
          <p:nvPr/>
        </p:nvSpPr>
        <p:spPr>
          <a:xfrm>
            <a:off x="2576830" y="562610"/>
            <a:ext cx="2233600" cy="461665"/>
          </a:xfrm>
          <a:prstGeom prst="rect">
            <a:avLst/>
          </a:prstGeom>
          <a:noFill/>
        </p:spPr>
        <p:txBody>
          <a:bodyPr wrap="square" rtlCol="0">
            <a:spAutoFit/>
          </a:bodyPr>
          <a:lstStyle/>
          <a:p>
            <a:pPr algn="just"/>
            <a:r>
              <a:rPr lang="zh-CN" altLang="en-US" sz="2400" dirty="0">
                <a:solidFill>
                  <a:schemeClr val="bg2">
                    <a:lumMod val="50000"/>
                  </a:schemeClr>
                </a:solidFill>
                <a:latin typeface="思源黑体 CN Bold" panose="020B0800000000000000" charset="-122"/>
                <a:ea typeface="思源黑体 CN Bold" panose="020B0800000000000000" charset="-122"/>
              </a:rPr>
              <a:t>相关背景</a:t>
            </a:r>
            <a:endParaRPr lang="zh-CN" altLang="en-US" sz="2400" dirty="0">
              <a:solidFill>
                <a:schemeClr val="bg2">
                  <a:lumMod val="50000"/>
                </a:schemeClr>
              </a:solidFill>
              <a:latin typeface="思源黑体 CN Bold" panose="020B0800000000000000" charset="-122"/>
              <a:ea typeface="思源黑体 CN Bold" panose="020B0800000000000000" charset="-122"/>
            </a:endParaRPr>
          </a:p>
        </p:txBody>
      </p:sp>
      <p:sp>
        <p:nvSpPr>
          <p:cNvPr id="4" name="文本框 3"/>
          <p:cNvSpPr txBox="1"/>
          <p:nvPr/>
        </p:nvSpPr>
        <p:spPr>
          <a:xfrm>
            <a:off x="983433" y="1556792"/>
            <a:ext cx="10368780" cy="4154984"/>
          </a:xfrm>
          <a:prstGeom prst="rect">
            <a:avLst/>
          </a:prstGeom>
          <a:noFill/>
        </p:spPr>
        <p:txBody>
          <a:bodyPr wrap="square">
            <a:spAutoFit/>
          </a:bodyPr>
          <a:lstStyle/>
          <a:p>
            <a:pPr algn="l"/>
            <a:r>
              <a:rPr lang="zh-CN" altLang="en-US" sz="2400" b="1" i="0" dirty="0">
                <a:solidFill>
                  <a:srgbClr val="FF0000"/>
                </a:solidFill>
                <a:effectLst/>
                <a:latin typeface="Arial" panose="020B0604020202020204" pitchFamily="34" charset="0"/>
              </a:rPr>
              <a:t>中国工程院</a:t>
            </a:r>
            <a:r>
              <a:rPr lang="zh-CN" altLang="en-US" sz="2400" b="0" i="0" dirty="0">
                <a:solidFill>
                  <a:srgbClr val="222222"/>
                </a:solidFill>
                <a:effectLst/>
                <a:latin typeface="Arial" panose="020B0604020202020204" pitchFamily="34" charset="0"/>
              </a:rPr>
              <a:t>：绿色制造是一种综合考虑人们的需求、</a:t>
            </a:r>
            <a:r>
              <a:rPr lang="zh-CN" altLang="en-US" sz="2400" b="0" i="0" dirty="0">
                <a:solidFill>
                  <a:srgbClr val="FF0000"/>
                </a:solidFill>
                <a:effectLst/>
                <a:latin typeface="Arial" panose="020B0604020202020204" pitchFamily="34" charset="0"/>
              </a:rPr>
              <a:t>环境影响、资源效率和企业效率</a:t>
            </a:r>
            <a:r>
              <a:rPr lang="zh-CN" altLang="en-US" sz="2400" b="0" i="0" dirty="0">
                <a:solidFill>
                  <a:srgbClr val="222222"/>
                </a:solidFill>
                <a:effectLst/>
                <a:latin typeface="Arial" panose="020B0604020202020204" pitchFamily="34" charset="0"/>
              </a:rPr>
              <a:t>的现代化制造模式，是</a:t>
            </a:r>
            <a:r>
              <a:rPr lang="zh-CN" altLang="en-US" sz="2400" b="0" i="0" dirty="0">
                <a:solidFill>
                  <a:srgbClr val="FF0000"/>
                </a:solidFill>
                <a:effectLst/>
                <a:latin typeface="Arial" panose="020B0604020202020204" pitchFamily="34" charset="0"/>
              </a:rPr>
              <a:t>具有良心、社会责任感和处事底线</a:t>
            </a:r>
            <a:r>
              <a:rPr lang="zh-CN" altLang="en-US" sz="2400" b="0" i="0" dirty="0">
                <a:solidFill>
                  <a:srgbClr val="222222"/>
                </a:solidFill>
                <a:effectLst/>
                <a:latin typeface="Arial" panose="020B0604020202020204" pitchFamily="34" charset="0"/>
              </a:rPr>
              <a:t>的可持续发展制造模式。</a:t>
            </a:r>
            <a:endParaRPr lang="en-US" altLang="zh-CN" sz="2400" b="0" i="0" dirty="0">
              <a:solidFill>
                <a:srgbClr val="222222"/>
              </a:solidFill>
              <a:effectLst/>
              <a:latin typeface="Arial" panose="020B0604020202020204" pitchFamily="34" charset="0"/>
            </a:endParaRPr>
          </a:p>
          <a:p>
            <a:pPr algn="l"/>
            <a:endParaRPr lang="zh-CN" altLang="en-US" sz="2400" b="0" i="0" dirty="0">
              <a:solidFill>
                <a:srgbClr val="222222"/>
              </a:solidFill>
              <a:effectLst/>
              <a:latin typeface="Arial" panose="020B0604020202020204" pitchFamily="34" charset="0"/>
            </a:endParaRPr>
          </a:p>
          <a:p>
            <a:pPr algn="l"/>
            <a:r>
              <a:rPr lang="zh-CN" altLang="en-US" sz="2400" b="1" i="0" dirty="0">
                <a:solidFill>
                  <a:srgbClr val="FF0000"/>
                </a:solidFill>
                <a:effectLst/>
                <a:latin typeface="Arial" panose="020B0604020202020204" pitchFamily="34" charset="0"/>
              </a:rPr>
              <a:t>中国</a:t>
            </a:r>
            <a:r>
              <a:rPr lang="en-US" altLang="zh-CN" sz="2400" b="1" i="0" dirty="0">
                <a:solidFill>
                  <a:srgbClr val="FF0000"/>
                </a:solidFill>
                <a:effectLst/>
                <a:latin typeface="Arial" panose="020B0604020202020204" pitchFamily="34" charset="0"/>
              </a:rPr>
              <a:t>WTO/TBT</a:t>
            </a:r>
            <a:r>
              <a:rPr lang="zh-CN" altLang="en-US" sz="2400" b="1" i="0" dirty="0">
                <a:solidFill>
                  <a:srgbClr val="FF0000"/>
                </a:solidFill>
                <a:effectLst/>
                <a:latin typeface="Arial" panose="020B0604020202020204" pitchFamily="34" charset="0"/>
              </a:rPr>
              <a:t>通报研究中心</a:t>
            </a:r>
            <a:r>
              <a:rPr lang="zh-CN" altLang="en-US" sz="2400" b="0" i="0" dirty="0">
                <a:solidFill>
                  <a:srgbClr val="222222"/>
                </a:solidFill>
                <a:effectLst/>
                <a:latin typeface="Arial" panose="020B0604020202020204" pitchFamily="34" charset="0"/>
              </a:rPr>
              <a:t>：绿色制造业被称为</a:t>
            </a:r>
            <a:r>
              <a:rPr lang="zh-CN" altLang="en-US" sz="2400" b="0" i="0" dirty="0">
                <a:solidFill>
                  <a:srgbClr val="FF0000"/>
                </a:solidFill>
                <a:effectLst/>
                <a:latin typeface="Arial" panose="020B0604020202020204" pitchFamily="34" charset="0"/>
              </a:rPr>
              <a:t>清洁</a:t>
            </a:r>
            <a:r>
              <a:rPr lang="en-US" altLang="zh-CN" sz="2400" b="0" i="0" dirty="0">
                <a:solidFill>
                  <a:srgbClr val="FF0000"/>
                </a:solidFill>
                <a:effectLst/>
                <a:latin typeface="Arial" panose="020B0604020202020204" pitchFamily="34" charset="0"/>
              </a:rPr>
              <a:t> </a:t>
            </a:r>
            <a:r>
              <a:rPr lang="zh-CN" altLang="en-US" sz="2400" b="0" i="0" dirty="0">
                <a:solidFill>
                  <a:srgbClr val="FF0000"/>
                </a:solidFill>
                <a:effectLst/>
                <a:latin typeface="Arial" panose="020B0604020202020204" pitchFamily="34" charset="0"/>
              </a:rPr>
              <a:t>、环境意识、 环境负责制造</a:t>
            </a:r>
            <a:r>
              <a:rPr lang="en-US" altLang="zh-CN" sz="2400" b="0" i="0" dirty="0">
                <a:solidFill>
                  <a:srgbClr val="FF0000"/>
                </a:solidFill>
                <a:effectLst/>
                <a:latin typeface="Arial" panose="020B0604020202020204" pitchFamily="34" charset="0"/>
              </a:rPr>
              <a:t> </a:t>
            </a:r>
            <a:r>
              <a:rPr lang="zh-CN" altLang="en-US" sz="2400" b="0" i="0" dirty="0">
                <a:solidFill>
                  <a:srgbClr val="FF0000"/>
                </a:solidFill>
                <a:effectLst/>
                <a:latin typeface="Arial" panose="020B0604020202020204" pitchFamily="34" charset="0"/>
              </a:rPr>
              <a:t>、全面环境质量管理和工业生态</a:t>
            </a:r>
            <a:r>
              <a:rPr lang="zh-CN" altLang="en-US" sz="2400" b="0" i="0" dirty="0">
                <a:solidFill>
                  <a:srgbClr val="222222"/>
                </a:solidFill>
                <a:effectLst/>
                <a:latin typeface="Arial" panose="020B0604020202020204" pitchFamily="34" charset="0"/>
              </a:rPr>
              <a:t>等，目标为通过设计和制造使得产品在其使用、生产和处理过程中</a:t>
            </a:r>
            <a:r>
              <a:rPr lang="zh-CN" altLang="en-US" sz="2400" b="0" i="0" dirty="0">
                <a:solidFill>
                  <a:srgbClr val="FF0000"/>
                </a:solidFill>
                <a:effectLst/>
                <a:latin typeface="Arial" panose="020B0604020202020204" pitchFamily="34" charset="0"/>
              </a:rPr>
              <a:t>对环境的负面影响最小</a:t>
            </a:r>
            <a:r>
              <a:rPr lang="zh-CN" altLang="en-US" sz="2400" b="0" i="0" dirty="0">
                <a:solidFill>
                  <a:srgbClr val="222222"/>
                </a:solidFill>
                <a:effectLst/>
                <a:latin typeface="Arial" panose="020B0604020202020204" pitchFamily="34" charset="0"/>
              </a:rPr>
              <a:t>。</a:t>
            </a:r>
            <a:endParaRPr lang="en-US" altLang="zh-CN" sz="2400" b="0" i="0" dirty="0">
              <a:solidFill>
                <a:srgbClr val="222222"/>
              </a:solidFill>
              <a:effectLst/>
              <a:latin typeface="Arial" panose="020B0604020202020204" pitchFamily="34" charset="0"/>
            </a:endParaRPr>
          </a:p>
          <a:p>
            <a:pPr algn="l"/>
            <a:endParaRPr lang="zh-CN" altLang="en-US" sz="2400" b="0" i="0" dirty="0">
              <a:solidFill>
                <a:srgbClr val="222222"/>
              </a:solidFill>
              <a:effectLst/>
              <a:latin typeface="Arial" panose="020B0604020202020204" pitchFamily="34" charset="0"/>
            </a:endParaRPr>
          </a:p>
          <a:p>
            <a:pPr algn="l"/>
            <a:r>
              <a:rPr lang="zh-CN" altLang="en-US" sz="2400" b="1" i="0" dirty="0">
                <a:solidFill>
                  <a:srgbClr val="FF0000"/>
                </a:solidFill>
                <a:effectLst/>
                <a:latin typeface="Arial" panose="020B0604020202020204" pitchFamily="34" charset="0"/>
              </a:rPr>
              <a:t>美国制造工程师学会</a:t>
            </a:r>
            <a:r>
              <a:rPr lang="zh-CN" altLang="en-US" sz="2400" b="0" i="0" dirty="0">
                <a:solidFill>
                  <a:srgbClr val="222222"/>
                </a:solidFill>
                <a:effectLst/>
                <a:latin typeface="Arial" panose="020B0604020202020204" pitchFamily="34" charset="0"/>
              </a:rPr>
              <a:t>：绿色制造是一个综合考虑环境影响和资源效率的现代制造模式，其目标是使得产品从设计、制造、包装、 运输、使用到报废处理的整个产品生命周期中，</a:t>
            </a:r>
            <a:r>
              <a:rPr lang="zh-CN" altLang="en-US" sz="2400" b="0" i="0" dirty="0">
                <a:solidFill>
                  <a:srgbClr val="FF0000"/>
                </a:solidFill>
                <a:effectLst/>
                <a:latin typeface="Arial" panose="020B0604020202020204" pitchFamily="34" charset="0"/>
              </a:rPr>
              <a:t>对环境的影响</a:t>
            </a:r>
            <a:r>
              <a:rPr lang="en-US" altLang="zh-CN" sz="2400" b="0" i="0" dirty="0">
                <a:solidFill>
                  <a:srgbClr val="FF0000"/>
                </a:solidFill>
                <a:effectLst/>
                <a:latin typeface="Arial" panose="020B0604020202020204" pitchFamily="34" charset="0"/>
              </a:rPr>
              <a:t>(</a:t>
            </a:r>
            <a:r>
              <a:rPr lang="zh-CN" altLang="en-US" sz="2400" b="0" i="0" dirty="0">
                <a:solidFill>
                  <a:srgbClr val="FF0000"/>
                </a:solidFill>
                <a:effectLst/>
                <a:latin typeface="Arial" panose="020B0604020202020204" pitchFamily="34" charset="0"/>
              </a:rPr>
              <a:t>负作用</a:t>
            </a:r>
            <a:r>
              <a:rPr lang="en-US" altLang="zh-CN" sz="2400" b="0" i="0" dirty="0">
                <a:solidFill>
                  <a:srgbClr val="FF0000"/>
                </a:solidFill>
                <a:effectLst/>
                <a:latin typeface="Arial" panose="020B0604020202020204" pitchFamily="34" charset="0"/>
              </a:rPr>
              <a:t>)</a:t>
            </a:r>
            <a:r>
              <a:rPr lang="zh-CN" altLang="en-US" sz="2400" b="0" i="0" dirty="0">
                <a:solidFill>
                  <a:srgbClr val="FF0000"/>
                </a:solidFill>
                <a:effectLst/>
                <a:latin typeface="Arial" panose="020B0604020202020204" pitchFamily="34" charset="0"/>
              </a:rPr>
              <a:t>最小，资源效率最高</a:t>
            </a:r>
            <a:r>
              <a:rPr lang="zh-CN" altLang="en-US" sz="2400" b="0" i="0" dirty="0">
                <a:solidFill>
                  <a:srgbClr val="222222"/>
                </a:solidFill>
                <a:effectLst/>
                <a:latin typeface="Arial" panose="020B0604020202020204" pitchFamily="34" charset="0"/>
              </a:rPr>
              <a:t>。</a:t>
            </a:r>
            <a:endParaRPr lang="zh-CN" altLang="en-US" sz="2400" b="0" i="0" dirty="0">
              <a:solidFill>
                <a:srgbClr val="222222"/>
              </a:solidFill>
              <a:effectLst/>
              <a:latin typeface="Arial" panose="020B0604020202020204" pitchFamily="34" charset="0"/>
            </a:endParaRPr>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11299" y="1168291"/>
            <a:ext cx="9937229" cy="45434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250" fill="hold"/>
                                        <p:tgtEl>
                                          <p:spTgt spid="1026"/>
                                        </p:tgtEl>
                                        <p:attrNameLst>
                                          <p:attrName>ppt_x</p:attrName>
                                        </p:attrNameLst>
                                      </p:cBhvr>
                                      <p:tavLst>
                                        <p:tav tm="0">
                                          <p:val>
                                            <p:strVal val="#ppt_x"/>
                                          </p:val>
                                        </p:tav>
                                        <p:tav tm="100000">
                                          <p:val>
                                            <p:strVal val="#ppt_x"/>
                                          </p:val>
                                        </p:tav>
                                      </p:tavLst>
                                    </p:anim>
                                    <p:anim calcmode="lin" valueType="num">
                                      <p:cBhvr additive="base">
                                        <p:cTn id="8" dur="250" fill="hold"/>
                                        <p:tgtEl>
                                          <p:spTgt spid="1026"/>
                                        </p:tgtEl>
                                        <p:attrNameLst>
                                          <p:attrName>ppt_y</p:attrName>
                                        </p:attrNameLst>
                                      </p:cBhvr>
                                      <p:tavLst>
                                        <p:tav tm="0">
                                          <p:val>
                                            <p:strVal val="1+#ppt_h/2"/>
                                          </p:val>
                                        </p:tav>
                                        <p:tav tm="100000">
                                          <p:val>
                                            <p:strVal val="#ppt_y"/>
                                          </p:val>
                                        </p:tav>
                                      </p:tavLst>
                                    </p:anim>
                                  </p:childTnLst>
                                </p:cTn>
                              </p:par>
                              <p:par>
                                <p:cTn id="9" presetID="1" presetClass="exit"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1792605" y="194310"/>
            <a:ext cx="474980" cy="1631216"/>
          </a:xfrm>
          <a:prstGeom prst="rect">
            <a:avLst/>
          </a:prstGeom>
          <a:noFill/>
        </p:spPr>
        <p:txBody>
          <a:bodyPr wrap="square" rtlCol="0">
            <a:spAutoFit/>
          </a:bodyPr>
          <a:lstStyle/>
          <a:p>
            <a:r>
              <a:rPr lang="en-US" altLang="zh-CN" sz="10000" dirty="0">
                <a:solidFill>
                  <a:schemeClr val="bg1">
                    <a:lumMod val="65000"/>
                  </a:schemeClr>
                </a:solidFill>
                <a:latin typeface="方正小标宋简体" panose="02010601030101010101" charset="-122"/>
                <a:ea typeface="方正小标宋简体" panose="02010601030101010101" charset="-122"/>
              </a:rPr>
              <a:t>1</a:t>
            </a:r>
            <a:endParaRPr lang="en-US" altLang="zh-CN" sz="10000" dirty="0">
              <a:solidFill>
                <a:schemeClr val="bg1">
                  <a:lumMod val="65000"/>
                </a:schemeClr>
              </a:solidFill>
              <a:latin typeface="方正小标宋简体" panose="02010601030101010101" charset="-122"/>
              <a:ea typeface="方正小标宋简体" panose="02010601030101010101" charset="-122"/>
            </a:endParaRPr>
          </a:p>
        </p:txBody>
      </p:sp>
      <p:sp>
        <p:nvSpPr>
          <p:cNvPr id="20" name="文本框 19"/>
          <p:cNvSpPr txBox="1"/>
          <p:nvPr/>
        </p:nvSpPr>
        <p:spPr>
          <a:xfrm>
            <a:off x="2576830" y="562610"/>
            <a:ext cx="2233600" cy="461665"/>
          </a:xfrm>
          <a:prstGeom prst="rect">
            <a:avLst/>
          </a:prstGeom>
          <a:noFill/>
        </p:spPr>
        <p:txBody>
          <a:bodyPr wrap="square" rtlCol="0">
            <a:spAutoFit/>
          </a:bodyPr>
          <a:lstStyle/>
          <a:p>
            <a:pPr algn="just"/>
            <a:r>
              <a:rPr lang="zh-CN" altLang="en-US" sz="2400" dirty="0">
                <a:solidFill>
                  <a:schemeClr val="bg2">
                    <a:lumMod val="50000"/>
                  </a:schemeClr>
                </a:solidFill>
                <a:latin typeface="思源黑体 CN Bold" panose="020B0800000000000000" charset="-122"/>
                <a:ea typeface="思源黑体 CN Bold" panose="020B0800000000000000" charset="-122"/>
              </a:rPr>
              <a:t>相关背景</a:t>
            </a:r>
            <a:endParaRPr lang="zh-CN" altLang="en-US" sz="2400" dirty="0">
              <a:solidFill>
                <a:schemeClr val="bg2">
                  <a:lumMod val="50000"/>
                </a:schemeClr>
              </a:solidFill>
              <a:latin typeface="思源黑体 CN Bold" panose="020B0800000000000000" charset="-122"/>
              <a:ea typeface="思源黑体 CN Bold" panose="020B0800000000000000" charset="-122"/>
            </a:endParaRPr>
          </a:p>
        </p:txBody>
      </p:sp>
      <p:pic>
        <p:nvPicPr>
          <p:cNvPr id="2050"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t="19950"/>
          <a:stretch>
            <a:fillRect/>
          </a:stretch>
        </p:blipFill>
        <p:spPr bwMode="auto">
          <a:xfrm>
            <a:off x="2351584" y="1556792"/>
            <a:ext cx="7992888" cy="46832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3071664" y="1009918"/>
            <a:ext cx="4104456" cy="461665"/>
          </a:xfrm>
          <a:prstGeom prst="rect">
            <a:avLst/>
          </a:prstGeom>
          <a:noFill/>
        </p:spPr>
        <p:txBody>
          <a:bodyPr wrap="square" rtlCol="0">
            <a:spAutoFit/>
          </a:bodyPr>
          <a:lstStyle/>
          <a:p>
            <a:pPr algn="just"/>
            <a:r>
              <a:rPr lang="zh-CN" altLang="en-US" sz="2400" dirty="0">
                <a:solidFill>
                  <a:srgbClr val="FF0000"/>
                </a:solidFill>
                <a:latin typeface="思源黑体 CN Bold" panose="020B0800000000000000" charset="-122"/>
                <a:ea typeface="思源黑体 CN Bold" panose="020B0800000000000000" charset="-122"/>
              </a:rPr>
              <a:t>绿色制造体系组成及关系</a:t>
            </a:r>
            <a:endParaRPr lang="zh-CN" altLang="en-US" sz="2400" dirty="0">
              <a:solidFill>
                <a:srgbClr val="FF0000"/>
              </a:solidFill>
              <a:latin typeface="思源黑体 CN Bold" panose="020B0800000000000000" charset="-122"/>
              <a:ea typeface="思源黑体 CN Bold" panose="020B0800000000000000" charset="-122"/>
            </a:endParaRPr>
          </a:p>
        </p:txBody>
      </p:sp>
      <p:grpSp>
        <p:nvGrpSpPr>
          <p:cNvPr id="14" name="组合 13"/>
          <p:cNvGrpSpPr/>
          <p:nvPr/>
        </p:nvGrpSpPr>
        <p:grpSpPr>
          <a:xfrm>
            <a:off x="-10715" y="1568044"/>
            <a:ext cx="4666555" cy="1979197"/>
            <a:chOff x="-10715" y="1568044"/>
            <a:chExt cx="4666555" cy="1979197"/>
          </a:xfrm>
        </p:grpSpPr>
        <p:sp>
          <p:nvSpPr>
            <p:cNvPr id="3" name="任意多边形: 形状 2"/>
            <p:cNvSpPr/>
            <p:nvPr/>
          </p:nvSpPr>
          <p:spPr>
            <a:xfrm>
              <a:off x="2351584" y="1568044"/>
              <a:ext cx="2304256" cy="1979197"/>
            </a:xfrm>
            <a:custGeom>
              <a:avLst/>
              <a:gdLst>
                <a:gd name="connsiteX0" fmla="*/ 2703832 w 2877252"/>
                <a:gd name="connsiteY0" fmla="*/ 174046 h 1979197"/>
                <a:gd name="connsiteX1" fmla="*/ 2546176 w 2877252"/>
                <a:gd name="connsiteY1" fmla="*/ 63687 h 1979197"/>
                <a:gd name="connsiteX2" fmla="*/ 2498880 w 2877252"/>
                <a:gd name="connsiteY2" fmla="*/ 16390 h 1979197"/>
                <a:gd name="connsiteX3" fmla="*/ 2372756 w 2877252"/>
                <a:gd name="connsiteY3" fmla="*/ 625 h 1979197"/>
                <a:gd name="connsiteX4" fmla="*/ 1907673 w 2877252"/>
                <a:gd name="connsiteY4" fmla="*/ 47922 h 1979197"/>
                <a:gd name="connsiteX5" fmla="*/ 1757901 w 2877252"/>
                <a:gd name="connsiteY5" fmla="*/ 79453 h 1979197"/>
                <a:gd name="connsiteX6" fmla="*/ 1418942 w 2877252"/>
                <a:gd name="connsiteY6" fmla="*/ 134632 h 1979197"/>
                <a:gd name="connsiteX7" fmla="*/ 1166694 w 2877252"/>
                <a:gd name="connsiteY7" fmla="*/ 197694 h 1979197"/>
                <a:gd name="connsiteX8" fmla="*/ 1001156 w 2877252"/>
                <a:gd name="connsiteY8" fmla="*/ 213459 h 1979197"/>
                <a:gd name="connsiteX9" fmla="*/ 520307 w 2877252"/>
                <a:gd name="connsiteY9" fmla="*/ 252873 h 1979197"/>
                <a:gd name="connsiteX10" fmla="*/ 473011 w 2877252"/>
                <a:gd name="connsiteY10" fmla="*/ 260756 h 1979197"/>
                <a:gd name="connsiteX11" fmla="*/ 433597 w 2877252"/>
                <a:gd name="connsiteY11" fmla="*/ 300170 h 1979197"/>
                <a:gd name="connsiteX12" fmla="*/ 362652 w 2877252"/>
                <a:gd name="connsiteY12" fmla="*/ 339584 h 1979197"/>
                <a:gd name="connsiteX13" fmla="*/ 236528 w 2877252"/>
                <a:gd name="connsiteY13" fmla="*/ 489356 h 1979197"/>
                <a:gd name="connsiteX14" fmla="*/ 149818 w 2877252"/>
                <a:gd name="connsiteY14" fmla="*/ 615480 h 1979197"/>
                <a:gd name="connsiteX15" fmla="*/ 126169 w 2877252"/>
                <a:gd name="connsiteY15" fmla="*/ 678542 h 1979197"/>
                <a:gd name="connsiteX16" fmla="*/ 86756 w 2877252"/>
                <a:gd name="connsiteY16" fmla="*/ 725839 h 1979197"/>
                <a:gd name="connsiteX17" fmla="*/ 31576 w 2877252"/>
                <a:gd name="connsiteY17" fmla="*/ 820432 h 1979197"/>
                <a:gd name="connsiteX18" fmla="*/ 15811 w 2877252"/>
                <a:gd name="connsiteY18" fmla="*/ 883494 h 1979197"/>
                <a:gd name="connsiteX19" fmla="*/ 45 w 2877252"/>
                <a:gd name="connsiteY19" fmla="*/ 938673 h 1979197"/>
                <a:gd name="connsiteX20" fmla="*/ 39459 w 2877252"/>
                <a:gd name="connsiteY20" fmla="*/ 1403756 h 1979197"/>
                <a:gd name="connsiteX21" fmla="*/ 70990 w 2877252"/>
                <a:gd name="connsiteY21" fmla="*/ 1585059 h 1979197"/>
                <a:gd name="connsiteX22" fmla="*/ 189232 w 2877252"/>
                <a:gd name="connsiteY22" fmla="*/ 1726949 h 1979197"/>
                <a:gd name="connsiteX23" fmla="*/ 260176 w 2877252"/>
                <a:gd name="connsiteY23" fmla="*/ 1774246 h 1979197"/>
                <a:gd name="connsiteX24" fmla="*/ 346887 w 2877252"/>
                <a:gd name="connsiteY24" fmla="*/ 1821542 h 1979197"/>
                <a:gd name="connsiteX25" fmla="*/ 599135 w 2877252"/>
                <a:gd name="connsiteY25" fmla="*/ 1876722 h 1979197"/>
                <a:gd name="connsiteX26" fmla="*/ 811969 w 2877252"/>
                <a:gd name="connsiteY26" fmla="*/ 1939784 h 1979197"/>
                <a:gd name="connsiteX27" fmla="*/ 945976 w 2877252"/>
                <a:gd name="connsiteY27" fmla="*/ 1963432 h 1979197"/>
                <a:gd name="connsiteX28" fmla="*/ 1016921 w 2877252"/>
                <a:gd name="connsiteY28" fmla="*/ 1979197 h 1979197"/>
                <a:gd name="connsiteX29" fmla="*/ 1576597 w 2877252"/>
                <a:gd name="connsiteY29" fmla="*/ 1971315 h 1979197"/>
                <a:gd name="connsiteX30" fmla="*/ 1789432 w 2877252"/>
                <a:gd name="connsiteY30" fmla="*/ 1931901 h 1979197"/>
                <a:gd name="connsiteX31" fmla="*/ 1978618 w 2877252"/>
                <a:gd name="connsiteY31" fmla="*/ 1900370 h 1979197"/>
                <a:gd name="connsiteX32" fmla="*/ 2175687 w 2877252"/>
                <a:gd name="connsiteY32" fmla="*/ 1845190 h 1979197"/>
                <a:gd name="connsiteX33" fmla="*/ 2349107 w 2877252"/>
                <a:gd name="connsiteY33" fmla="*/ 1782128 h 1979197"/>
                <a:gd name="connsiteX34" fmla="*/ 2506763 w 2877252"/>
                <a:gd name="connsiteY34" fmla="*/ 1679653 h 1979197"/>
                <a:gd name="connsiteX35" fmla="*/ 2735363 w 2877252"/>
                <a:gd name="connsiteY35" fmla="*/ 1585059 h 1979197"/>
                <a:gd name="connsiteX36" fmla="*/ 2798425 w 2877252"/>
                <a:gd name="connsiteY36" fmla="*/ 1474701 h 1979197"/>
                <a:gd name="connsiteX37" fmla="*/ 2829956 w 2877252"/>
                <a:gd name="connsiteY37" fmla="*/ 1340694 h 1979197"/>
                <a:gd name="connsiteX38" fmla="*/ 2877252 w 2877252"/>
                <a:gd name="connsiteY38" fmla="*/ 1198804 h 1979197"/>
                <a:gd name="connsiteX39" fmla="*/ 2869369 w 2877252"/>
                <a:gd name="connsiteY39" fmla="*/ 938673 h 1979197"/>
                <a:gd name="connsiteX40" fmla="*/ 2829956 w 2877252"/>
                <a:gd name="connsiteY40" fmla="*/ 804666 h 1979197"/>
                <a:gd name="connsiteX41" fmla="*/ 2814190 w 2877252"/>
                <a:gd name="connsiteY41" fmla="*/ 686425 h 1979197"/>
                <a:gd name="connsiteX42" fmla="*/ 2790542 w 2877252"/>
                <a:gd name="connsiteY42" fmla="*/ 607597 h 1979197"/>
                <a:gd name="connsiteX43" fmla="*/ 2735363 w 2877252"/>
                <a:gd name="connsiteY43" fmla="*/ 410528 h 1979197"/>
                <a:gd name="connsiteX44" fmla="*/ 2703832 w 2877252"/>
                <a:gd name="connsiteY44" fmla="*/ 268639 h 1979197"/>
                <a:gd name="connsiteX45" fmla="*/ 2688066 w 2877252"/>
                <a:gd name="connsiteY45" fmla="*/ 237108 h 1979197"/>
                <a:gd name="connsiteX46" fmla="*/ 2703832 w 2877252"/>
                <a:gd name="connsiteY46" fmla="*/ 174046 h 197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877252" h="1979197">
                  <a:moveTo>
                    <a:pt x="2703832" y="174046"/>
                  </a:moveTo>
                  <a:cubicBezTo>
                    <a:pt x="2680184" y="145143"/>
                    <a:pt x="2645949" y="113574"/>
                    <a:pt x="2546176" y="63687"/>
                  </a:cubicBezTo>
                  <a:cubicBezTo>
                    <a:pt x="2530411" y="47921"/>
                    <a:pt x="2519833" y="24009"/>
                    <a:pt x="2498880" y="16390"/>
                  </a:cubicBezTo>
                  <a:cubicBezTo>
                    <a:pt x="2459062" y="1911"/>
                    <a:pt x="2415064" y="-1632"/>
                    <a:pt x="2372756" y="625"/>
                  </a:cubicBezTo>
                  <a:cubicBezTo>
                    <a:pt x="2217150" y="8924"/>
                    <a:pt x="2062492" y="30228"/>
                    <a:pt x="1907673" y="47922"/>
                  </a:cubicBezTo>
                  <a:cubicBezTo>
                    <a:pt x="1763559" y="64392"/>
                    <a:pt x="1876079" y="58900"/>
                    <a:pt x="1757901" y="79453"/>
                  </a:cubicBezTo>
                  <a:cubicBezTo>
                    <a:pt x="1528937" y="119273"/>
                    <a:pt x="1747672" y="61580"/>
                    <a:pt x="1418942" y="134632"/>
                  </a:cubicBezTo>
                  <a:cubicBezTo>
                    <a:pt x="1236725" y="175125"/>
                    <a:pt x="1338922" y="173774"/>
                    <a:pt x="1166694" y="197694"/>
                  </a:cubicBezTo>
                  <a:cubicBezTo>
                    <a:pt x="1111792" y="205319"/>
                    <a:pt x="1056384" y="208744"/>
                    <a:pt x="1001156" y="213459"/>
                  </a:cubicBezTo>
                  <a:lnTo>
                    <a:pt x="520307" y="252873"/>
                  </a:lnTo>
                  <a:cubicBezTo>
                    <a:pt x="504542" y="255501"/>
                    <a:pt x="487042" y="253103"/>
                    <a:pt x="473011" y="260756"/>
                  </a:cubicBezTo>
                  <a:cubicBezTo>
                    <a:pt x="456700" y="269653"/>
                    <a:pt x="448716" y="289371"/>
                    <a:pt x="433597" y="300170"/>
                  </a:cubicBezTo>
                  <a:cubicBezTo>
                    <a:pt x="411583" y="315894"/>
                    <a:pt x="386300" y="326446"/>
                    <a:pt x="362652" y="339584"/>
                  </a:cubicBezTo>
                  <a:cubicBezTo>
                    <a:pt x="320611" y="389508"/>
                    <a:pt x="275689" y="437142"/>
                    <a:pt x="236528" y="489356"/>
                  </a:cubicBezTo>
                  <a:cubicBezTo>
                    <a:pt x="42042" y="748670"/>
                    <a:pt x="343047" y="390045"/>
                    <a:pt x="149818" y="615480"/>
                  </a:cubicBezTo>
                  <a:cubicBezTo>
                    <a:pt x="141935" y="636501"/>
                    <a:pt x="137307" y="659050"/>
                    <a:pt x="126169" y="678542"/>
                  </a:cubicBezTo>
                  <a:cubicBezTo>
                    <a:pt x="115987" y="696360"/>
                    <a:pt x="98140" y="708764"/>
                    <a:pt x="86756" y="725839"/>
                  </a:cubicBezTo>
                  <a:cubicBezTo>
                    <a:pt x="66507" y="756212"/>
                    <a:pt x="49969" y="788901"/>
                    <a:pt x="31576" y="820432"/>
                  </a:cubicBezTo>
                  <a:cubicBezTo>
                    <a:pt x="26321" y="841453"/>
                    <a:pt x="21394" y="862558"/>
                    <a:pt x="15811" y="883494"/>
                  </a:cubicBezTo>
                  <a:cubicBezTo>
                    <a:pt x="10882" y="901977"/>
                    <a:pt x="-824" y="919564"/>
                    <a:pt x="45" y="938673"/>
                  </a:cubicBezTo>
                  <a:cubicBezTo>
                    <a:pt x="7110" y="1094096"/>
                    <a:pt x="22277" y="1249124"/>
                    <a:pt x="39459" y="1403756"/>
                  </a:cubicBezTo>
                  <a:cubicBezTo>
                    <a:pt x="41792" y="1424752"/>
                    <a:pt x="42010" y="1541590"/>
                    <a:pt x="70990" y="1585059"/>
                  </a:cubicBezTo>
                  <a:cubicBezTo>
                    <a:pt x="87273" y="1609483"/>
                    <a:pt x="151194" y="1697062"/>
                    <a:pt x="189232" y="1726949"/>
                  </a:cubicBezTo>
                  <a:cubicBezTo>
                    <a:pt x="211580" y="1744509"/>
                    <a:pt x="235805" y="1759623"/>
                    <a:pt x="260176" y="1774246"/>
                  </a:cubicBezTo>
                  <a:cubicBezTo>
                    <a:pt x="288408" y="1791185"/>
                    <a:pt x="315372" y="1812014"/>
                    <a:pt x="346887" y="1821542"/>
                  </a:cubicBezTo>
                  <a:cubicBezTo>
                    <a:pt x="429275" y="1846450"/>
                    <a:pt x="515718" y="1855514"/>
                    <a:pt x="599135" y="1876722"/>
                  </a:cubicBezTo>
                  <a:cubicBezTo>
                    <a:pt x="670847" y="1894954"/>
                    <a:pt x="740185" y="1921838"/>
                    <a:pt x="811969" y="1939784"/>
                  </a:cubicBezTo>
                  <a:cubicBezTo>
                    <a:pt x="855974" y="1950785"/>
                    <a:pt x="901433" y="1954866"/>
                    <a:pt x="945976" y="1963432"/>
                  </a:cubicBezTo>
                  <a:cubicBezTo>
                    <a:pt x="969765" y="1968007"/>
                    <a:pt x="993273" y="1973942"/>
                    <a:pt x="1016921" y="1979197"/>
                  </a:cubicBezTo>
                  <a:lnTo>
                    <a:pt x="1576597" y="1971315"/>
                  </a:lnTo>
                  <a:cubicBezTo>
                    <a:pt x="1648613" y="1966906"/>
                    <a:pt x="1718379" y="1944440"/>
                    <a:pt x="1789432" y="1931901"/>
                  </a:cubicBezTo>
                  <a:cubicBezTo>
                    <a:pt x="1852391" y="1920791"/>
                    <a:pt x="1916239" y="1914374"/>
                    <a:pt x="1978618" y="1900370"/>
                  </a:cubicBezTo>
                  <a:cubicBezTo>
                    <a:pt x="2045178" y="1885428"/>
                    <a:pt x="2114672" y="1875697"/>
                    <a:pt x="2175687" y="1845190"/>
                  </a:cubicBezTo>
                  <a:cubicBezTo>
                    <a:pt x="2294247" y="1785911"/>
                    <a:pt x="2235712" y="1804808"/>
                    <a:pt x="2349107" y="1782128"/>
                  </a:cubicBezTo>
                  <a:cubicBezTo>
                    <a:pt x="2406046" y="1739424"/>
                    <a:pt x="2438549" y="1711264"/>
                    <a:pt x="2506763" y="1679653"/>
                  </a:cubicBezTo>
                  <a:cubicBezTo>
                    <a:pt x="2581585" y="1644979"/>
                    <a:pt x="2735363" y="1585059"/>
                    <a:pt x="2735363" y="1585059"/>
                  </a:cubicBezTo>
                  <a:cubicBezTo>
                    <a:pt x="2757602" y="1551701"/>
                    <a:pt x="2786116" y="1513168"/>
                    <a:pt x="2798425" y="1474701"/>
                  </a:cubicBezTo>
                  <a:cubicBezTo>
                    <a:pt x="2812411" y="1430995"/>
                    <a:pt x="2817349" y="1384817"/>
                    <a:pt x="2829956" y="1340694"/>
                  </a:cubicBezTo>
                  <a:cubicBezTo>
                    <a:pt x="2843652" y="1292757"/>
                    <a:pt x="2861487" y="1246101"/>
                    <a:pt x="2877252" y="1198804"/>
                  </a:cubicBezTo>
                  <a:cubicBezTo>
                    <a:pt x="2874624" y="1112094"/>
                    <a:pt x="2879705" y="1024805"/>
                    <a:pt x="2869369" y="938673"/>
                  </a:cubicBezTo>
                  <a:cubicBezTo>
                    <a:pt x="2863822" y="892444"/>
                    <a:pt x="2839906" y="850151"/>
                    <a:pt x="2829956" y="804666"/>
                  </a:cubicBezTo>
                  <a:cubicBezTo>
                    <a:pt x="2821459" y="765822"/>
                    <a:pt x="2821988" y="725415"/>
                    <a:pt x="2814190" y="686425"/>
                  </a:cubicBezTo>
                  <a:cubicBezTo>
                    <a:pt x="2808810" y="659525"/>
                    <a:pt x="2797467" y="634142"/>
                    <a:pt x="2790542" y="607597"/>
                  </a:cubicBezTo>
                  <a:cubicBezTo>
                    <a:pt x="2698344" y="254169"/>
                    <a:pt x="2835886" y="745605"/>
                    <a:pt x="2735363" y="410528"/>
                  </a:cubicBezTo>
                  <a:cubicBezTo>
                    <a:pt x="2656474" y="147567"/>
                    <a:pt x="2793871" y="583775"/>
                    <a:pt x="2703832" y="268639"/>
                  </a:cubicBezTo>
                  <a:cubicBezTo>
                    <a:pt x="2700604" y="257340"/>
                    <a:pt x="2693321" y="247618"/>
                    <a:pt x="2688066" y="237108"/>
                  </a:cubicBezTo>
                  <a:cubicBezTo>
                    <a:pt x="2671664" y="171497"/>
                    <a:pt x="2727480" y="202949"/>
                    <a:pt x="2703832" y="174046"/>
                  </a:cubicBezTo>
                  <a:close/>
                </a:path>
              </a:pathLst>
            </a:custGeom>
            <a:noFill/>
            <a:ln w="44450" cmpd="thinThick">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15" y="1825526"/>
              <a:ext cx="2278299" cy="14820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组合 16"/>
          <p:cNvGrpSpPr/>
          <p:nvPr/>
        </p:nvGrpSpPr>
        <p:grpSpPr>
          <a:xfrm>
            <a:off x="30405" y="4532586"/>
            <a:ext cx="4697442" cy="1663545"/>
            <a:chOff x="30405" y="4532586"/>
            <a:chExt cx="4697442" cy="1663545"/>
          </a:xfrm>
        </p:grpSpPr>
        <p:sp>
          <p:nvSpPr>
            <p:cNvPr id="8" name="任意多边形: 形状 7"/>
            <p:cNvSpPr/>
            <p:nvPr/>
          </p:nvSpPr>
          <p:spPr>
            <a:xfrm>
              <a:off x="2321072" y="4532586"/>
              <a:ext cx="2406775" cy="1663545"/>
            </a:xfrm>
            <a:custGeom>
              <a:avLst/>
              <a:gdLst>
                <a:gd name="connsiteX0" fmla="*/ 2877207 w 2940304"/>
                <a:gd name="connsiteY0" fmla="*/ 898635 h 1663545"/>
                <a:gd name="connsiteX1" fmla="*/ 2877207 w 2940304"/>
                <a:gd name="connsiteY1" fmla="*/ 433552 h 1663545"/>
                <a:gd name="connsiteX2" fmla="*/ 2814145 w 2940304"/>
                <a:gd name="connsiteY2" fmla="*/ 315311 h 1663545"/>
                <a:gd name="connsiteX3" fmla="*/ 2782614 w 2940304"/>
                <a:gd name="connsiteY3" fmla="*/ 283780 h 1663545"/>
                <a:gd name="connsiteX4" fmla="*/ 2703787 w 2940304"/>
                <a:gd name="connsiteY4" fmla="*/ 149773 h 1663545"/>
                <a:gd name="connsiteX5" fmla="*/ 2656490 w 2940304"/>
                <a:gd name="connsiteY5" fmla="*/ 86711 h 1663545"/>
                <a:gd name="connsiteX6" fmla="*/ 2632842 w 2940304"/>
                <a:gd name="connsiteY6" fmla="*/ 55180 h 1663545"/>
                <a:gd name="connsiteX7" fmla="*/ 2609194 w 2940304"/>
                <a:gd name="connsiteY7" fmla="*/ 39414 h 1663545"/>
                <a:gd name="connsiteX8" fmla="*/ 2475187 w 2940304"/>
                <a:gd name="connsiteY8" fmla="*/ 7883 h 1663545"/>
                <a:gd name="connsiteX9" fmla="*/ 2215056 w 2940304"/>
                <a:gd name="connsiteY9" fmla="*/ 0 h 1663545"/>
                <a:gd name="connsiteX10" fmla="*/ 1686911 w 2940304"/>
                <a:gd name="connsiteY10" fmla="*/ 70945 h 1663545"/>
                <a:gd name="connsiteX11" fmla="*/ 1576552 w 2940304"/>
                <a:gd name="connsiteY11" fmla="*/ 86711 h 1663545"/>
                <a:gd name="connsiteX12" fmla="*/ 1466194 w 2940304"/>
                <a:gd name="connsiteY12" fmla="*/ 110359 h 1663545"/>
                <a:gd name="connsiteX13" fmla="*/ 1111469 w 2940304"/>
                <a:gd name="connsiteY13" fmla="*/ 118242 h 1663545"/>
                <a:gd name="connsiteX14" fmla="*/ 969580 w 2940304"/>
                <a:gd name="connsiteY14" fmla="*/ 134007 h 1663545"/>
                <a:gd name="connsiteX15" fmla="*/ 874987 w 2940304"/>
                <a:gd name="connsiteY15" fmla="*/ 165538 h 1663545"/>
                <a:gd name="connsiteX16" fmla="*/ 646387 w 2940304"/>
                <a:gd name="connsiteY16" fmla="*/ 291662 h 1663545"/>
                <a:gd name="connsiteX17" fmla="*/ 425669 w 2940304"/>
                <a:gd name="connsiteY17" fmla="*/ 433552 h 1663545"/>
                <a:gd name="connsiteX18" fmla="*/ 394138 w 2940304"/>
                <a:gd name="connsiteY18" fmla="*/ 457200 h 1663545"/>
                <a:gd name="connsiteX19" fmla="*/ 307428 w 2940304"/>
                <a:gd name="connsiteY19" fmla="*/ 472966 h 1663545"/>
                <a:gd name="connsiteX20" fmla="*/ 260131 w 2940304"/>
                <a:gd name="connsiteY20" fmla="*/ 465083 h 1663545"/>
                <a:gd name="connsiteX21" fmla="*/ 173421 w 2940304"/>
                <a:gd name="connsiteY21" fmla="*/ 504497 h 1663545"/>
                <a:gd name="connsiteX22" fmla="*/ 141890 w 2940304"/>
                <a:gd name="connsiteY22" fmla="*/ 543911 h 1663545"/>
                <a:gd name="connsiteX23" fmla="*/ 63063 w 2940304"/>
                <a:gd name="connsiteY23" fmla="*/ 677917 h 1663545"/>
                <a:gd name="connsiteX24" fmla="*/ 47297 w 2940304"/>
                <a:gd name="connsiteY24" fmla="*/ 740980 h 1663545"/>
                <a:gd name="connsiteX25" fmla="*/ 31531 w 2940304"/>
                <a:gd name="connsiteY25" fmla="*/ 780393 h 1663545"/>
                <a:gd name="connsiteX26" fmla="*/ 0 w 2940304"/>
                <a:gd name="connsiteY26" fmla="*/ 977462 h 1663545"/>
                <a:gd name="connsiteX27" fmla="*/ 15766 w 2940304"/>
                <a:gd name="connsiteY27" fmla="*/ 1505607 h 1663545"/>
                <a:gd name="connsiteX28" fmla="*/ 63063 w 2940304"/>
                <a:gd name="connsiteY28" fmla="*/ 1537138 h 1663545"/>
                <a:gd name="connsiteX29" fmla="*/ 110359 w 2940304"/>
                <a:gd name="connsiteY29" fmla="*/ 1584435 h 1663545"/>
                <a:gd name="connsiteX30" fmla="*/ 394138 w 2940304"/>
                <a:gd name="connsiteY30" fmla="*/ 1663262 h 1663545"/>
                <a:gd name="connsiteX31" fmla="*/ 1545021 w 2940304"/>
                <a:gd name="connsiteY31" fmla="*/ 1655380 h 1663545"/>
                <a:gd name="connsiteX32" fmla="*/ 1836683 w 2940304"/>
                <a:gd name="connsiteY32" fmla="*/ 1663262 h 1663545"/>
                <a:gd name="connsiteX33" fmla="*/ 1915511 w 2940304"/>
                <a:gd name="connsiteY33" fmla="*/ 1647497 h 1663545"/>
                <a:gd name="connsiteX34" fmla="*/ 2104697 w 2940304"/>
                <a:gd name="connsiteY34" fmla="*/ 1592317 h 1663545"/>
                <a:gd name="connsiteX35" fmla="*/ 2309649 w 2940304"/>
                <a:gd name="connsiteY35" fmla="*/ 1521373 h 1663545"/>
                <a:gd name="connsiteX36" fmla="*/ 2412125 w 2940304"/>
                <a:gd name="connsiteY36" fmla="*/ 1466193 h 1663545"/>
                <a:gd name="connsiteX37" fmla="*/ 2459421 w 2940304"/>
                <a:gd name="connsiteY37" fmla="*/ 1418897 h 1663545"/>
                <a:gd name="connsiteX38" fmla="*/ 2506718 w 2940304"/>
                <a:gd name="connsiteY38" fmla="*/ 1379483 h 1663545"/>
                <a:gd name="connsiteX39" fmla="*/ 2577663 w 2940304"/>
                <a:gd name="connsiteY39" fmla="*/ 1308538 h 1663545"/>
                <a:gd name="connsiteX40" fmla="*/ 2648607 w 2940304"/>
                <a:gd name="connsiteY40" fmla="*/ 1261242 h 1663545"/>
                <a:gd name="connsiteX41" fmla="*/ 2680138 w 2940304"/>
                <a:gd name="connsiteY41" fmla="*/ 1213945 h 1663545"/>
                <a:gd name="connsiteX42" fmla="*/ 2703787 w 2940304"/>
                <a:gd name="connsiteY42" fmla="*/ 1182414 h 1663545"/>
                <a:gd name="connsiteX43" fmla="*/ 2751083 w 2940304"/>
                <a:gd name="connsiteY43" fmla="*/ 1064173 h 1663545"/>
                <a:gd name="connsiteX44" fmla="*/ 2774731 w 2940304"/>
                <a:gd name="connsiteY44" fmla="*/ 993228 h 1663545"/>
                <a:gd name="connsiteX45" fmla="*/ 2822028 w 2940304"/>
                <a:gd name="connsiteY45" fmla="*/ 914400 h 1663545"/>
                <a:gd name="connsiteX46" fmla="*/ 2845676 w 2940304"/>
                <a:gd name="connsiteY46" fmla="*/ 882869 h 1663545"/>
                <a:gd name="connsiteX47" fmla="*/ 2940269 w 2940304"/>
                <a:gd name="connsiteY47" fmla="*/ 819807 h 166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940304" h="1663545">
                  <a:moveTo>
                    <a:pt x="2877207" y="898635"/>
                  </a:moveTo>
                  <a:cubicBezTo>
                    <a:pt x="2905917" y="726380"/>
                    <a:pt x="2903450" y="758968"/>
                    <a:pt x="2877207" y="433552"/>
                  </a:cubicBezTo>
                  <a:cubicBezTo>
                    <a:pt x="2875094" y="407351"/>
                    <a:pt x="2832858" y="338702"/>
                    <a:pt x="2814145" y="315311"/>
                  </a:cubicBezTo>
                  <a:cubicBezTo>
                    <a:pt x="2804860" y="303704"/>
                    <a:pt x="2793124" y="294290"/>
                    <a:pt x="2782614" y="283780"/>
                  </a:cubicBezTo>
                  <a:cubicBezTo>
                    <a:pt x="2701875" y="81932"/>
                    <a:pt x="2803921" y="312491"/>
                    <a:pt x="2703787" y="149773"/>
                  </a:cubicBezTo>
                  <a:cubicBezTo>
                    <a:pt x="2660495" y="79424"/>
                    <a:pt x="2719721" y="118325"/>
                    <a:pt x="2656490" y="86711"/>
                  </a:cubicBezTo>
                  <a:cubicBezTo>
                    <a:pt x="2648607" y="76201"/>
                    <a:pt x="2642132" y="64470"/>
                    <a:pt x="2632842" y="55180"/>
                  </a:cubicBezTo>
                  <a:cubicBezTo>
                    <a:pt x="2626143" y="48481"/>
                    <a:pt x="2617668" y="43651"/>
                    <a:pt x="2609194" y="39414"/>
                  </a:cubicBezTo>
                  <a:cubicBezTo>
                    <a:pt x="2567133" y="18383"/>
                    <a:pt x="2522669" y="11048"/>
                    <a:pt x="2475187" y="7883"/>
                  </a:cubicBezTo>
                  <a:cubicBezTo>
                    <a:pt x="2388629" y="2113"/>
                    <a:pt x="2301766" y="2628"/>
                    <a:pt x="2215056" y="0"/>
                  </a:cubicBezTo>
                  <a:cubicBezTo>
                    <a:pt x="1925744" y="60907"/>
                    <a:pt x="2154434" y="18159"/>
                    <a:pt x="1686911" y="70945"/>
                  </a:cubicBezTo>
                  <a:cubicBezTo>
                    <a:pt x="1649986" y="75114"/>
                    <a:pt x="1613133" y="80179"/>
                    <a:pt x="1576552" y="86711"/>
                  </a:cubicBezTo>
                  <a:cubicBezTo>
                    <a:pt x="1539517" y="93324"/>
                    <a:pt x="1503729" y="107814"/>
                    <a:pt x="1466194" y="110359"/>
                  </a:cubicBezTo>
                  <a:cubicBezTo>
                    <a:pt x="1348194" y="118359"/>
                    <a:pt x="1229711" y="115614"/>
                    <a:pt x="1111469" y="118242"/>
                  </a:cubicBezTo>
                  <a:cubicBezTo>
                    <a:pt x="1064173" y="123497"/>
                    <a:pt x="1016614" y="126771"/>
                    <a:pt x="969580" y="134007"/>
                  </a:cubicBezTo>
                  <a:cubicBezTo>
                    <a:pt x="924302" y="140973"/>
                    <a:pt x="910071" y="146401"/>
                    <a:pt x="874987" y="165538"/>
                  </a:cubicBezTo>
                  <a:cubicBezTo>
                    <a:pt x="798585" y="207212"/>
                    <a:pt x="715368" y="238600"/>
                    <a:pt x="646387" y="291662"/>
                  </a:cubicBezTo>
                  <a:cubicBezTo>
                    <a:pt x="472367" y="425524"/>
                    <a:pt x="619394" y="321396"/>
                    <a:pt x="425669" y="433552"/>
                  </a:cubicBezTo>
                  <a:cubicBezTo>
                    <a:pt x="414299" y="440135"/>
                    <a:pt x="406602" y="453045"/>
                    <a:pt x="394138" y="457200"/>
                  </a:cubicBezTo>
                  <a:cubicBezTo>
                    <a:pt x="366268" y="466490"/>
                    <a:pt x="336331" y="467711"/>
                    <a:pt x="307428" y="472966"/>
                  </a:cubicBezTo>
                  <a:cubicBezTo>
                    <a:pt x="291662" y="470338"/>
                    <a:pt x="275689" y="461422"/>
                    <a:pt x="260131" y="465083"/>
                  </a:cubicBezTo>
                  <a:cubicBezTo>
                    <a:pt x="229226" y="472355"/>
                    <a:pt x="199838" y="486886"/>
                    <a:pt x="173421" y="504497"/>
                  </a:cubicBezTo>
                  <a:cubicBezTo>
                    <a:pt x="159422" y="513830"/>
                    <a:pt x="151467" y="530078"/>
                    <a:pt x="141890" y="543911"/>
                  </a:cubicBezTo>
                  <a:cubicBezTo>
                    <a:pt x="111652" y="587588"/>
                    <a:pt x="88853" y="631494"/>
                    <a:pt x="63063" y="677917"/>
                  </a:cubicBezTo>
                  <a:cubicBezTo>
                    <a:pt x="57808" y="698938"/>
                    <a:pt x="53669" y="720270"/>
                    <a:pt x="47297" y="740980"/>
                  </a:cubicBezTo>
                  <a:cubicBezTo>
                    <a:pt x="43136" y="754504"/>
                    <a:pt x="35177" y="766721"/>
                    <a:pt x="31531" y="780393"/>
                  </a:cubicBezTo>
                  <a:cubicBezTo>
                    <a:pt x="15824" y="839293"/>
                    <a:pt x="7650" y="920087"/>
                    <a:pt x="0" y="977462"/>
                  </a:cubicBezTo>
                  <a:cubicBezTo>
                    <a:pt x="5255" y="1153510"/>
                    <a:pt x="-3955" y="1330588"/>
                    <a:pt x="15766" y="1505607"/>
                  </a:cubicBezTo>
                  <a:cubicBezTo>
                    <a:pt x="17888" y="1524436"/>
                    <a:pt x="48507" y="1525008"/>
                    <a:pt x="63063" y="1537138"/>
                  </a:cubicBezTo>
                  <a:cubicBezTo>
                    <a:pt x="80191" y="1551411"/>
                    <a:pt x="91549" y="1572465"/>
                    <a:pt x="110359" y="1584435"/>
                  </a:cubicBezTo>
                  <a:cubicBezTo>
                    <a:pt x="239645" y="1666709"/>
                    <a:pt x="239237" y="1647772"/>
                    <a:pt x="394138" y="1663262"/>
                  </a:cubicBezTo>
                  <a:lnTo>
                    <a:pt x="1545021" y="1655380"/>
                  </a:lnTo>
                  <a:cubicBezTo>
                    <a:pt x="1642277" y="1655380"/>
                    <a:pt x="1739449" y="1665331"/>
                    <a:pt x="1836683" y="1663262"/>
                  </a:cubicBezTo>
                  <a:cubicBezTo>
                    <a:pt x="1863473" y="1662692"/>
                    <a:pt x="1889607" y="1654354"/>
                    <a:pt x="1915511" y="1647497"/>
                  </a:cubicBezTo>
                  <a:cubicBezTo>
                    <a:pt x="1979014" y="1630687"/>
                    <a:pt x="2042133" y="1612338"/>
                    <a:pt x="2104697" y="1592317"/>
                  </a:cubicBezTo>
                  <a:cubicBezTo>
                    <a:pt x="2173552" y="1570283"/>
                    <a:pt x="2242764" y="1548813"/>
                    <a:pt x="2309649" y="1521373"/>
                  </a:cubicBezTo>
                  <a:cubicBezTo>
                    <a:pt x="2345542" y="1506648"/>
                    <a:pt x="2380106" y="1488101"/>
                    <a:pt x="2412125" y="1466193"/>
                  </a:cubicBezTo>
                  <a:cubicBezTo>
                    <a:pt x="2430526" y="1453603"/>
                    <a:pt x="2442986" y="1433963"/>
                    <a:pt x="2459421" y="1418897"/>
                  </a:cubicBezTo>
                  <a:cubicBezTo>
                    <a:pt x="2474549" y="1405030"/>
                    <a:pt x="2491715" y="1393486"/>
                    <a:pt x="2506718" y="1379483"/>
                  </a:cubicBezTo>
                  <a:cubicBezTo>
                    <a:pt x="2531167" y="1356664"/>
                    <a:pt x="2551971" y="1329948"/>
                    <a:pt x="2577663" y="1308538"/>
                  </a:cubicBezTo>
                  <a:cubicBezTo>
                    <a:pt x="2599497" y="1290343"/>
                    <a:pt x="2624959" y="1277007"/>
                    <a:pt x="2648607" y="1261242"/>
                  </a:cubicBezTo>
                  <a:cubicBezTo>
                    <a:pt x="2659117" y="1245476"/>
                    <a:pt x="2669272" y="1229468"/>
                    <a:pt x="2680138" y="1213945"/>
                  </a:cubicBezTo>
                  <a:cubicBezTo>
                    <a:pt x="2687672" y="1203182"/>
                    <a:pt x="2699071" y="1194676"/>
                    <a:pt x="2703787" y="1182414"/>
                  </a:cubicBezTo>
                  <a:cubicBezTo>
                    <a:pt x="2757995" y="1041474"/>
                    <a:pt x="2679261" y="1171905"/>
                    <a:pt x="2751083" y="1064173"/>
                  </a:cubicBezTo>
                  <a:cubicBezTo>
                    <a:pt x="2758966" y="1040525"/>
                    <a:pt x="2765783" y="1016494"/>
                    <a:pt x="2774731" y="993228"/>
                  </a:cubicBezTo>
                  <a:cubicBezTo>
                    <a:pt x="2785115" y="966229"/>
                    <a:pt x="2806321" y="936839"/>
                    <a:pt x="2822028" y="914400"/>
                  </a:cubicBezTo>
                  <a:cubicBezTo>
                    <a:pt x="2829562" y="903637"/>
                    <a:pt x="2834745" y="890157"/>
                    <a:pt x="2845676" y="882869"/>
                  </a:cubicBezTo>
                  <a:cubicBezTo>
                    <a:pt x="2944970" y="816674"/>
                    <a:pt x="2940269" y="873293"/>
                    <a:pt x="2940269" y="819807"/>
                  </a:cubicBezTo>
                </a:path>
              </a:pathLst>
            </a:custGeom>
            <a:noFill/>
            <a:ln w="38100">
              <a:solidFill>
                <a:srgbClr val="00B05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56"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05" y="4621352"/>
              <a:ext cx="2290667" cy="147147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组合 14"/>
          <p:cNvGrpSpPr/>
          <p:nvPr/>
        </p:nvGrpSpPr>
        <p:grpSpPr>
          <a:xfrm>
            <a:off x="7900488" y="1584434"/>
            <a:ext cx="4172176" cy="1552904"/>
            <a:chOff x="7900488" y="1584434"/>
            <a:chExt cx="4172176" cy="1552904"/>
          </a:xfrm>
        </p:grpSpPr>
        <p:sp>
          <p:nvSpPr>
            <p:cNvPr id="9" name="任意多边形: 形状 8"/>
            <p:cNvSpPr/>
            <p:nvPr/>
          </p:nvSpPr>
          <p:spPr>
            <a:xfrm>
              <a:off x="7900488" y="1584434"/>
              <a:ext cx="2482133" cy="1552904"/>
            </a:xfrm>
            <a:custGeom>
              <a:avLst/>
              <a:gdLst>
                <a:gd name="connsiteX0" fmla="*/ 379836 w 2941733"/>
                <a:gd name="connsiteY0" fmla="*/ 1552904 h 1552904"/>
                <a:gd name="connsiteX1" fmla="*/ 214298 w 2941733"/>
                <a:gd name="connsiteY1" fmla="*/ 1442545 h 1552904"/>
                <a:gd name="connsiteX2" fmla="*/ 72408 w 2941733"/>
                <a:gd name="connsiteY2" fmla="*/ 1324304 h 1552904"/>
                <a:gd name="connsiteX3" fmla="*/ 25112 w 2941733"/>
                <a:gd name="connsiteY3" fmla="*/ 1245476 h 1552904"/>
                <a:gd name="connsiteX4" fmla="*/ 17229 w 2941733"/>
                <a:gd name="connsiteY4" fmla="*/ 764628 h 1552904"/>
                <a:gd name="connsiteX5" fmla="*/ 48760 w 2941733"/>
                <a:gd name="connsiteY5" fmla="*/ 677918 h 1552904"/>
                <a:gd name="connsiteX6" fmla="*/ 159119 w 2941733"/>
                <a:gd name="connsiteY6" fmla="*/ 504497 h 1552904"/>
                <a:gd name="connsiteX7" fmla="*/ 206415 w 2941733"/>
                <a:gd name="connsiteY7" fmla="*/ 394138 h 1552904"/>
                <a:gd name="connsiteX8" fmla="*/ 222181 w 2941733"/>
                <a:gd name="connsiteY8" fmla="*/ 252249 h 1552904"/>
                <a:gd name="connsiteX9" fmla="*/ 237946 w 2941733"/>
                <a:gd name="connsiteY9" fmla="*/ 86711 h 1552904"/>
                <a:gd name="connsiteX10" fmla="*/ 301008 w 2941733"/>
                <a:gd name="connsiteY10" fmla="*/ 55180 h 1552904"/>
                <a:gd name="connsiteX11" fmla="*/ 466546 w 2941733"/>
                <a:gd name="connsiteY11" fmla="*/ 0 h 1552904"/>
                <a:gd name="connsiteX12" fmla="*/ 986808 w 2941733"/>
                <a:gd name="connsiteY12" fmla="*/ 63063 h 1552904"/>
                <a:gd name="connsiteX13" fmla="*/ 1057753 w 2941733"/>
                <a:gd name="connsiteY13" fmla="*/ 86711 h 1552904"/>
                <a:gd name="connsiteX14" fmla="*/ 1175995 w 2941733"/>
                <a:gd name="connsiteY14" fmla="*/ 149773 h 1552904"/>
                <a:gd name="connsiteX15" fmla="*/ 1625312 w 2941733"/>
                <a:gd name="connsiteY15" fmla="*/ 275897 h 1552904"/>
                <a:gd name="connsiteX16" fmla="*/ 1924857 w 2941733"/>
                <a:gd name="connsiteY16" fmla="*/ 291663 h 1552904"/>
                <a:gd name="connsiteX17" fmla="*/ 2295346 w 2941733"/>
                <a:gd name="connsiteY17" fmla="*/ 323194 h 1552904"/>
                <a:gd name="connsiteX18" fmla="*/ 2405705 w 2941733"/>
                <a:gd name="connsiteY18" fmla="*/ 331076 h 1552904"/>
                <a:gd name="connsiteX19" fmla="*/ 2673719 w 2941733"/>
                <a:gd name="connsiteY19" fmla="*/ 417787 h 1552904"/>
                <a:gd name="connsiteX20" fmla="*/ 2839257 w 2941733"/>
                <a:gd name="connsiteY20" fmla="*/ 504497 h 1552904"/>
                <a:gd name="connsiteX21" fmla="*/ 2925967 w 2941733"/>
                <a:gd name="connsiteY21" fmla="*/ 646387 h 1552904"/>
                <a:gd name="connsiteX22" fmla="*/ 2941733 w 2941733"/>
                <a:gd name="connsiteY22" fmla="*/ 693683 h 1552904"/>
                <a:gd name="connsiteX23" fmla="*/ 2886553 w 2941733"/>
                <a:gd name="connsiteY23" fmla="*/ 993228 h 1552904"/>
                <a:gd name="connsiteX24" fmla="*/ 2587008 w 2941733"/>
                <a:gd name="connsiteY24" fmla="*/ 1237594 h 1552904"/>
                <a:gd name="connsiteX25" fmla="*/ 2248050 w 2941733"/>
                <a:gd name="connsiteY25" fmla="*/ 1347952 h 1552904"/>
                <a:gd name="connsiteX26" fmla="*/ 1893326 w 2941733"/>
                <a:gd name="connsiteY26" fmla="*/ 1450428 h 1552904"/>
                <a:gd name="connsiteX27" fmla="*/ 1775084 w 2941733"/>
                <a:gd name="connsiteY27" fmla="*/ 1474076 h 1552904"/>
                <a:gd name="connsiteX28" fmla="*/ 1246939 w 2941733"/>
                <a:gd name="connsiteY28" fmla="*/ 1489842 h 1552904"/>
                <a:gd name="connsiteX29" fmla="*/ 1065636 w 2941733"/>
                <a:gd name="connsiteY29" fmla="*/ 1505607 h 1552904"/>
                <a:gd name="connsiteX30" fmla="*/ 931629 w 2941733"/>
                <a:gd name="connsiteY30" fmla="*/ 1529256 h 1552904"/>
                <a:gd name="connsiteX31" fmla="*/ 758208 w 2941733"/>
                <a:gd name="connsiteY31" fmla="*/ 1505607 h 1552904"/>
                <a:gd name="connsiteX32" fmla="*/ 695146 w 2941733"/>
                <a:gd name="connsiteY32" fmla="*/ 1474076 h 1552904"/>
                <a:gd name="connsiteX33" fmla="*/ 545374 w 2941733"/>
                <a:gd name="connsiteY33" fmla="*/ 1442545 h 1552904"/>
                <a:gd name="connsiteX34" fmla="*/ 498077 w 2941733"/>
                <a:gd name="connsiteY34" fmla="*/ 1426780 h 1552904"/>
                <a:gd name="connsiteX35" fmla="*/ 364070 w 2941733"/>
                <a:gd name="connsiteY35" fmla="*/ 1474076 h 1552904"/>
                <a:gd name="connsiteX36" fmla="*/ 324657 w 2941733"/>
                <a:gd name="connsiteY36" fmla="*/ 1521373 h 1552904"/>
                <a:gd name="connsiteX37" fmla="*/ 308891 w 2941733"/>
                <a:gd name="connsiteY37" fmla="*/ 1537138 h 155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941733" h="1552904">
                  <a:moveTo>
                    <a:pt x="379836" y="1552904"/>
                  </a:moveTo>
                  <a:cubicBezTo>
                    <a:pt x="313581" y="1453520"/>
                    <a:pt x="384574" y="1542362"/>
                    <a:pt x="214298" y="1442545"/>
                  </a:cubicBezTo>
                  <a:cubicBezTo>
                    <a:pt x="185805" y="1425842"/>
                    <a:pt x="100094" y="1361218"/>
                    <a:pt x="72408" y="1324304"/>
                  </a:cubicBezTo>
                  <a:cubicBezTo>
                    <a:pt x="54022" y="1299790"/>
                    <a:pt x="40877" y="1271752"/>
                    <a:pt x="25112" y="1245476"/>
                  </a:cubicBezTo>
                  <a:cubicBezTo>
                    <a:pt x="-5175" y="1048618"/>
                    <a:pt x="-8391" y="1066944"/>
                    <a:pt x="17229" y="764628"/>
                  </a:cubicBezTo>
                  <a:cubicBezTo>
                    <a:pt x="19826" y="733983"/>
                    <a:pt x="35491" y="705663"/>
                    <a:pt x="48760" y="677918"/>
                  </a:cubicBezTo>
                  <a:cubicBezTo>
                    <a:pt x="100591" y="569543"/>
                    <a:pt x="100147" y="600996"/>
                    <a:pt x="159119" y="504497"/>
                  </a:cubicBezTo>
                  <a:cubicBezTo>
                    <a:pt x="187693" y="457740"/>
                    <a:pt x="190565" y="441691"/>
                    <a:pt x="206415" y="394138"/>
                  </a:cubicBezTo>
                  <a:cubicBezTo>
                    <a:pt x="211670" y="346842"/>
                    <a:pt x="217326" y="299588"/>
                    <a:pt x="222181" y="252249"/>
                  </a:cubicBezTo>
                  <a:cubicBezTo>
                    <a:pt x="227836" y="197109"/>
                    <a:pt x="217360" y="138176"/>
                    <a:pt x="237946" y="86711"/>
                  </a:cubicBezTo>
                  <a:cubicBezTo>
                    <a:pt x="246674" y="64890"/>
                    <a:pt x="279034" y="63515"/>
                    <a:pt x="301008" y="55180"/>
                  </a:cubicBezTo>
                  <a:cubicBezTo>
                    <a:pt x="355391" y="34552"/>
                    <a:pt x="411367" y="18393"/>
                    <a:pt x="466546" y="0"/>
                  </a:cubicBezTo>
                  <a:cubicBezTo>
                    <a:pt x="745231" y="9953"/>
                    <a:pt x="674848" y="-3312"/>
                    <a:pt x="986808" y="63063"/>
                  </a:cubicBezTo>
                  <a:cubicBezTo>
                    <a:pt x="1011190" y="68251"/>
                    <a:pt x="1035092" y="76325"/>
                    <a:pt x="1057753" y="86711"/>
                  </a:cubicBezTo>
                  <a:cubicBezTo>
                    <a:pt x="1098360" y="105322"/>
                    <a:pt x="1134938" y="132177"/>
                    <a:pt x="1175995" y="149773"/>
                  </a:cubicBezTo>
                  <a:cubicBezTo>
                    <a:pt x="1277846" y="193423"/>
                    <a:pt x="1549544" y="271909"/>
                    <a:pt x="1625312" y="275897"/>
                  </a:cubicBezTo>
                  <a:lnTo>
                    <a:pt x="1924857" y="291663"/>
                  </a:lnTo>
                  <a:cubicBezTo>
                    <a:pt x="2048492" y="300390"/>
                    <a:pt x="2171817" y="313069"/>
                    <a:pt x="2295346" y="323194"/>
                  </a:cubicBezTo>
                  <a:cubicBezTo>
                    <a:pt x="2332103" y="326207"/>
                    <a:pt x="2368919" y="328449"/>
                    <a:pt x="2405705" y="331076"/>
                  </a:cubicBezTo>
                  <a:cubicBezTo>
                    <a:pt x="2686921" y="482501"/>
                    <a:pt x="2282887" y="278204"/>
                    <a:pt x="2673719" y="417787"/>
                  </a:cubicBezTo>
                  <a:cubicBezTo>
                    <a:pt x="2732381" y="438738"/>
                    <a:pt x="2839257" y="504497"/>
                    <a:pt x="2839257" y="504497"/>
                  </a:cubicBezTo>
                  <a:cubicBezTo>
                    <a:pt x="2871257" y="552498"/>
                    <a:pt x="2895079" y="587420"/>
                    <a:pt x="2925967" y="646387"/>
                  </a:cubicBezTo>
                  <a:cubicBezTo>
                    <a:pt x="2933678" y="661108"/>
                    <a:pt x="2936478" y="677918"/>
                    <a:pt x="2941733" y="693683"/>
                  </a:cubicBezTo>
                  <a:cubicBezTo>
                    <a:pt x="2937425" y="736766"/>
                    <a:pt x="2947081" y="923621"/>
                    <a:pt x="2886553" y="993228"/>
                  </a:cubicBezTo>
                  <a:cubicBezTo>
                    <a:pt x="2831778" y="1056219"/>
                    <a:pt x="2653856" y="1206741"/>
                    <a:pt x="2587008" y="1237594"/>
                  </a:cubicBezTo>
                  <a:cubicBezTo>
                    <a:pt x="2479121" y="1287388"/>
                    <a:pt x="2360980" y="1310993"/>
                    <a:pt x="2248050" y="1347952"/>
                  </a:cubicBezTo>
                  <a:cubicBezTo>
                    <a:pt x="2121374" y="1389410"/>
                    <a:pt x="2041710" y="1420752"/>
                    <a:pt x="1893326" y="1450428"/>
                  </a:cubicBezTo>
                  <a:cubicBezTo>
                    <a:pt x="1853912" y="1458311"/>
                    <a:pt x="1815204" y="1471630"/>
                    <a:pt x="1775084" y="1474076"/>
                  </a:cubicBezTo>
                  <a:cubicBezTo>
                    <a:pt x="1599284" y="1484796"/>
                    <a:pt x="1422987" y="1484587"/>
                    <a:pt x="1246939" y="1489842"/>
                  </a:cubicBezTo>
                  <a:cubicBezTo>
                    <a:pt x="1186505" y="1495097"/>
                    <a:pt x="1125830" y="1498083"/>
                    <a:pt x="1065636" y="1505607"/>
                  </a:cubicBezTo>
                  <a:cubicBezTo>
                    <a:pt x="1020627" y="1511233"/>
                    <a:pt x="976988" y="1529256"/>
                    <a:pt x="931629" y="1529256"/>
                  </a:cubicBezTo>
                  <a:cubicBezTo>
                    <a:pt x="873287" y="1529256"/>
                    <a:pt x="816015" y="1513490"/>
                    <a:pt x="758208" y="1505607"/>
                  </a:cubicBezTo>
                  <a:cubicBezTo>
                    <a:pt x="737187" y="1495097"/>
                    <a:pt x="717151" y="1482328"/>
                    <a:pt x="695146" y="1474076"/>
                  </a:cubicBezTo>
                  <a:cubicBezTo>
                    <a:pt x="655017" y="1459028"/>
                    <a:pt x="583668" y="1451555"/>
                    <a:pt x="545374" y="1442545"/>
                  </a:cubicBezTo>
                  <a:cubicBezTo>
                    <a:pt x="529197" y="1438739"/>
                    <a:pt x="513843" y="1432035"/>
                    <a:pt x="498077" y="1426780"/>
                  </a:cubicBezTo>
                  <a:cubicBezTo>
                    <a:pt x="453408" y="1442545"/>
                    <a:pt x="405655" y="1451393"/>
                    <a:pt x="364070" y="1474076"/>
                  </a:cubicBezTo>
                  <a:cubicBezTo>
                    <a:pt x="346054" y="1483903"/>
                    <a:pt x="338171" y="1505929"/>
                    <a:pt x="324657" y="1521373"/>
                  </a:cubicBezTo>
                  <a:cubicBezTo>
                    <a:pt x="319763" y="1526966"/>
                    <a:pt x="314146" y="1531883"/>
                    <a:pt x="308891" y="1537138"/>
                  </a:cubicBezTo>
                </a:path>
              </a:pathLst>
            </a:custGeom>
            <a:noFill/>
            <a:ln w="38100">
              <a:solidFill>
                <a:srgbClr val="00B05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58"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44472" y="1628800"/>
              <a:ext cx="1728192" cy="148874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组合 15"/>
          <p:cNvGrpSpPr/>
          <p:nvPr/>
        </p:nvGrpSpPr>
        <p:grpSpPr>
          <a:xfrm>
            <a:off x="7824192" y="4524413"/>
            <a:ext cx="4362189" cy="2399943"/>
            <a:chOff x="7824192" y="4524413"/>
            <a:chExt cx="4362189" cy="2399943"/>
          </a:xfrm>
        </p:grpSpPr>
        <p:sp>
          <p:nvSpPr>
            <p:cNvPr id="7" name="任意多边形: 形状 6"/>
            <p:cNvSpPr/>
            <p:nvPr/>
          </p:nvSpPr>
          <p:spPr>
            <a:xfrm>
              <a:off x="7824192" y="4524413"/>
              <a:ext cx="2482133" cy="1348242"/>
            </a:xfrm>
            <a:custGeom>
              <a:avLst/>
              <a:gdLst>
                <a:gd name="connsiteX0" fmla="*/ 2736739 w 2802037"/>
                <a:gd name="connsiteY0" fmla="*/ 993518 h 1348242"/>
                <a:gd name="connsiteX1" fmla="*/ 2618497 w 2802037"/>
                <a:gd name="connsiteY1" fmla="*/ 433842 h 1348242"/>
                <a:gd name="connsiteX2" fmla="*/ 2586966 w 2802037"/>
                <a:gd name="connsiteY2" fmla="*/ 378663 h 1348242"/>
                <a:gd name="connsiteX3" fmla="*/ 2555435 w 2802037"/>
                <a:gd name="connsiteY3" fmla="*/ 181594 h 1348242"/>
                <a:gd name="connsiteX4" fmla="*/ 2547552 w 2802037"/>
                <a:gd name="connsiteY4" fmla="*/ 134297 h 1348242"/>
                <a:gd name="connsiteX5" fmla="*/ 2516021 w 2802037"/>
                <a:gd name="connsiteY5" fmla="*/ 71235 h 1348242"/>
                <a:gd name="connsiteX6" fmla="*/ 2437194 w 2802037"/>
                <a:gd name="connsiteY6" fmla="*/ 39704 h 1348242"/>
                <a:gd name="connsiteX7" fmla="*/ 2342601 w 2802037"/>
                <a:gd name="connsiteY7" fmla="*/ 23939 h 1348242"/>
                <a:gd name="connsiteX8" fmla="*/ 2224359 w 2802037"/>
                <a:gd name="connsiteY8" fmla="*/ 8173 h 1348242"/>
                <a:gd name="connsiteX9" fmla="*/ 1932697 w 2802037"/>
                <a:gd name="connsiteY9" fmla="*/ 16056 h 1348242"/>
                <a:gd name="connsiteX10" fmla="*/ 1278428 w 2802037"/>
                <a:gd name="connsiteY10" fmla="*/ 290 h 1348242"/>
                <a:gd name="connsiteX11" fmla="*/ 647808 w 2802037"/>
                <a:gd name="connsiteY11" fmla="*/ 31821 h 1348242"/>
                <a:gd name="connsiteX12" fmla="*/ 568980 w 2802037"/>
                <a:gd name="connsiteY12" fmla="*/ 47587 h 1348242"/>
                <a:gd name="connsiteX13" fmla="*/ 434973 w 2802037"/>
                <a:gd name="connsiteY13" fmla="*/ 63353 h 1348242"/>
                <a:gd name="connsiteX14" fmla="*/ 261552 w 2802037"/>
                <a:gd name="connsiteY14" fmla="*/ 134297 h 1348242"/>
                <a:gd name="connsiteX15" fmla="*/ 198490 w 2802037"/>
                <a:gd name="connsiteY15" fmla="*/ 173711 h 1348242"/>
                <a:gd name="connsiteX16" fmla="*/ 151194 w 2802037"/>
                <a:gd name="connsiteY16" fmla="*/ 244656 h 1348242"/>
                <a:gd name="connsiteX17" fmla="*/ 119663 w 2802037"/>
                <a:gd name="connsiteY17" fmla="*/ 291953 h 1348242"/>
                <a:gd name="connsiteX18" fmla="*/ 32952 w 2802037"/>
                <a:gd name="connsiteY18" fmla="*/ 425959 h 1348242"/>
                <a:gd name="connsiteX19" fmla="*/ 1421 w 2802037"/>
                <a:gd name="connsiteY19" fmla="*/ 583615 h 1348242"/>
                <a:gd name="connsiteX20" fmla="*/ 25070 w 2802037"/>
                <a:gd name="connsiteY20" fmla="*/ 930456 h 1348242"/>
                <a:gd name="connsiteX21" fmla="*/ 72366 w 2802037"/>
                <a:gd name="connsiteY21" fmla="*/ 1056580 h 1348242"/>
                <a:gd name="connsiteX22" fmla="*/ 119663 w 2802037"/>
                <a:gd name="connsiteY22" fmla="*/ 1119642 h 1348242"/>
                <a:gd name="connsiteX23" fmla="*/ 135428 w 2802037"/>
                <a:gd name="connsiteY23" fmla="*/ 1166939 h 1348242"/>
                <a:gd name="connsiteX24" fmla="*/ 300966 w 2802037"/>
                <a:gd name="connsiteY24" fmla="*/ 1237884 h 1348242"/>
                <a:gd name="connsiteX25" fmla="*/ 513801 w 2802037"/>
                <a:gd name="connsiteY25" fmla="*/ 1293063 h 1348242"/>
                <a:gd name="connsiteX26" fmla="*/ 1428201 w 2802037"/>
                <a:gd name="connsiteY26" fmla="*/ 1348242 h 1348242"/>
                <a:gd name="connsiteX27" fmla="*/ 2255890 w 2802037"/>
                <a:gd name="connsiteY27" fmla="*/ 1340359 h 1348242"/>
                <a:gd name="connsiteX28" fmla="*/ 2594849 w 2802037"/>
                <a:gd name="connsiteY28" fmla="*/ 1285180 h 1348242"/>
                <a:gd name="connsiteX29" fmla="*/ 2776152 w 2802037"/>
                <a:gd name="connsiteY29" fmla="*/ 1190587 h 1348242"/>
                <a:gd name="connsiteX30" fmla="*/ 2799801 w 2802037"/>
                <a:gd name="connsiteY30" fmla="*/ 1127525 h 1348242"/>
                <a:gd name="connsiteX31" fmla="*/ 2760387 w 2802037"/>
                <a:gd name="connsiteY31" fmla="*/ 954104 h 1348242"/>
                <a:gd name="connsiteX32" fmla="*/ 2728856 w 2802037"/>
                <a:gd name="connsiteY32" fmla="*/ 938339 h 1348242"/>
                <a:gd name="connsiteX33" fmla="*/ 2681559 w 2802037"/>
                <a:gd name="connsiteY33" fmla="*/ 930456 h 1348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802037" h="1348242">
                  <a:moveTo>
                    <a:pt x="2736739" y="993518"/>
                  </a:moveTo>
                  <a:cubicBezTo>
                    <a:pt x="2715774" y="832794"/>
                    <a:pt x="2686276" y="552455"/>
                    <a:pt x="2618497" y="433842"/>
                  </a:cubicBezTo>
                  <a:lnTo>
                    <a:pt x="2586966" y="378663"/>
                  </a:lnTo>
                  <a:cubicBezTo>
                    <a:pt x="2560053" y="230639"/>
                    <a:pt x="2581049" y="352347"/>
                    <a:pt x="2555435" y="181594"/>
                  </a:cubicBezTo>
                  <a:cubicBezTo>
                    <a:pt x="2553064" y="165788"/>
                    <a:pt x="2552928" y="149349"/>
                    <a:pt x="2547552" y="134297"/>
                  </a:cubicBezTo>
                  <a:cubicBezTo>
                    <a:pt x="2539647" y="112164"/>
                    <a:pt x="2537042" y="81745"/>
                    <a:pt x="2516021" y="71235"/>
                  </a:cubicBezTo>
                  <a:cubicBezTo>
                    <a:pt x="2486160" y="56305"/>
                    <a:pt x="2472256" y="47496"/>
                    <a:pt x="2437194" y="39704"/>
                  </a:cubicBezTo>
                  <a:cubicBezTo>
                    <a:pt x="2405989" y="32770"/>
                    <a:pt x="2374222" y="28624"/>
                    <a:pt x="2342601" y="23939"/>
                  </a:cubicBezTo>
                  <a:cubicBezTo>
                    <a:pt x="2303267" y="18112"/>
                    <a:pt x="2263773" y="13428"/>
                    <a:pt x="2224359" y="8173"/>
                  </a:cubicBezTo>
                  <a:cubicBezTo>
                    <a:pt x="2127138" y="10801"/>
                    <a:pt x="2029950" y="16866"/>
                    <a:pt x="1932697" y="16056"/>
                  </a:cubicBezTo>
                  <a:cubicBezTo>
                    <a:pt x="1714552" y="14238"/>
                    <a:pt x="1496565" y="-2386"/>
                    <a:pt x="1278428" y="290"/>
                  </a:cubicBezTo>
                  <a:cubicBezTo>
                    <a:pt x="1067975" y="2872"/>
                    <a:pt x="858015" y="21311"/>
                    <a:pt x="647808" y="31821"/>
                  </a:cubicBezTo>
                  <a:cubicBezTo>
                    <a:pt x="621532" y="37076"/>
                    <a:pt x="595487" y="43660"/>
                    <a:pt x="568980" y="47587"/>
                  </a:cubicBezTo>
                  <a:cubicBezTo>
                    <a:pt x="524489" y="54179"/>
                    <a:pt x="479017" y="54240"/>
                    <a:pt x="434973" y="63353"/>
                  </a:cubicBezTo>
                  <a:cubicBezTo>
                    <a:pt x="376493" y="75452"/>
                    <a:pt x="313555" y="105407"/>
                    <a:pt x="261552" y="134297"/>
                  </a:cubicBezTo>
                  <a:cubicBezTo>
                    <a:pt x="239883" y="146335"/>
                    <a:pt x="219511" y="160573"/>
                    <a:pt x="198490" y="173711"/>
                  </a:cubicBezTo>
                  <a:lnTo>
                    <a:pt x="151194" y="244656"/>
                  </a:lnTo>
                  <a:cubicBezTo>
                    <a:pt x="140684" y="260422"/>
                    <a:pt x="129064" y="275502"/>
                    <a:pt x="119663" y="291953"/>
                  </a:cubicBezTo>
                  <a:cubicBezTo>
                    <a:pt x="72219" y="374980"/>
                    <a:pt x="100280" y="329777"/>
                    <a:pt x="32952" y="425959"/>
                  </a:cubicBezTo>
                  <a:cubicBezTo>
                    <a:pt x="22442" y="478511"/>
                    <a:pt x="4450" y="530108"/>
                    <a:pt x="1421" y="583615"/>
                  </a:cubicBezTo>
                  <a:cubicBezTo>
                    <a:pt x="-1601" y="637005"/>
                    <a:pt x="-2221" y="838350"/>
                    <a:pt x="25070" y="930456"/>
                  </a:cubicBezTo>
                  <a:cubicBezTo>
                    <a:pt x="37826" y="973506"/>
                    <a:pt x="45426" y="1020660"/>
                    <a:pt x="72366" y="1056580"/>
                  </a:cubicBezTo>
                  <a:lnTo>
                    <a:pt x="119663" y="1119642"/>
                  </a:lnTo>
                  <a:cubicBezTo>
                    <a:pt x="124918" y="1135408"/>
                    <a:pt x="122810" y="1156124"/>
                    <a:pt x="135428" y="1166939"/>
                  </a:cubicBezTo>
                  <a:cubicBezTo>
                    <a:pt x="176787" y="1202389"/>
                    <a:pt x="249986" y="1219346"/>
                    <a:pt x="300966" y="1237884"/>
                  </a:cubicBezTo>
                  <a:cubicBezTo>
                    <a:pt x="409150" y="1277224"/>
                    <a:pt x="396632" y="1285740"/>
                    <a:pt x="513801" y="1293063"/>
                  </a:cubicBezTo>
                  <a:cubicBezTo>
                    <a:pt x="1642152" y="1363586"/>
                    <a:pt x="782168" y="1291240"/>
                    <a:pt x="1428201" y="1348242"/>
                  </a:cubicBezTo>
                  <a:lnTo>
                    <a:pt x="2255890" y="1340359"/>
                  </a:lnTo>
                  <a:cubicBezTo>
                    <a:pt x="2387153" y="1337376"/>
                    <a:pt x="2478527" y="1335885"/>
                    <a:pt x="2594849" y="1285180"/>
                  </a:cubicBezTo>
                  <a:cubicBezTo>
                    <a:pt x="2657336" y="1257942"/>
                    <a:pt x="2776152" y="1190587"/>
                    <a:pt x="2776152" y="1190587"/>
                  </a:cubicBezTo>
                  <a:cubicBezTo>
                    <a:pt x="2784035" y="1169566"/>
                    <a:pt x="2797856" y="1149891"/>
                    <a:pt x="2799801" y="1127525"/>
                  </a:cubicBezTo>
                  <a:cubicBezTo>
                    <a:pt x="2805293" y="1064366"/>
                    <a:pt x="2803587" y="1002704"/>
                    <a:pt x="2760387" y="954104"/>
                  </a:cubicBezTo>
                  <a:cubicBezTo>
                    <a:pt x="2752580" y="945321"/>
                    <a:pt x="2739859" y="942465"/>
                    <a:pt x="2728856" y="938339"/>
                  </a:cubicBezTo>
                  <a:cubicBezTo>
                    <a:pt x="2704435" y="929181"/>
                    <a:pt x="2702237" y="930456"/>
                    <a:pt x="2681559" y="930456"/>
                  </a:cubicBezTo>
                </a:path>
              </a:pathLst>
            </a:custGeom>
            <a:noFill/>
            <a:ln w="38100">
              <a:solidFill>
                <a:srgbClr val="00B05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6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08368" y="5877028"/>
              <a:ext cx="2778013" cy="1047328"/>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50" fill="hold"/>
                                        <p:tgtEl>
                                          <p:spTgt spid="14"/>
                                        </p:tgtEl>
                                        <p:attrNameLst>
                                          <p:attrName>ppt_x</p:attrName>
                                        </p:attrNameLst>
                                      </p:cBhvr>
                                      <p:tavLst>
                                        <p:tav tm="0">
                                          <p:val>
                                            <p:strVal val="0-#ppt_w/2"/>
                                          </p:val>
                                        </p:tav>
                                        <p:tav tm="100000">
                                          <p:val>
                                            <p:strVal val="#ppt_x"/>
                                          </p:val>
                                        </p:tav>
                                      </p:tavLst>
                                    </p:anim>
                                    <p:anim calcmode="lin" valueType="num">
                                      <p:cBhvr additive="base">
                                        <p:cTn id="8" dur="25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250" fill="hold"/>
                                        <p:tgtEl>
                                          <p:spTgt spid="15"/>
                                        </p:tgtEl>
                                        <p:attrNameLst>
                                          <p:attrName>ppt_x</p:attrName>
                                        </p:attrNameLst>
                                      </p:cBhvr>
                                      <p:tavLst>
                                        <p:tav tm="0">
                                          <p:val>
                                            <p:strVal val="1+#ppt_w/2"/>
                                          </p:val>
                                        </p:tav>
                                        <p:tav tm="100000">
                                          <p:val>
                                            <p:strVal val="#ppt_x"/>
                                          </p:val>
                                        </p:tav>
                                      </p:tavLst>
                                    </p:anim>
                                    <p:anim calcmode="lin" valueType="num">
                                      <p:cBhvr additive="base">
                                        <p:cTn id="14" dur="25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250" fill="hold"/>
                                        <p:tgtEl>
                                          <p:spTgt spid="16"/>
                                        </p:tgtEl>
                                        <p:attrNameLst>
                                          <p:attrName>ppt_x</p:attrName>
                                        </p:attrNameLst>
                                      </p:cBhvr>
                                      <p:tavLst>
                                        <p:tav tm="0">
                                          <p:val>
                                            <p:strVal val="#ppt_x"/>
                                          </p:val>
                                        </p:tav>
                                        <p:tav tm="100000">
                                          <p:val>
                                            <p:strVal val="#ppt_x"/>
                                          </p:val>
                                        </p:tav>
                                      </p:tavLst>
                                    </p:anim>
                                    <p:anim calcmode="lin" valueType="num">
                                      <p:cBhvr additive="base">
                                        <p:cTn id="20" dur="25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250" fill="hold"/>
                                        <p:tgtEl>
                                          <p:spTgt spid="17"/>
                                        </p:tgtEl>
                                        <p:attrNameLst>
                                          <p:attrName>ppt_x</p:attrName>
                                        </p:attrNameLst>
                                      </p:cBhvr>
                                      <p:tavLst>
                                        <p:tav tm="0">
                                          <p:val>
                                            <p:strVal val="#ppt_x"/>
                                          </p:val>
                                        </p:tav>
                                        <p:tav tm="100000">
                                          <p:val>
                                            <p:strVal val="#ppt_x"/>
                                          </p:val>
                                        </p:tav>
                                      </p:tavLst>
                                    </p:anim>
                                    <p:anim calcmode="lin" valueType="num">
                                      <p:cBhvr additive="base">
                                        <p:cTn id="26" dur="25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1792605" y="194310"/>
            <a:ext cx="474980" cy="1631216"/>
          </a:xfrm>
          <a:prstGeom prst="rect">
            <a:avLst/>
          </a:prstGeom>
          <a:noFill/>
        </p:spPr>
        <p:txBody>
          <a:bodyPr wrap="square" rtlCol="0">
            <a:spAutoFit/>
          </a:bodyPr>
          <a:lstStyle/>
          <a:p>
            <a:r>
              <a:rPr lang="en-US" altLang="zh-CN" sz="10000" dirty="0">
                <a:solidFill>
                  <a:schemeClr val="bg1">
                    <a:lumMod val="65000"/>
                  </a:schemeClr>
                </a:solidFill>
                <a:latin typeface="方正小标宋简体" panose="02010601030101010101" charset="-122"/>
                <a:ea typeface="方正小标宋简体" panose="02010601030101010101" charset="-122"/>
              </a:rPr>
              <a:t>2</a:t>
            </a:r>
            <a:endParaRPr lang="en-US" altLang="zh-CN" sz="10000" dirty="0">
              <a:solidFill>
                <a:schemeClr val="bg1">
                  <a:lumMod val="65000"/>
                </a:schemeClr>
              </a:solidFill>
              <a:latin typeface="方正小标宋简体" panose="02010601030101010101" charset="-122"/>
              <a:ea typeface="方正小标宋简体" panose="02010601030101010101" charset="-122"/>
            </a:endParaRPr>
          </a:p>
        </p:txBody>
      </p:sp>
      <p:grpSp>
        <p:nvGrpSpPr>
          <p:cNvPr id="2" name="组合 3"/>
          <p:cNvGrpSpPr/>
          <p:nvPr/>
        </p:nvGrpSpPr>
        <p:grpSpPr>
          <a:xfrm>
            <a:off x="2576830" y="562610"/>
            <a:ext cx="2138680" cy="825500"/>
            <a:chOff x="1658" y="886"/>
            <a:chExt cx="3368" cy="1300"/>
          </a:xfrm>
        </p:grpSpPr>
        <p:sp>
          <p:nvSpPr>
            <p:cNvPr id="19" name="TextBox 8"/>
            <p:cNvSpPr txBox="1"/>
            <p:nvPr/>
          </p:nvSpPr>
          <p:spPr>
            <a:xfrm>
              <a:off x="1771" y="1459"/>
              <a:ext cx="2728" cy="727"/>
            </a:xfrm>
            <a:prstGeom prst="rect">
              <a:avLst/>
            </a:prstGeom>
            <a:noFill/>
          </p:spPr>
          <p:txBody>
            <a:bodyPr wrap="square" lIns="0" tIns="0" rIns="0" bIns="0" rtlCol="0" anchor="ctr">
              <a:spAutoFit/>
            </a:bodyPr>
            <a:lstStyle/>
            <a:p>
              <a:pPr algn="just"/>
              <a:r>
                <a:rPr lang="en-US" altLang="zh-CN" sz="3000" dirty="0">
                  <a:solidFill>
                    <a:srgbClr val="64A70C"/>
                  </a:solidFill>
                  <a:latin typeface="方正小标宋简体" panose="02010601030101010101" charset="-122"/>
                  <a:ea typeface="方正小标宋简体" panose="02010601030101010101" charset="-122"/>
                  <a:sym typeface="Arial" panose="020B0604020202020204" pitchFamily="34" charset="0"/>
                </a:rPr>
                <a:t>Concept </a:t>
              </a:r>
              <a:endParaRPr lang="en-US" altLang="zh-CN" sz="3000" dirty="0">
                <a:solidFill>
                  <a:srgbClr val="64A70C"/>
                </a:solidFill>
                <a:latin typeface="方正小标宋简体" panose="02010601030101010101" charset="-122"/>
                <a:ea typeface="方正小标宋简体" panose="02010601030101010101" charset="-122"/>
                <a:sym typeface="Arial" panose="020B0604020202020204" pitchFamily="34" charset="0"/>
              </a:endParaRPr>
            </a:p>
          </p:txBody>
        </p:sp>
        <p:sp>
          <p:nvSpPr>
            <p:cNvPr id="20" name="文本框 19"/>
            <p:cNvSpPr txBox="1"/>
            <p:nvPr/>
          </p:nvSpPr>
          <p:spPr>
            <a:xfrm>
              <a:off x="1658" y="886"/>
              <a:ext cx="3368" cy="580"/>
            </a:xfrm>
            <a:prstGeom prst="rect">
              <a:avLst/>
            </a:prstGeom>
            <a:noFill/>
          </p:spPr>
          <p:txBody>
            <a:bodyPr wrap="square" rtlCol="0">
              <a:spAutoFit/>
            </a:bodyPr>
            <a:lstStyle/>
            <a:p>
              <a:pPr algn="just"/>
              <a:r>
                <a:rPr lang="zh-CN" altLang="en-US" sz="1800" dirty="0">
                  <a:solidFill>
                    <a:schemeClr val="bg2">
                      <a:lumMod val="50000"/>
                    </a:schemeClr>
                  </a:solidFill>
                  <a:latin typeface="思源黑体 CN Bold" panose="020B0800000000000000" charset="-122"/>
                  <a:ea typeface="思源黑体 CN Bold" panose="020B0800000000000000" charset="-122"/>
                </a:rPr>
                <a:t>绿色工厂评价概念</a:t>
              </a:r>
              <a:endParaRPr lang="zh-CN" altLang="en-US" sz="1800" dirty="0">
                <a:solidFill>
                  <a:schemeClr val="bg2">
                    <a:lumMod val="50000"/>
                  </a:schemeClr>
                </a:solidFill>
                <a:latin typeface="思源黑体 CN Bold" panose="020B0800000000000000" charset="-122"/>
                <a:ea typeface="思源黑体 CN Bold" panose="020B0800000000000000" charset="-122"/>
              </a:endParaRPr>
            </a:p>
          </p:txBody>
        </p:sp>
      </p:grpSp>
      <p:sp>
        <p:nvSpPr>
          <p:cNvPr id="22" name="Rectangle 22"/>
          <p:cNvSpPr/>
          <p:nvPr/>
        </p:nvSpPr>
        <p:spPr>
          <a:xfrm>
            <a:off x="1199456" y="1700808"/>
            <a:ext cx="4325609" cy="3985706"/>
          </a:xfrm>
          <a:prstGeom prst="rect">
            <a:avLst/>
          </a:prstGeom>
        </p:spPr>
        <p:txBody>
          <a:bodyPr wrap="square" lIns="0" tIns="0" rIns="0" bIns="0">
            <a:spAutoFit/>
          </a:bodyPr>
          <a:lstStyle/>
          <a:p>
            <a:pPr algn="just">
              <a:lnSpc>
                <a:spcPct val="200000"/>
              </a:lnSpc>
            </a:pPr>
            <a:r>
              <a:rPr lang="en-US" altLang="zh-CN" sz="2000" b="1" dirty="0">
                <a:solidFill>
                  <a:schemeClr val="bg2">
                    <a:lumMod val="50000"/>
                  </a:schemeClr>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3200" b="1" dirty="0">
                <a:solidFill>
                  <a:srgbClr val="64A70C"/>
                </a:solidFill>
                <a:latin typeface="微软雅黑" panose="020B0503020204020204" pitchFamily="34" charset="-122"/>
                <a:ea typeface="微软雅黑" panose="020B0503020204020204" pitchFamily="34" charset="-122"/>
                <a:sym typeface="Arial" panose="020B0604020202020204" pitchFamily="34" charset="0"/>
              </a:rPr>
              <a:t>绿色工厂评价</a:t>
            </a:r>
            <a:r>
              <a:rPr lang="zh-CN" altLang="en-US" sz="2000" dirty="0">
                <a:solidFill>
                  <a:schemeClr val="bg2">
                    <a:lumMod val="50000"/>
                  </a:schemeClr>
                </a:solidFill>
                <a:latin typeface="方正小标宋简体" panose="02010601030101010101" charset="-122"/>
                <a:ea typeface="方正小标宋简体" panose="02010601030101010101" charset="-122"/>
                <a:sym typeface="Arial" panose="020B0604020202020204" pitchFamily="34" charset="0"/>
              </a:rPr>
              <a:t>是在保证产品功能、质量以及制造过程中员工职业健康安全的前提下，引入</a:t>
            </a:r>
            <a:r>
              <a:rPr lang="zh-CN" altLang="en-US" sz="2000" dirty="0">
                <a:solidFill>
                  <a:srgbClr val="FF0000"/>
                </a:solidFill>
                <a:latin typeface="方正小标宋简体" panose="02010601030101010101" charset="-122"/>
                <a:ea typeface="方正小标宋简体" panose="02010601030101010101" charset="-122"/>
                <a:sym typeface="Arial" panose="020B0604020202020204" pitchFamily="34" charset="0"/>
              </a:rPr>
              <a:t>生命周期思想</a:t>
            </a:r>
            <a:r>
              <a:rPr lang="zh-CN" altLang="en-US" sz="2000" dirty="0">
                <a:solidFill>
                  <a:schemeClr val="bg2">
                    <a:lumMod val="50000"/>
                  </a:schemeClr>
                </a:solidFill>
                <a:latin typeface="方正小标宋简体" panose="02010601030101010101" charset="-122"/>
                <a:ea typeface="方正小标宋简体" panose="02010601030101010101" charset="-122"/>
                <a:sym typeface="Arial" panose="020B0604020202020204" pitchFamily="34" charset="0"/>
              </a:rPr>
              <a:t>，满足</a:t>
            </a:r>
            <a:r>
              <a:rPr lang="zh-CN" altLang="en-US" sz="2000" dirty="0">
                <a:solidFill>
                  <a:srgbClr val="FF0000"/>
                </a:solidFill>
                <a:latin typeface="方正小标宋简体" panose="02010601030101010101" charset="-122"/>
                <a:ea typeface="方正小标宋简体" panose="02010601030101010101" charset="-122"/>
                <a:sym typeface="Arial" panose="020B0604020202020204" pitchFamily="34" charset="0"/>
              </a:rPr>
              <a:t>基础设施、管理体系、能源与资源投入、产品、环境绩效的综合评价</a:t>
            </a:r>
            <a:r>
              <a:rPr lang="zh-CN" altLang="en-US" sz="2000" dirty="0">
                <a:solidFill>
                  <a:schemeClr val="bg2">
                    <a:lumMod val="50000"/>
                  </a:schemeClr>
                </a:solidFill>
                <a:latin typeface="方正小标宋简体" panose="02010601030101010101" charset="-122"/>
                <a:ea typeface="方正小标宋简体" panose="02010601030101010101" charset="-122"/>
                <a:sym typeface="Arial" panose="020B0604020202020204" pitchFamily="34" charset="0"/>
              </a:rPr>
              <a:t>。（工信厅节函〔2016〕586号）            </a:t>
            </a:r>
            <a:endParaRPr lang="en-US" altLang="zh-CN" sz="2000" dirty="0">
              <a:solidFill>
                <a:schemeClr val="bg2">
                  <a:lumMod val="50000"/>
                </a:schemeClr>
              </a:solidFill>
              <a:latin typeface="方正小标宋简体" panose="02010601030101010101" charset="-122"/>
              <a:ea typeface="方正小标宋简体" panose="02010601030101010101" charset="-122"/>
              <a:sym typeface="Arial" panose="020B0604020202020204" pitchFamily="34" charset="0"/>
            </a:endParaRPr>
          </a:p>
        </p:txBody>
      </p:sp>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096000" y="2060848"/>
            <a:ext cx="5524474" cy="39285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对话气泡: 圆角矩形 7"/>
          <p:cNvSpPr/>
          <p:nvPr/>
        </p:nvSpPr>
        <p:spPr>
          <a:xfrm>
            <a:off x="4630569" y="5989363"/>
            <a:ext cx="2088232" cy="432048"/>
          </a:xfrm>
          <a:prstGeom prst="wedgeRoundRectCallout">
            <a:avLst>
              <a:gd name="adj1" fmla="val -16644"/>
              <a:gd name="adj2" fmla="val -275034"/>
              <a:gd name="adj3" fmla="val 16667"/>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rgbClr val="FF0000"/>
                </a:solidFill>
              </a:rPr>
              <a:t>创建过程</a:t>
            </a:r>
            <a:endParaRPr lang="zh-CN" altLang="en-US" sz="3200" b="1" dirty="0">
              <a:solidFill>
                <a:srgbClr val="FF0000"/>
              </a:solidFill>
            </a:endParaRPr>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MH" val="20161022203059"/>
  <p:tag name="MH_LIBRARY" val="GRAPHIC"/>
  <p:tag name="MH_TYPE" val="SubTitle"/>
  <p:tag name="MH_ORDER" val="1"/>
</p:tagLst>
</file>

<file path=ppt/tags/tag12.xml><?xml version="1.0" encoding="utf-8"?>
<p:tagLst xmlns:p="http://schemas.openxmlformats.org/presentationml/2006/main">
  <p:tag name="MH" val="20161022203059"/>
  <p:tag name="MH_LIBRARY" val="GRAPHIC"/>
  <p:tag name="MH_TYPE" val="SubTitle"/>
  <p:tag name="MH_ORDER" val="1"/>
</p:tagLst>
</file>

<file path=ppt/tags/tag13.xml><?xml version="1.0" encoding="utf-8"?>
<p:tagLst xmlns:p="http://schemas.openxmlformats.org/presentationml/2006/main">
  <p:tag name="MH" val="20161022203059"/>
  <p:tag name="MH_LIBRARY" val="GRAPHIC"/>
  <p:tag name="MH_TYPE" val="SubTitle"/>
  <p:tag name="MH_ORDER" val="1"/>
</p:tagLst>
</file>

<file path=ppt/tags/tag14.xml><?xml version="1.0" encoding="utf-8"?>
<p:tagLst xmlns:p="http://schemas.openxmlformats.org/presentationml/2006/main">
  <p:tag name="MH" val="20161022203059"/>
  <p:tag name="MH_LIBRARY" val="GRAPHIC"/>
  <p:tag name="MH_TYPE" val="SubTitle"/>
  <p:tag name="MH_ORDER" val="1"/>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MH" val="20160830110146"/>
  <p:tag name="MH_LIBRARY" val="CONTENTS"/>
  <p:tag name="MH_TYPE" val="OTHERS"/>
  <p:tag name="ID" val="553512"/>
</p:tagLst>
</file>

<file path=ppt/tags/tag20.xml><?xml version="1.0" encoding="utf-8"?>
<p:tagLst xmlns:p="http://schemas.openxmlformats.org/presentationml/2006/main">
  <p:tag name="COMMONDATA" val="eyJoZGlkIjoiMzE1MmRlYWRhZmFjZThlMzA0Zjk2MTMyNzY3ZDE5MmQifQ=="/>
  <p:tag name="commondata" val="eyJoZGlkIjoiMmIxMGU2MDUzODJlMjE1ZjNjZGZlOTNkN2NiMTYwYjYifQ=="/>
</p:tagLst>
</file>

<file path=ppt/tags/tag3.xml><?xml version="1.0" encoding="utf-8"?>
<p:tagLst xmlns:p="http://schemas.openxmlformats.org/presentationml/2006/main">
  <p:tag name="MH" val="20160830110146"/>
  <p:tag name="MH_LIBRARY" val="CONTENTS"/>
  <p:tag name="MH_TYPE" val="OTHERS"/>
  <p:tag name="ID" val="553512"/>
</p:tagLst>
</file>

<file path=ppt/tags/tag4.xml><?xml version="1.0" encoding="utf-8"?>
<p:tagLst xmlns:p="http://schemas.openxmlformats.org/presentationml/2006/main">
  <p:tag name="MH" val="20160830110146"/>
  <p:tag name="MH_LIBRARY" val="CONTENTS"/>
  <p:tag name="MH_TYPE" val="ENTRY"/>
  <p:tag name="ID" val="553512"/>
  <p:tag name="MH_ORDER" val="1"/>
</p:tagLst>
</file>

<file path=ppt/tags/tag5.xml><?xml version="1.0" encoding="utf-8"?>
<p:tagLst xmlns:p="http://schemas.openxmlformats.org/presentationml/2006/main">
  <p:tag name="MH" val="20160830110146"/>
  <p:tag name="MH_LIBRARY" val="CONTENTS"/>
  <p:tag name="MH_TYPE" val="ENTRY"/>
  <p:tag name="ID" val="553512"/>
  <p:tag name="MH_ORDER" val="2"/>
</p:tagLst>
</file>

<file path=ppt/tags/tag6.xml><?xml version="1.0" encoding="utf-8"?>
<p:tagLst xmlns:p="http://schemas.openxmlformats.org/presentationml/2006/main">
  <p:tag name="MH" val="20160830110146"/>
  <p:tag name="MH_LIBRARY" val="CONTENTS"/>
  <p:tag name="MH_TYPE" val="ENTRY"/>
  <p:tag name="ID" val="553512"/>
  <p:tag name="MH_ORDER" val="3"/>
</p:tagLst>
</file>

<file path=ppt/tags/tag7.xml><?xml version="1.0" encoding="utf-8"?>
<p:tagLst xmlns:p="http://schemas.openxmlformats.org/presentationml/2006/main">
  <p:tag name="MH" val="20160830110146"/>
  <p:tag name="MH_LIBRARY" val="CONTENTS"/>
  <p:tag name="MH_TYPE" val="ENTRY"/>
  <p:tag name="ID" val="553512"/>
  <p:tag name="MH_ORDER" val="4"/>
</p:tagLst>
</file>

<file path=ppt/tags/tag8.xml><?xml version="1.0" encoding="utf-8"?>
<p:tagLst xmlns:p="http://schemas.openxmlformats.org/presentationml/2006/main">
  <p:tag name="MH" val="20160830110146"/>
  <p:tag name="MH_LIBRARY" val="CONTENTS"/>
  <p:tag name="MH_TYPE" val="ENTRY"/>
  <p:tag name="ID" val="553512"/>
  <p:tag name="MH_ORDER" val="4"/>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自定义设计方案">
  <a:themeElements>
    <a:clrScheme name="都市">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学术蓝">
      <a:dk1>
        <a:sysClr val="windowText" lastClr="000000"/>
      </a:dk1>
      <a:lt1>
        <a:sysClr val="window" lastClr="FFFFFF"/>
      </a:lt1>
      <a:dk2>
        <a:srgbClr val="44546A"/>
      </a:dk2>
      <a:lt2>
        <a:srgbClr val="E7E6E6"/>
      </a:lt2>
      <a:accent1>
        <a:srgbClr val="0070C0"/>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7991</Words>
  <Application>WPS 演示</Application>
  <PresentationFormat>宽屏</PresentationFormat>
  <Paragraphs>853</Paragraphs>
  <Slides>41</Slides>
  <Notes>2</Notes>
  <HiddenSlides>0</HiddenSlides>
  <MMClips>0</MMClips>
  <ScaleCrop>false</ScaleCrop>
  <HeadingPairs>
    <vt:vector size="6" baseType="variant">
      <vt:variant>
        <vt:lpstr>已用的字体</vt:lpstr>
      </vt:variant>
      <vt:variant>
        <vt:i4>25</vt:i4>
      </vt:variant>
      <vt:variant>
        <vt:lpstr>主题</vt:lpstr>
      </vt:variant>
      <vt:variant>
        <vt:i4>2</vt:i4>
      </vt:variant>
      <vt:variant>
        <vt:lpstr>幻灯片标题</vt:lpstr>
      </vt:variant>
      <vt:variant>
        <vt:i4>41</vt:i4>
      </vt:variant>
    </vt:vector>
  </HeadingPairs>
  <TitlesOfParts>
    <vt:vector size="68" baseType="lpstr">
      <vt:lpstr>Arial</vt:lpstr>
      <vt:lpstr>宋体</vt:lpstr>
      <vt:lpstr>Wingdings</vt:lpstr>
      <vt:lpstr>Calibri</vt:lpstr>
      <vt:lpstr>阿里巴巴普惠体 2.0 105 Heavy</vt:lpstr>
      <vt:lpstr>阿里巴巴普惠体 2.0 55 Regular</vt:lpstr>
      <vt:lpstr>阿里巴巴普惠体 2.0 35 Thin</vt:lpstr>
      <vt:lpstr>思源黑体 CN Regular</vt:lpstr>
      <vt:lpstr>OPPOSans H</vt:lpstr>
      <vt:lpstr>思源黑体 CN Heavy</vt:lpstr>
      <vt:lpstr>微软雅黑</vt:lpstr>
      <vt:lpstr>方正小标宋简体</vt:lpstr>
      <vt:lpstr>思源黑体 CN Bold</vt:lpstr>
      <vt:lpstr>黑体</vt:lpstr>
      <vt:lpstr>Calibri</vt:lpstr>
      <vt:lpstr>Arial Unicode MS</vt:lpstr>
      <vt:lpstr>Calibri Light</vt:lpstr>
      <vt:lpstr>Neris Thin</vt:lpstr>
      <vt:lpstr>楷体</vt:lpstr>
      <vt:lpstr>仿宋</vt:lpstr>
      <vt:lpstr>Wingdings</vt:lpstr>
      <vt:lpstr>Times New Roman</vt:lpstr>
      <vt:lpstr>方正细等线简体</vt:lpstr>
      <vt:lpstr>仿宋_GB2312</vt:lpstr>
      <vt:lpstr>Segoe Print</vt:lpstr>
      <vt:lpstr>自定义设计方案</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bt191</dc:title>
  <dc:creator/>
  <cp:lastModifiedBy>Administrator</cp:lastModifiedBy>
  <cp:revision>156</cp:revision>
  <dcterms:created xsi:type="dcterms:W3CDTF">2016-11-27T17:59:00Z</dcterms:created>
  <dcterms:modified xsi:type="dcterms:W3CDTF">2024-03-18T02:38:08Z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D8625E7093734086955C018131EB2118_12</vt:lpwstr>
  </property>
</Properties>
</file>